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 id="2147483651" r:id="rId2"/>
  </p:sldMasterIdLst>
  <p:notesMasterIdLst>
    <p:notesMasterId r:id="rId81"/>
  </p:notesMasterIdLst>
  <p:sldIdLst>
    <p:sldId id="271" r:id="rId3"/>
    <p:sldId id="323" r:id="rId4"/>
    <p:sldId id="324" r:id="rId5"/>
    <p:sldId id="343" r:id="rId6"/>
    <p:sldId id="344" r:id="rId7"/>
    <p:sldId id="360" r:id="rId8"/>
    <p:sldId id="397" r:id="rId9"/>
    <p:sldId id="398" r:id="rId10"/>
    <p:sldId id="399" r:id="rId11"/>
    <p:sldId id="347" r:id="rId12"/>
    <p:sldId id="348" r:id="rId13"/>
    <p:sldId id="340" r:id="rId14"/>
    <p:sldId id="345" r:id="rId15"/>
    <p:sldId id="331" r:id="rId16"/>
    <p:sldId id="332" r:id="rId17"/>
    <p:sldId id="333" r:id="rId18"/>
    <p:sldId id="377" r:id="rId19"/>
    <p:sldId id="334" r:id="rId20"/>
    <p:sldId id="257" r:id="rId21"/>
    <p:sldId id="258" r:id="rId22"/>
    <p:sldId id="259" r:id="rId23"/>
    <p:sldId id="260" r:id="rId24"/>
    <p:sldId id="261" r:id="rId25"/>
    <p:sldId id="346" r:id="rId26"/>
    <p:sldId id="270" r:id="rId27"/>
    <p:sldId id="349" r:id="rId28"/>
    <p:sldId id="379" r:id="rId29"/>
    <p:sldId id="380" r:id="rId30"/>
    <p:sldId id="385" r:id="rId31"/>
    <p:sldId id="381" r:id="rId32"/>
    <p:sldId id="383" r:id="rId33"/>
    <p:sldId id="384" r:id="rId34"/>
    <p:sldId id="352" r:id="rId35"/>
    <p:sldId id="421" r:id="rId36"/>
    <p:sldId id="275" r:id="rId37"/>
    <p:sldId id="276" r:id="rId38"/>
    <p:sldId id="277" r:id="rId39"/>
    <p:sldId id="278" r:id="rId40"/>
    <p:sldId id="279" r:id="rId41"/>
    <p:sldId id="280" r:id="rId42"/>
    <p:sldId id="422" r:id="rId43"/>
    <p:sldId id="354" r:id="rId44"/>
    <p:sldId id="353" r:id="rId45"/>
    <p:sldId id="386" r:id="rId46"/>
    <p:sldId id="281" r:id="rId47"/>
    <p:sldId id="282" r:id="rId48"/>
    <p:sldId id="284" r:id="rId49"/>
    <p:sldId id="387" r:id="rId50"/>
    <p:sldId id="393" r:id="rId51"/>
    <p:sldId id="388" r:id="rId52"/>
    <p:sldId id="361" r:id="rId53"/>
    <p:sldId id="362" r:id="rId54"/>
    <p:sldId id="394" r:id="rId55"/>
    <p:sldId id="395" r:id="rId56"/>
    <p:sldId id="389" r:id="rId57"/>
    <p:sldId id="286" r:id="rId58"/>
    <p:sldId id="287" r:id="rId59"/>
    <p:sldId id="288" r:id="rId60"/>
    <p:sldId id="289" r:id="rId61"/>
    <p:sldId id="290" r:id="rId62"/>
    <p:sldId id="296" r:id="rId63"/>
    <p:sldId id="297" r:id="rId64"/>
    <p:sldId id="412" r:id="rId65"/>
    <p:sldId id="413" r:id="rId66"/>
    <p:sldId id="414" r:id="rId67"/>
    <p:sldId id="415" r:id="rId68"/>
    <p:sldId id="416" r:id="rId69"/>
    <p:sldId id="400" r:id="rId70"/>
    <p:sldId id="408" r:id="rId71"/>
    <p:sldId id="401" r:id="rId72"/>
    <p:sldId id="402" r:id="rId73"/>
    <p:sldId id="403" r:id="rId74"/>
    <p:sldId id="407" r:id="rId75"/>
    <p:sldId id="417" r:id="rId76"/>
    <p:sldId id="418" r:id="rId77"/>
    <p:sldId id="419" r:id="rId78"/>
    <p:sldId id="341" r:id="rId79"/>
    <p:sldId id="342" r:id="rId8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FFF3F3"/>
    <a:srgbClr val="FFE9E9"/>
    <a:srgbClr val="FFFFD9"/>
    <a:srgbClr val="EDF5DF"/>
    <a:srgbClr val="EAF4E0"/>
    <a:srgbClr val="E4F3E1"/>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6" d="100"/>
          <a:sy n="76" d="100"/>
        </p:scale>
        <p:origin x="-1432" y="-8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052"/>
    </p:cViewPr>
  </p:sorter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80" Type="http://schemas.openxmlformats.org/officeDocument/2006/relationships/slide" Target="slides/slide78.xml"/><Relationship Id="rId81" Type="http://schemas.openxmlformats.org/officeDocument/2006/relationships/notesMaster" Target="notesMasters/notesMaster1.xml"/><Relationship Id="rId82" Type="http://schemas.openxmlformats.org/officeDocument/2006/relationships/printerSettings" Target="printerSettings/printerSettings1.bin"/><Relationship Id="rId83" Type="http://schemas.openxmlformats.org/officeDocument/2006/relationships/presProps" Target="presProps.xml"/><Relationship Id="rId84" Type="http://schemas.openxmlformats.org/officeDocument/2006/relationships/viewProps" Target="viewProps.xml"/><Relationship Id="rId85" Type="http://schemas.openxmlformats.org/officeDocument/2006/relationships/theme" Target="theme/theme1.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49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128845A-0B47-4509-8592-55922BCCA541}" type="slidenum">
              <a:rPr lang="en-US"/>
              <a:pPr>
                <a:defRPr/>
              </a:pPr>
              <a:t>‹#›</a:t>
            </a:fld>
            <a:endParaRPr lang="en-US" dirty="0"/>
          </a:p>
        </p:txBody>
      </p:sp>
    </p:spTree>
    <p:extLst>
      <p:ext uri="{BB962C8B-B14F-4D97-AF65-F5344CB8AC3E}">
        <p14:creationId xmlns:p14="http://schemas.microsoft.com/office/powerpoint/2010/main" val="32254433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EA9AB13A-A777-4A65-B4F0-631500BA6F07}" type="slidenum">
              <a:rPr lang="en-US" smtClean="0"/>
              <a:pPr/>
              <a:t>0</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DCAAEF57-C624-4E54-90CC-AD66F5A5E705}" type="slidenum">
              <a:rPr lang="en-US" smtClean="0"/>
              <a:pPr/>
              <a:t>37</a:t>
            </a:fld>
            <a:endParaRPr lang="en-US"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3E9B31CD-975F-4B8D-A37D-4019869F93D5}" type="slidenum">
              <a:rPr lang="en-US" smtClean="0"/>
              <a:pPr/>
              <a:t>38</a:t>
            </a:fld>
            <a:endParaRPr lang="en-US"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9BE8386A-FDA2-4DAB-BEA9-E6F6A07C88FA}" type="slidenum">
              <a:rPr lang="en-US" smtClean="0"/>
              <a:pPr/>
              <a:t>43</a:t>
            </a:fld>
            <a:endParaRPr lang="en-US"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A55EC57B-7F5B-4D5C-96DF-F75FC1173D46}" type="slidenum">
              <a:rPr lang="en-US" smtClean="0"/>
              <a:pPr/>
              <a:t>46</a:t>
            </a:fld>
            <a:endParaRPr lang="en-US"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E716E728-3595-44E3-A96D-D919466725DE}" type="slidenum">
              <a:rPr lang="en-US" smtClean="0"/>
              <a:pPr/>
              <a:t>55</a:t>
            </a:fld>
            <a:endParaRPr lang="en-US"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BFBB008C-5934-4BB2-9B21-D0253A1D46AC}" type="slidenum">
              <a:rPr lang="en-US" smtClean="0"/>
              <a:pPr/>
              <a:t>56</a:t>
            </a:fld>
            <a:endParaRPr lang="en-US"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EAA93DE4-6290-4998-853B-0B385DF6F762}" type="slidenum">
              <a:rPr lang="en-US" smtClean="0"/>
              <a:pPr/>
              <a:t>58</a:t>
            </a:fld>
            <a:endParaRPr lang="en-US"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04FAFCE5-41BC-48F4-9EF6-1893FC87D8C8}" type="slidenum">
              <a:rPr lang="en-US" smtClean="0"/>
              <a:pPr/>
              <a:t>59</a:t>
            </a:fld>
            <a:endParaRPr lang="en-US"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ADBF44E7-E465-4A4F-B37B-E093920D1892}" type="slidenum">
              <a:rPr lang="en-US" smtClean="0"/>
              <a:pPr/>
              <a:t>76</a:t>
            </a:fld>
            <a:endParaRPr lang="en-US" smtClean="0"/>
          </a:p>
        </p:txBody>
      </p:sp>
      <p:sp>
        <p:nvSpPr>
          <p:cNvPr id="103427" name="Rectangle 2"/>
          <p:cNvSpPr>
            <a:spLocks noGrp="1" noRot="1" noChangeAspect="1" noChangeArrowheads="1" noTextEdit="1"/>
          </p:cNvSpPr>
          <p:nvPr>
            <p:ph type="sldImg"/>
          </p:nvPr>
        </p:nvSpPr>
        <p:spPr>
          <a:xfrm>
            <a:off x="1127125" y="711200"/>
            <a:ext cx="4605338" cy="3454400"/>
          </a:xfrm>
          <a:ln/>
        </p:spPr>
      </p:sp>
      <p:sp>
        <p:nvSpPr>
          <p:cNvPr id="103428" name="Rectangle 3"/>
          <p:cNvSpPr>
            <a:spLocks noGrp="1" noChangeArrowheads="1"/>
          </p:cNvSpPr>
          <p:nvPr>
            <p:ph type="body" idx="1"/>
          </p:nvPr>
        </p:nvSpPr>
        <p:spPr>
          <a:xfrm>
            <a:off x="914400" y="4368800"/>
            <a:ext cx="5029200" cy="4064000"/>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578DF1E8-17F3-4C89-BF3B-E7BD2CACAF85}" type="slidenum">
              <a:rPr lang="en-US" smtClean="0"/>
              <a:pPr/>
              <a:t>3</a:t>
            </a:fld>
            <a:endParaRPr lang="en-US" smtClean="0"/>
          </a:p>
        </p:txBody>
      </p:sp>
      <p:sp>
        <p:nvSpPr>
          <p:cNvPr id="87043" name="Rectangle 2"/>
          <p:cNvSpPr>
            <a:spLocks noGrp="1" noRot="1" noChangeAspect="1" noChangeArrowheads="1" noTextEdit="1"/>
          </p:cNvSpPr>
          <p:nvPr>
            <p:ph type="sldImg"/>
          </p:nvPr>
        </p:nvSpPr>
        <p:spPr>
          <a:xfrm>
            <a:off x="1127125" y="711200"/>
            <a:ext cx="4605338" cy="3454400"/>
          </a:xfrm>
          <a:ln/>
        </p:spPr>
      </p:sp>
      <p:sp>
        <p:nvSpPr>
          <p:cNvPr id="87044" name="Rectangle 3"/>
          <p:cNvSpPr>
            <a:spLocks noGrp="1" noChangeArrowheads="1"/>
          </p:cNvSpPr>
          <p:nvPr>
            <p:ph type="body" idx="1"/>
          </p:nvPr>
        </p:nvSpPr>
        <p:spPr>
          <a:xfrm>
            <a:off x="914400" y="4368800"/>
            <a:ext cx="5029200" cy="4064000"/>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74D1E939-19DC-4BA8-B3DC-332EA0655AEF}" type="slidenum">
              <a:rPr lang="en-US" smtClean="0"/>
              <a:pPr/>
              <a:t>13</a:t>
            </a:fld>
            <a:endParaRPr lang="en-US" smtClean="0"/>
          </a:p>
        </p:txBody>
      </p:sp>
      <p:sp>
        <p:nvSpPr>
          <p:cNvPr id="88067" name="Rectangle 2"/>
          <p:cNvSpPr>
            <a:spLocks noGrp="1" noRot="1" noChangeAspect="1" noChangeArrowheads="1" noTextEdit="1"/>
          </p:cNvSpPr>
          <p:nvPr>
            <p:ph type="sldImg"/>
          </p:nvPr>
        </p:nvSpPr>
        <p:spPr>
          <a:xfrm>
            <a:off x="1127125" y="711200"/>
            <a:ext cx="4605338" cy="3454400"/>
          </a:xfrm>
          <a:ln/>
        </p:spPr>
      </p:sp>
      <p:sp>
        <p:nvSpPr>
          <p:cNvPr id="88068" name="Rectangle 3"/>
          <p:cNvSpPr>
            <a:spLocks noGrp="1" noChangeArrowheads="1"/>
          </p:cNvSpPr>
          <p:nvPr>
            <p:ph type="body" idx="1"/>
          </p:nvPr>
        </p:nvSpPr>
        <p:spPr>
          <a:xfrm>
            <a:off x="914400" y="4368800"/>
            <a:ext cx="5029200" cy="4064000"/>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A839CC97-2A80-4FDA-9EF2-3862A8C2B635}" type="slidenum">
              <a:rPr lang="en-US" smtClean="0"/>
              <a:pPr/>
              <a:t>26</a:t>
            </a:fld>
            <a:endParaRPr lang="en-US" smtClean="0"/>
          </a:p>
        </p:txBody>
      </p:sp>
      <p:sp>
        <p:nvSpPr>
          <p:cNvPr id="89091" name="Rectangle 2"/>
          <p:cNvSpPr>
            <a:spLocks noGrp="1" noRot="1" noChangeAspect="1" noChangeArrowheads="1" noTextEdit="1"/>
          </p:cNvSpPr>
          <p:nvPr>
            <p:ph type="sldImg"/>
          </p:nvPr>
        </p:nvSpPr>
        <p:spPr>
          <a:xfrm>
            <a:off x="1127125" y="711200"/>
            <a:ext cx="4605338" cy="3454400"/>
          </a:xfrm>
          <a:ln/>
        </p:spPr>
      </p:sp>
      <p:sp>
        <p:nvSpPr>
          <p:cNvPr id="89092" name="Rectangle 3"/>
          <p:cNvSpPr>
            <a:spLocks noGrp="1" noChangeArrowheads="1"/>
          </p:cNvSpPr>
          <p:nvPr>
            <p:ph type="body" idx="1"/>
          </p:nvPr>
        </p:nvSpPr>
        <p:spPr>
          <a:xfrm>
            <a:off x="914400" y="4368800"/>
            <a:ext cx="5029200" cy="4064000"/>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403FDAB2-06F1-4E99-90EF-614FE3B7C1A0}" type="slidenum">
              <a:rPr lang="en-US" smtClean="0"/>
              <a:pPr/>
              <a:t>27</a:t>
            </a:fld>
            <a:endParaRPr lang="en-US" smtClean="0"/>
          </a:p>
        </p:txBody>
      </p:sp>
      <p:sp>
        <p:nvSpPr>
          <p:cNvPr id="90115" name="Rectangle 2"/>
          <p:cNvSpPr>
            <a:spLocks noGrp="1" noRot="1" noChangeAspect="1" noChangeArrowheads="1" noTextEdit="1"/>
          </p:cNvSpPr>
          <p:nvPr>
            <p:ph type="sldImg"/>
          </p:nvPr>
        </p:nvSpPr>
        <p:spPr>
          <a:xfrm>
            <a:off x="909638" y="381000"/>
            <a:ext cx="5046662" cy="3784600"/>
          </a:xfrm>
          <a:ln/>
        </p:spPr>
      </p:sp>
      <p:sp>
        <p:nvSpPr>
          <p:cNvPr id="90116" name="Rectangle 3"/>
          <p:cNvSpPr>
            <a:spLocks noGrp="1" noChangeArrowheads="1"/>
          </p:cNvSpPr>
          <p:nvPr>
            <p:ph type="body" idx="1"/>
          </p:nvPr>
        </p:nvSpPr>
        <p:spPr>
          <a:xfrm>
            <a:off x="609600" y="4368800"/>
            <a:ext cx="5791200" cy="4065588"/>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1F5E69C0-80EC-4FB9-BCE1-6B85EC3AE2D7}" type="slidenum">
              <a:rPr lang="en-US" smtClean="0"/>
              <a:pPr/>
              <a:t>30</a:t>
            </a:fld>
            <a:endParaRPr lang="en-US"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6E2D19A3-A0AE-43A7-B7AD-A7B9C8D5438B}" type="slidenum">
              <a:rPr lang="en-US" smtClean="0"/>
              <a:pPr/>
              <a:t>31</a:t>
            </a:fld>
            <a:endParaRPr lang="en-US"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8E8B8ACE-813D-46BE-80C3-F7D8C6680A39}" type="slidenum">
              <a:rPr lang="en-US" smtClean="0"/>
              <a:pPr/>
              <a:t>34</a:t>
            </a:fld>
            <a:endParaRPr lang="en-US"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3E788E28-F86F-4E07-B318-D29EC916A343}" type="slidenum">
              <a:rPr lang="en-US" smtClean="0"/>
              <a:pPr/>
              <a:t>35</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dirty="0"/>
          </a:p>
        </p:txBody>
      </p:sp>
      <p:sp>
        <p:nvSpPr>
          <p:cNvPr id="5" name="Line 8"/>
          <p:cNvSpPr>
            <a:spLocks noChangeShapeType="1"/>
          </p:cNvSpPr>
          <p:nvPr/>
        </p:nvSpPr>
        <p:spPr bwMode="auto">
          <a:xfrm>
            <a:off x="1981200" y="3657600"/>
            <a:ext cx="6511925" cy="0"/>
          </a:xfrm>
          <a:prstGeom prst="line">
            <a:avLst/>
          </a:prstGeom>
          <a:noFill/>
          <a:ln w="19050">
            <a:solidFill>
              <a:schemeClr val="accent1"/>
            </a:solidFill>
            <a:round/>
            <a:headEnd/>
            <a:tailEnd/>
          </a:ln>
          <a:effectLst/>
        </p:spPr>
        <p:txBody>
          <a:bodyPr/>
          <a:lstStyle/>
          <a:p>
            <a:pPr>
              <a:defRPr/>
            </a:pPr>
            <a:endParaRPr lang="en-US" dirty="0"/>
          </a:p>
        </p:txBody>
      </p:sp>
      <p:sp>
        <p:nvSpPr>
          <p:cNvPr id="18434" name="Rectangle 2"/>
          <p:cNvSpPr>
            <a:spLocks noGrp="1" noChangeArrowheads="1"/>
          </p:cNvSpPr>
          <p:nvPr>
            <p:ph type="ctrTitle"/>
          </p:nvPr>
        </p:nvSpPr>
        <p:spPr>
          <a:xfrm>
            <a:off x="914400" y="1524000"/>
            <a:ext cx="7623175" cy="1752600"/>
          </a:xfrm>
          <a:noFill/>
        </p:spPr>
        <p:txBody>
          <a:bodyPr anchor="t"/>
          <a:lstStyle>
            <a:lvl1pPr>
              <a:defRPr sz="4000"/>
            </a:lvl1pPr>
          </a:lstStyle>
          <a:p>
            <a:r>
              <a:rPr lang="en-US" altLang="en-US"/>
              <a:t>Click to edit Master title style</a:t>
            </a:r>
          </a:p>
        </p:txBody>
      </p:sp>
      <p:sp>
        <p:nvSpPr>
          <p:cNvPr id="18435" name="Rectangle 3"/>
          <p:cNvSpPr>
            <a:spLocks noGrp="1" noChangeArrowheads="1"/>
          </p:cNvSpPr>
          <p:nvPr>
            <p:ph type="subTitle" idx="1"/>
          </p:nvPr>
        </p:nvSpPr>
        <p:spPr>
          <a:xfrm>
            <a:off x="1981200" y="3810000"/>
            <a:ext cx="6553200" cy="1752600"/>
          </a:xfrm>
        </p:spPr>
        <p:txBody>
          <a:bodyPr/>
          <a:lstStyle>
            <a:lvl1pPr>
              <a:defRPr sz="2600"/>
            </a:lvl1pPr>
          </a:lstStyle>
          <a:p>
            <a:r>
              <a:rPr lang="en-US" altLang="en-US"/>
              <a:t>Click to edit Master subtitle style</a:t>
            </a:r>
          </a:p>
        </p:txBody>
      </p:sp>
      <p:sp>
        <p:nvSpPr>
          <p:cNvPr id="6" name="Rectangle 4"/>
          <p:cNvSpPr>
            <a:spLocks noGrp="1" noChangeArrowheads="1"/>
          </p:cNvSpPr>
          <p:nvPr>
            <p:ph type="dt" sz="half" idx="10"/>
          </p:nvPr>
        </p:nvSpPr>
        <p:spPr>
          <a:xfrm>
            <a:off x="457200" y="6243638"/>
            <a:ext cx="2133600" cy="457200"/>
          </a:xfrm>
        </p:spPr>
        <p:txBody>
          <a:bodyPr/>
          <a:lstStyle>
            <a:lvl1pPr>
              <a:defRPr>
                <a:latin typeface="Garamond" pitchFamily="18" charset="0"/>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atin typeface="Garamond" pitchFamily="18" charset="0"/>
              </a:defRPr>
            </a:lvl1pPr>
          </a:lstStyle>
          <a:p>
            <a:pPr>
              <a:defRPr/>
            </a:pPr>
            <a:endParaRPr lang="en-US" altLang="en-US"/>
          </a:p>
        </p:txBody>
      </p:sp>
      <p:sp>
        <p:nvSpPr>
          <p:cNvPr id="8" name="Rectangle 6"/>
          <p:cNvSpPr>
            <a:spLocks noGrp="1" noChangeArrowheads="1"/>
          </p:cNvSpPr>
          <p:nvPr>
            <p:ph type="sldNum" sz="quarter" idx="12"/>
          </p:nvPr>
        </p:nvSpPr>
        <p:spPr>
          <a:xfrm>
            <a:off x="6553200" y="6243638"/>
            <a:ext cx="2133600" cy="457200"/>
          </a:xfrm>
        </p:spPr>
        <p:txBody>
          <a:bodyPr/>
          <a:lstStyle>
            <a:lvl1pPr>
              <a:defRPr>
                <a:latin typeface="Garamond" pitchFamily="18" charset="0"/>
              </a:defRPr>
            </a:lvl1pPr>
          </a:lstStyle>
          <a:p>
            <a:pPr>
              <a:defRPr/>
            </a:pPr>
            <a:fld id="{0C368672-BE67-416F-BF0C-8F2F4AB2DAF0}" type="slidenum">
              <a:rPr lang="en-US" altLang="en-US"/>
              <a:pPr>
                <a:defRPr/>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sz="quarter" idx="12"/>
          </p:nvPr>
        </p:nvSpPr>
        <p:spPr>
          <a:ln/>
        </p:spPr>
        <p:txBody>
          <a:bodyPr/>
          <a:lstStyle>
            <a:lvl1pPr>
              <a:defRPr/>
            </a:lvl1pPr>
          </a:lstStyle>
          <a:p>
            <a:pPr>
              <a:defRPr/>
            </a:pPr>
            <a:fld id="{9EC70C76-9D8D-4EC7-8B06-4EB309517167}"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533400"/>
            <a:ext cx="207645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7695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sz="quarter" idx="12"/>
          </p:nvPr>
        </p:nvSpPr>
        <p:spPr>
          <a:ln/>
        </p:spPr>
        <p:txBody>
          <a:bodyPr/>
          <a:lstStyle>
            <a:lvl1pPr>
              <a:defRPr/>
            </a:lvl1pPr>
          </a:lstStyle>
          <a:p>
            <a:pPr>
              <a:defRPr/>
            </a:pPr>
            <a:fld id="{693F3673-B406-4084-8ED6-67720877A861}"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dirty="0"/>
          </a:p>
        </p:txBody>
      </p:sp>
      <p:sp>
        <p:nvSpPr>
          <p:cNvPr id="5" name="Line 8"/>
          <p:cNvSpPr>
            <a:spLocks noChangeShapeType="1"/>
          </p:cNvSpPr>
          <p:nvPr/>
        </p:nvSpPr>
        <p:spPr bwMode="auto">
          <a:xfrm>
            <a:off x="1981200" y="3657600"/>
            <a:ext cx="6511925" cy="0"/>
          </a:xfrm>
          <a:prstGeom prst="line">
            <a:avLst/>
          </a:prstGeom>
          <a:noFill/>
          <a:ln w="19050">
            <a:solidFill>
              <a:schemeClr val="accent1"/>
            </a:solidFill>
            <a:round/>
            <a:headEnd/>
            <a:tailEnd/>
          </a:ln>
          <a:effectLst/>
        </p:spPr>
        <p:txBody>
          <a:bodyPr/>
          <a:lstStyle/>
          <a:p>
            <a:pPr>
              <a:defRPr/>
            </a:pPr>
            <a:endParaRPr lang="en-US" dirty="0"/>
          </a:p>
        </p:txBody>
      </p:sp>
      <p:sp>
        <p:nvSpPr>
          <p:cNvPr id="37890" name="Rectangle 2"/>
          <p:cNvSpPr>
            <a:spLocks noGrp="1" noChangeArrowheads="1"/>
          </p:cNvSpPr>
          <p:nvPr>
            <p:ph type="ctrTitle"/>
          </p:nvPr>
        </p:nvSpPr>
        <p:spPr>
          <a:xfrm>
            <a:off x="914400" y="1524000"/>
            <a:ext cx="7623175" cy="1752600"/>
          </a:xfrm>
          <a:noFill/>
        </p:spPr>
        <p:txBody>
          <a:bodyPr anchor="t"/>
          <a:lstStyle>
            <a:lvl1pPr>
              <a:defRPr sz="4000"/>
            </a:lvl1pPr>
          </a:lstStyle>
          <a:p>
            <a:r>
              <a:rPr lang="en-US" altLang="en-US"/>
              <a:t>Click to edit Master title style</a:t>
            </a:r>
          </a:p>
        </p:txBody>
      </p:sp>
      <p:sp>
        <p:nvSpPr>
          <p:cNvPr id="37891" name="Rectangle 3"/>
          <p:cNvSpPr>
            <a:spLocks noGrp="1" noChangeArrowheads="1"/>
          </p:cNvSpPr>
          <p:nvPr>
            <p:ph type="subTitle" idx="1"/>
          </p:nvPr>
        </p:nvSpPr>
        <p:spPr>
          <a:xfrm>
            <a:off x="1981200" y="3810000"/>
            <a:ext cx="6553200" cy="1752600"/>
          </a:xfrm>
        </p:spPr>
        <p:txBody>
          <a:bodyPr/>
          <a:lstStyle>
            <a:lvl1pPr>
              <a:defRPr sz="2600"/>
            </a:lvl1pPr>
          </a:lstStyle>
          <a:p>
            <a:r>
              <a:rPr lang="en-US" altLang="en-US"/>
              <a:t>Click to edit Master subtitle style</a:t>
            </a:r>
          </a:p>
        </p:txBody>
      </p:sp>
      <p:sp>
        <p:nvSpPr>
          <p:cNvPr id="6" name="Rectangle 4"/>
          <p:cNvSpPr>
            <a:spLocks noGrp="1" noChangeArrowheads="1"/>
          </p:cNvSpPr>
          <p:nvPr>
            <p:ph type="dt" sz="half" idx="10"/>
          </p:nvPr>
        </p:nvSpPr>
        <p:spPr>
          <a:xfrm>
            <a:off x="457200" y="6243638"/>
            <a:ext cx="2133600" cy="457200"/>
          </a:xfrm>
        </p:spPr>
        <p:txBody>
          <a:bodyPr/>
          <a:lstStyle>
            <a:lvl1pPr>
              <a:defRPr>
                <a:latin typeface="Garamond" pitchFamily="18" charset="0"/>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atin typeface="Garamond" pitchFamily="18" charset="0"/>
              </a:defRPr>
            </a:lvl1pPr>
          </a:lstStyle>
          <a:p>
            <a:pPr>
              <a:defRPr/>
            </a:pPr>
            <a:endParaRPr lang="en-US" altLang="en-US"/>
          </a:p>
        </p:txBody>
      </p:sp>
      <p:sp>
        <p:nvSpPr>
          <p:cNvPr id="8" name="Rectangle 6"/>
          <p:cNvSpPr>
            <a:spLocks noGrp="1" noChangeArrowheads="1"/>
          </p:cNvSpPr>
          <p:nvPr>
            <p:ph type="sldNum" sz="quarter" idx="12"/>
          </p:nvPr>
        </p:nvSpPr>
        <p:spPr>
          <a:xfrm>
            <a:off x="6553200" y="6243638"/>
            <a:ext cx="2133600" cy="457200"/>
          </a:xfrm>
        </p:spPr>
        <p:txBody>
          <a:bodyPr/>
          <a:lstStyle>
            <a:lvl1pPr>
              <a:defRPr>
                <a:latin typeface="Garamond" pitchFamily="18" charset="0"/>
              </a:defRPr>
            </a:lvl1pPr>
          </a:lstStyle>
          <a:p>
            <a:pPr>
              <a:defRPr/>
            </a:pPr>
            <a:fld id="{23CBFB73-CEEF-4A80-8FC6-57762637647A}" type="slidenum">
              <a:rPr lang="en-US" altLang="en-US"/>
              <a:pPr>
                <a:defRPr/>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sz="quarter" idx="12"/>
          </p:nvPr>
        </p:nvSpPr>
        <p:spPr>
          <a:ln/>
        </p:spPr>
        <p:txBody>
          <a:bodyPr/>
          <a:lstStyle>
            <a:lvl1pPr>
              <a:defRPr/>
            </a:lvl1pPr>
          </a:lstStyle>
          <a:p>
            <a:pPr>
              <a:defRPr/>
            </a:pPr>
            <a:fld id="{B5F86E10-D4A2-45F6-A20B-7CB489D148EF}" type="slidenum">
              <a:rPr lang="en-US" altLang="en-US"/>
              <a:pPr>
                <a:defRPr/>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sz="quarter" idx="12"/>
          </p:nvPr>
        </p:nvSpPr>
        <p:spPr>
          <a:ln/>
        </p:spPr>
        <p:txBody>
          <a:bodyPr/>
          <a:lstStyle>
            <a:lvl1pPr>
              <a:defRPr/>
            </a:lvl1pPr>
          </a:lstStyle>
          <a:p>
            <a:pPr>
              <a:defRPr/>
            </a:pPr>
            <a:fld id="{3FC1BBFD-620A-462B-9827-A0000D1C5407}" type="slidenum">
              <a:rPr lang="en-US" altLang="en-US"/>
              <a:pPr>
                <a:defRPr/>
              </a:pPr>
              <a:t>‹#›</a:t>
            </a:fld>
            <a:endParaRPr lang="en-US"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6002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sz="quarter" idx="12"/>
          </p:nvPr>
        </p:nvSpPr>
        <p:spPr>
          <a:ln/>
        </p:spPr>
        <p:txBody>
          <a:bodyPr/>
          <a:lstStyle>
            <a:lvl1pPr>
              <a:defRPr/>
            </a:lvl1pPr>
          </a:lstStyle>
          <a:p>
            <a:pPr>
              <a:defRPr/>
            </a:pPr>
            <a:fld id="{D2631E12-D1D3-486A-937E-951EC70F53CE}" type="slidenum">
              <a:rPr lang="en-US" altLang="en-US"/>
              <a:pPr>
                <a:defRPr/>
              </a:pPr>
              <a:t>‹#›</a:t>
            </a:fld>
            <a:endParaRPr lang="en-US"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5"/>
          <p:cNvSpPr>
            <a:spLocks noGrp="1" noChangeArrowheads="1"/>
          </p:cNvSpPr>
          <p:nvPr>
            <p:ph type="sldNum" sz="quarter" idx="12"/>
          </p:nvPr>
        </p:nvSpPr>
        <p:spPr>
          <a:ln/>
        </p:spPr>
        <p:txBody>
          <a:bodyPr/>
          <a:lstStyle>
            <a:lvl1pPr>
              <a:defRPr/>
            </a:lvl1pPr>
          </a:lstStyle>
          <a:p>
            <a:pPr>
              <a:defRPr/>
            </a:pPr>
            <a:fld id="{091157EE-6AA2-4E18-8701-FC64D0B676F1}" type="slidenum">
              <a:rPr lang="en-US" altLang="en-US"/>
              <a:pPr>
                <a:defRPr/>
              </a:pPr>
              <a:t>‹#›</a:t>
            </a:fld>
            <a:endParaRPr lang="en-US"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5"/>
          <p:cNvSpPr>
            <a:spLocks noGrp="1" noChangeArrowheads="1"/>
          </p:cNvSpPr>
          <p:nvPr>
            <p:ph type="sldNum" sz="quarter" idx="12"/>
          </p:nvPr>
        </p:nvSpPr>
        <p:spPr>
          <a:ln/>
        </p:spPr>
        <p:txBody>
          <a:bodyPr/>
          <a:lstStyle>
            <a:lvl1pPr>
              <a:defRPr/>
            </a:lvl1pPr>
          </a:lstStyle>
          <a:p>
            <a:pPr>
              <a:defRPr/>
            </a:pPr>
            <a:fld id="{664F9A0A-53A8-4A86-82AD-ACB4FC9AABAD}" type="slidenum">
              <a:rPr lang="en-US" altLang="en-US"/>
              <a:pPr>
                <a:defRPr/>
              </a:pPr>
              <a:t>‹#›</a:t>
            </a:fld>
            <a:endParaRPr lang="en-US"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5"/>
          <p:cNvSpPr>
            <a:spLocks noGrp="1" noChangeArrowheads="1"/>
          </p:cNvSpPr>
          <p:nvPr>
            <p:ph type="sldNum" sz="quarter" idx="12"/>
          </p:nvPr>
        </p:nvSpPr>
        <p:spPr>
          <a:ln/>
        </p:spPr>
        <p:txBody>
          <a:bodyPr/>
          <a:lstStyle>
            <a:lvl1pPr>
              <a:defRPr/>
            </a:lvl1pPr>
          </a:lstStyle>
          <a:p>
            <a:pPr>
              <a:defRPr/>
            </a:pPr>
            <a:fld id="{0E3F1A78-AAFE-4F75-AC58-4AFF5ECAD25F}" type="slidenum">
              <a:rPr lang="en-US" altLang="en-US"/>
              <a:pPr>
                <a:defRPr/>
              </a:pPr>
              <a:t>‹#›</a:t>
            </a:fld>
            <a:endParaRPr lang="en-US"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sz="quarter" idx="12"/>
          </p:nvPr>
        </p:nvSpPr>
        <p:spPr>
          <a:ln/>
        </p:spPr>
        <p:txBody>
          <a:bodyPr/>
          <a:lstStyle>
            <a:lvl1pPr>
              <a:defRPr/>
            </a:lvl1pPr>
          </a:lstStyle>
          <a:p>
            <a:pPr>
              <a:defRPr/>
            </a:pPr>
            <a:fld id="{F0694A2F-AD11-4AC6-B97C-0FC743D3400A}"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sz="quarter" idx="12"/>
          </p:nvPr>
        </p:nvSpPr>
        <p:spPr>
          <a:ln/>
        </p:spPr>
        <p:txBody>
          <a:bodyPr/>
          <a:lstStyle>
            <a:lvl1pPr>
              <a:defRPr/>
            </a:lvl1pPr>
          </a:lstStyle>
          <a:p>
            <a:pPr>
              <a:defRPr/>
            </a:pPr>
            <a:fld id="{CA9FE2B5-1EE0-415A-8759-5C8E619CFD4D}" type="slidenum">
              <a:rPr lang="en-US" altLang="en-US"/>
              <a:pPr>
                <a:defRPr/>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sz="quarter" idx="12"/>
          </p:nvPr>
        </p:nvSpPr>
        <p:spPr>
          <a:ln/>
        </p:spPr>
        <p:txBody>
          <a:bodyPr/>
          <a:lstStyle>
            <a:lvl1pPr>
              <a:defRPr/>
            </a:lvl1pPr>
          </a:lstStyle>
          <a:p>
            <a:pPr>
              <a:defRPr/>
            </a:pPr>
            <a:fld id="{A3E69C75-29C5-4454-BA72-FD08374EBE3D}" type="slidenum">
              <a:rPr lang="en-US" altLang="en-US"/>
              <a:pPr>
                <a:defRPr/>
              </a:pPr>
              <a:t>‹#›</a:t>
            </a:fld>
            <a:endParaRPr lang="en-US"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sz="quarter" idx="12"/>
          </p:nvPr>
        </p:nvSpPr>
        <p:spPr>
          <a:ln/>
        </p:spPr>
        <p:txBody>
          <a:bodyPr/>
          <a:lstStyle>
            <a:lvl1pPr>
              <a:defRPr/>
            </a:lvl1pPr>
          </a:lstStyle>
          <a:p>
            <a:pPr>
              <a:defRPr/>
            </a:pPr>
            <a:fld id="{606BFD12-B688-4746-AEE3-5A5D202553DE}" type="slidenum">
              <a:rPr lang="en-US" altLang="en-US"/>
              <a:pPr>
                <a:defRPr/>
              </a:pPr>
              <a:t>‹#›</a:t>
            </a:fld>
            <a:endParaRPr lang="en-US"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533400"/>
            <a:ext cx="207645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7695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sz="quarter" idx="12"/>
          </p:nvPr>
        </p:nvSpPr>
        <p:spPr>
          <a:ln/>
        </p:spPr>
        <p:txBody>
          <a:bodyPr/>
          <a:lstStyle>
            <a:lvl1pPr>
              <a:defRPr/>
            </a:lvl1pPr>
          </a:lstStyle>
          <a:p>
            <a:pPr>
              <a:defRPr/>
            </a:pPr>
            <a:fld id="{7032B17C-845B-427C-AF36-FDA439E2070F}"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sz="quarter" idx="12"/>
          </p:nvPr>
        </p:nvSpPr>
        <p:spPr>
          <a:ln/>
        </p:spPr>
        <p:txBody>
          <a:bodyPr/>
          <a:lstStyle>
            <a:lvl1pPr>
              <a:defRPr/>
            </a:lvl1pPr>
          </a:lstStyle>
          <a:p>
            <a:pPr>
              <a:defRPr/>
            </a:pPr>
            <a:fld id="{079E5F82-EB7B-4C67-8782-EE6B85921441}"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6002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sz="quarter" idx="12"/>
          </p:nvPr>
        </p:nvSpPr>
        <p:spPr>
          <a:ln/>
        </p:spPr>
        <p:txBody>
          <a:bodyPr/>
          <a:lstStyle>
            <a:lvl1pPr>
              <a:defRPr/>
            </a:lvl1pPr>
          </a:lstStyle>
          <a:p>
            <a:pPr>
              <a:defRPr/>
            </a:pPr>
            <a:fld id="{845FF658-9CD4-4902-B7BF-FB6A1C355A74}"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5"/>
          <p:cNvSpPr>
            <a:spLocks noGrp="1" noChangeArrowheads="1"/>
          </p:cNvSpPr>
          <p:nvPr>
            <p:ph type="sldNum" sz="quarter" idx="12"/>
          </p:nvPr>
        </p:nvSpPr>
        <p:spPr>
          <a:ln/>
        </p:spPr>
        <p:txBody>
          <a:bodyPr/>
          <a:lstStyle>
            <a:lvl1pPr>
              <a:defRPr/>
            </a:lvl1pPr>
          </a:lstStyle>
          <a:p>
            <a:pPr>
              <a:defRPr/>
            </a:pPr>
            <a:fld id="{17471F49-DA8C-4B37-BB75-AD66B6D0720A}"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5"/>
          <p:cNvSpPr>
            <a:spLocks noGrp="1" noChangeArrowheads="1"/>
          </p:cNvSpPr>
          <p:nvPr>
            <p:ph type="sldNum" sz="quarter" idx="12"/>
          </p:nvPr>
        </p:nvSpPr>
        <p:spPr>
          <a:ln/>
        </p:spPr>
        <p:txBody>
          <a:bodyPr/>
          <a:lstStyle>
            <a:lvl1pPr>
              <a:defRPr/>
            </a:lvl1pPr>
          </a:lstStyle>
          <a:p>
            <a:pPr>
              <a:defRPr/>
            </a:pPr>
            <a:fld id="{D0C08EDC-4C29-42A6-9585-DCD720AEEB9E}"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5"/>
          <p:cNvSpPr>
            <a:spLocks noGrp="1" noChangeArrowheads="1"/>
          </p:cNvSpPr>
          <p:nvPr>
            <p:ph type="sldNum" sz="quarter" idx="12"/>
          </p:nvPr>
        </p:nvSpPr>
        <p:spPr>
          <a:ln/>
        </p:spPr>
        <p:txBody>
          <a:bodyPr/>
          <a:lstStyle>
            <a:lvl1pPr>
              <a:defRPr/>
            </a:lvl1pPr>
          </a:lstStyle>
          <a:p>
            <a:pPr>
              <a:defRPr/>
            </a:pPr>
            <a:fld id="{838EC416-93BA-4514-81F5-1E5948287EE3}"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sz="quarter" idx="12"/>
          </p:nvPr>
        </p:nvSpPr>
        <p:spPr>
          <a:ln/>
        </p:spPr>
        <p:txBody>
          <a:bodyPr/>
          <a:lstStyle>
            <a:lvl1pPr>
              <a:defRPr/>
            </a:lvl1pPr>
          </a:lstStyle>
          <a:p>
            <a:pPr>
              <a:defRPr/>
            </a:pPr>
            <a:fld id="{326CF9BB-6AEC-4161-AD6A-BD9E9F1FC828}"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sz="quarter" idx="12"/>
          </p:nvPr>
        </p:nvSpPr>
        <p:spPr>
          <a:ln/>
        </p:spPr>
        <p:txBody>
          <a:bodyPr/>
          <a:lstStyle>
            <a:lvl1pPr>
              <a:defRPr/>
            </a:lvl1pPr>
          </a:lstStyle>
          <a:p>
            <a:pPr>
              <a:defRPr/>
            </a:pPr>
            <a:fld id="{ABF09E9C-698F-40E1-A3DC-28E59965D834}"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2.emf"/><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600200"/>
            <a:ext cx="83058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7411" name="Rectangle 3"/>
          <p:cNvSpPr>
            <a:spLocks noGrp="1" noChangeArrowheads="1"/>
          </p:cNvSpPr>
          <p:nvPr>
            <p:ph type="dt" sz="half" idx="2"/>
          </p:nvPr>
        </p:nvSpPr>
        <p:spPr bwMode="auto">
          <a:xfrm>
            <a:off x="457200" y="6400800"/>
            <a:ext cx="2133600" cy="300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a:defRPr/>
            </a:pPr>
            <a:endParaRPr lang="en-US" altLang="en-US"/>
          </a:p>
        </p:txBody>
      </p:sp>
      <p:sp>
        <p:nvSpPr>
          <p:cNvPr id="17412" name="Rectangle 4"/>
          <p:cNvSpPr>
            <a:spLocks noGrp="1" noChangeArrowheads="1"/>
          </p:cNvSpPr>
          <p:nvPr>
            <p:ph type="ftr" sz="quarter" idx="3"/>
          </p:nvPr>
        </p:nvSpPr>
        <p:spPr bwMode="auto">
          <a:xfrm>
            <a:off x="3124200" y="64008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defRPr>
            </a:lvl1pPr>
          </a:lstStyle>
          <a:p>
            <a:pPr>
              <a:defRPr/>
            </a:pPr>
            <a:endParaRPr lang="en-US" altLang="en-US"/>
          </a:p>
        </p:txBody>
      </p:sp>
      <p:sp>
        <p:nvSpPr>
          <p:cNvPr id="17413" name="Rectangle 5"/>
          <p:cNvSpPr>
            <a:spLocks noGrp="1" noChangeArrowheads="1"/>
          </p:cNvSpPr>
          <p:nvPr>
            <p:ph type="sldNum" sz="quarter" idx="4"/>
          </p:nvPr>
        </p:nvSpPr>
        <p:spPr bwMode="auto">
          <a:xfrm>
            <a:off x="6553200" y="6400800"/>
            <a:ext cx="2133600" cy="300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a:defRPr/>
            </a:pPr>
            <a:fld id="{0C76EB42-CDB9-4B60-8385-069120090190}" type="slidenum">
              <a:rPr lang="en-US" altLang="en-US"/>
              <a:pPr>
                <a:defRPr/>
              </a:pPr>
              <a:t>‹#›</a:t>
            </a:fld>
            <a:endParaRPr lang="en-US" altLang="en-US" dirty="0"/>
          </a:p>
        </p:txBody>
      </p:sp>
      <p:sp>
        <p:nvSpPr>
          <p:cNvPr id="17414" name="Freeform 6"/>
          <p:cNvSpPr>
            <a:spLocks noChangeArrowheads="1"/>
          </p:cNvSpPr>
          <p:nvPr/>
        </p:nvSpPr>
        <p:spPr bwMode="auto">
          <a:xfrm>
            <a:off x="457200" y="304800"/>
            <a:ext cx="8226425"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dirty="0"/>
          </a:p>
        </p:txBody>
      </p:sp>
      <p:sp>
        <p:nvSpPr>
          <p:cNvPr id="17415" name="Line 7"/>
          <p:cNvSpPr>
            <a:spLocks noChangeShapeType="1"/>
          </p:cNvSpPr>
          <p:nvPr/>
        </p:nvSpPr>
        <p:spPr bwMode="auto">
          <a:xfrm>
            <a:off x="457200" y="6248400"/>
            <a:ext cx="8229600" cy="0"/>
          </a:xfrm>
          <a:prstGeom prst="line">
            <a:avLst/>
          </a:prstGeom>
          <a:noFill/>
          <a:ln w="19050">
            <a:solidFill>
              <a:schemeClr val="accent1"/>
            </a:solidFill>
            <a:round/>
            <a:headEnd/>
            <a:tailEnd/>
          </a:ln>
          <a:effectLst/>
        </p:spPr>
        <p:txBody>
          <a:bodyPr/>
          <a:lstStyle/>
          <a:p>
            <a:pPr>
              <a:defRPr/>
            </a:pPr>
            <a:endParaRPr lang="en-US" dirty="0"/>
          </a:p>
        </p:txBody>
      </p:sp>
      <p:sp>
        <p:nvSpPr>
          <p:cNvPr id="1032" name="Rectangle 8"/>
          <p:cNvSpPr>
            <a:spLocks noGrp="1" noChangeArrowheads="1"/>
          </p:cNvSpPr>
          <p:nvPr>
            <p:ph type="title"/>
          </p:nvPr>
        </p:nvSpPr>
        <p:spPr bwMode="auto">
          <a:xfrm>
            <a:off x="3200400" y="533400"/>
            <a:ext cx="3810000" cy="685800"/>
          </a:xfrm>
          <a:prstGeom prst="rect">
            <a:avLst/>
          </a:prstGeom>
          <a:solidFill>
            <a:srgbClr val="F6F0F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grpSp>
        <p:nvGrpSpPr>
          <p:cNvPr id="1033" name="Group 9"/>
          <p:cNvGrpSpPr>
            <a:grpSpLocks/>
          </p:cNvGrpSpPr>
          <p:nvPr userDrawn="1"/>
        </p:nvGrpSpPr>
        <p:grpSpPr bwMode="auto">
          <a:xfrm>
            <a:off x="530225" y="382588"/>
            <a:ext cx="1146175" cy="871537"/>
            <a:chOff x="910" y="192"/>
            <a:chExt cx="722" cy="549"/>
          </a:xfrm>
        </p:grpSpPr>
        <p:sp>
          <p:nvSpPr>
            <p:cNvPr id="17418" name="AutoShape 10"/>
            <p:cNvSpPr>
              <a:spLocks noChangeAspect="1" noChangeArrowheads="1" noTextEdit="1"/>
            </p:cNvSpPr>
            <p:nvPr userDrawn="1"/>
          </p:nvSpPr>
          <p:spPr bwMode="auto">
            <a:xfrm>
              <a:off x="912" y="192"/>
              <a:ext cx="720" cy="549"/>
            </a:xfrm>
            <a:prstGeom prst="rect">
              <a:avLst/>
            </a:prstGeom>
            <a:noFill/>
            <a:ln w="9525">
              <a:solidFill>
                <a:srgbClr val="800080"/>
              </a:solidFill>
              <a:miter lim="800000"/>
              <a:headEnd/>
              <a:tailEnd/>
            </a:ln>
          </p:spPr>
          <p:txBody>
            <a:bodyPr anchor="ctr"/>
            <a:lstStyle/>
            <a:p>
              <a:pPr>
                <a:defRPr/>
              </a:pPr>
              <a:endParaRPr lang="en-US" dirty="0"/>
            </a:p>
          </p:txBody>
        </p:sp>
        <p:sp>
          <p:nvSpPr>
            <p:cNvPr id="17419" name="Freeform 11"/>
            <p:cNvSpPr>
              <a:spLocks/>
            </p:cNvSpPr>
            <p:nvPr userDrawn="1"/>
          </p:nvSpPr>
          <p:spPr bwMode="auto">
            <a:xfrm>
              <a:off x="1012" y="284"/>
              <a:ext cx="557" cy="346"/>
            </a:xfrm>
            <a:custGeom>
              <a:avLst/>
              <a:gdLst/>
              <a:ahLst/>
              <a:cxnLst>
                <a:cxn ang="0">
                  <a:pos x="127" y="5193"/>
                </a:cxn>
                <a:cxn ang="0">
                  <a:pos x="267" y="5158"/>
                </a:cxn>
                <a:cxn ang="0">
                  <a:pos x="407" y="5117"/>
                </a:cxn>
                <a:cxn ang="0">
                  <a:pos x="547" y="5068"/>
                </a:cxn>
                <a:cxn ang="0">
                  <a:pos x="688" y="5011"/>
                </a:cxn>
                <a:cxn ang="0">
                  <a:pos x="828" y="4944"/>
                </a:cxn>
                <a:cxn ang="0">
                  <a:pos x="969" y="4865"/>
                </a:cxn>
                <a:cxn ang="0">
                  <a:pos x="1109" y="4774"/>
                </a:cxn>
                <a:cxn ang="0">
                  <a:pos x="1250" y="4667"/>
                </a:cxn>
                <a:cxn ang="0">
                  <a:pos x="1390" y="4545"/>
                </a:cxn>
                <a:cxn ang="0">
                  <a:pos x="1530" y="4405"/>
                </a:cxn>
                <a:cxn ang="0">
                  <a:pos x="1671" y="4246"/>
                </a:cxn>
                <a:cxn ang="0">
                  <a:pos x="1811" y="4065"/>
                </a:cxn>
                <a:cxn ang="0">
                  <a:pos x="1951" y="3863"/>
                </a:cxn>
                <a:cxn ang="0">
                  <a:pos x="2091" y="3639"/>
                </a:cxn>
                <a:cxn ang="0">
                  <a:pos x="2232" y="3394"/>
                </a:cxn>
                <a:cxn ang="0">
                  <a:pos x="2372" y="3127"/>
                </a:cxn>
                <a:cxn ang="0">
                  <a:pos x="2512" y="2841"/>
                </a:cxn>
                <a:cxn ang="0">
                  <a:pos x="2653" y="2539"/>
                </a:cxn>
                <a:cxn ang="0">
                  <a:pos x="2793" y="2225"/>
                </a:cxn>
                <a:cxn ang="0">
                  <a:pos x="2934" y="1905"/>
                </a:cxn>
                <a:cxn ang="0">
                  <a:pos x="3074" y="1586"/>
                </a:cxn>
                <a:cxn ang="0">
                  <a:pos x="3214" y="1274"/>
                </a:cxn>
                <a:cxn ang="0">
                  <a:pos x="3355" y="979"/>
                </a:cxn>
                <a:cxn ang="0">
                  <a:pos x="3494" y="707"/>
                </a:cxn>
                <a:cxn ang="0">
                  <a:pos x="3635" y="471"/>
                </a:cxn>
                <a:cxn ang="0">
                  <a:pos x="3775" y="275"/>
                </a:cxn>
                <a:cxn ang="0">
                  <a:pos x="3916" y="128"/>
                </a:cxn>
                <a:cxn ang="0">
                  <a:pos x="4056" y="35"/>
                </a:cxn>
                <a:cxn ang="0">
                  <a:pos x="4196" y="0"/>
                </a:cxn>
                <a:cxn ang="0">
                  <a:pos x="4337" y="23"/>
                </a:cxn>
                <a:cxn ang="0">
                  <a:pos x="4477" y="105"/>
                </a:cxn>
                <a:cxn ang="0">
                  <a:pos x="4618" y="241"/>
                </a:cxn>
                <a:cxn ang="0">
                  <a:pos x="4758" y="427"/>
                </a:cxn>
                <a:cxn ang="0">
                  <a:pos x="4899" y="657"/>
                </a:cxn>
                <a:cxn ang="0">
                  <a:pos x="5039" y="922"/>
                </a:cxn>
                <a:cxn ang="0">
                  <a:pos x="5178" y="1213"/>
                </a:cxn>
                <a:cxn ang="0">
                  <a:pos x="5319" y="1523"/>
                </a:cxn>
                <a:cxn ang="0">
                  <a:pos x="5459" y="1841"/>
                </a:cxn>
                <a:cxn ang="0">
                  <a:pos x="5600" y="2162"/>
                </a:cxn>
                <a:cxn ang="0">
                  <a:pos x="5740" y="2477"/>
                </a:cxn>
                <a:cxn ang="0">
                  <a:pos x="5881" y="2782"/>
                </a:cxn>
                <a:cxn ang="0">
                  <a:pos x="6021" y="3071"/>
                </a:cxn>
                <a:cxn ang="0">
                  <a:pos x="6161" y="3342"/>
                </a:cxn>
                <a:cxn ang="0">
                  <a:pos x="6302" y="3592"/>
                </a:cxn>
                <a:cxn ang="0">
                  <a:pos x="6442" y="3821"/>
                </a:cxn>
                <a:cxn ang="0">
                  <a:pos x="6583" y="4027"/>
                </a:cxn>
                <a:cxn ang="0">
                  <a:pos x="6723" y="4211"/>
                </a:cxn>
                <a:cxn ang="0">
                  <a:pos x="6862" y="4375"/>
                </a:cxn>
                <a:cxn ang="0">
                  <a:pos x="7003" y="4519"/>
                </a:cxn>
                <a:cxn ang="0">
                  <a:pos x="7143" y="4644"/>
                </a:cxn>
                <a:cxn ang="0">
                  <a:pos x="7284" y="4754"/>
                </a:cxn>
                <a:cxn ang="0">
                  <a:pos x="7424" y="4849"/>
                </a:cxn>
                <a:cxn ang="0">
                  <a:pos x="7565" y="4929"/>
                </a:cxn>
                <a:cxn ang="0">
                  <a:pos x="7705" y="4999"/>
                </a:cxn>
                <a:cxn ang="0">
                  <a:pos x="7845" y="5058"/>
                </a:cxn>
                <a:cxn ang="0">
                  <a:pos x="7986" y="5108"/>
                </a:cxn>
                <a:cxn ang="0">
                  <a:pos x="8126" y="5150"/>
                </a:cxn>
                <a:cxn ang="0">
                  <a:pos x="8267" y="5186"/>
                </a:cxn>
                <a:cxn ang="0">
                  <a:pos x="8406" y="5217"/>
                </a:cxn>
              </a:cxnLst>
              <a:rect l="0" t="0" r="r" b="b"/>
              <a:pathLst>
                <a:path w="8421" h="5220">
                  <a:moveTo>
                    <a:pt x="0" y="5220"/>
                  </a:moveTo>
                  <a:lnTo>
                    <a:pt x="15" y="5217"/>
                  </a:lnTo>
                  <a:lnTo>
                    <a:pt x="28" y="5214"/>
                  </a:lnTo>
                  <a:lnTo>
                    <a:pt x="43" y="5211"/>
                  </a:lnTo>
                  <a:lnTo>
                    <a:pt x="56" y="5208"/>
                  </a:lnTo>
                  <a:lnTo>
                    <a:pt x="71" y="5205"/>
                  </a:lnTo>
                  <a:lnTo>
                    <a:pt x="85" y="5202"/>
                  </a:lnTo>
                  <a:lnTo>
                    <a:pt x="99" y="5200"/>
                  </a:lnTo>
                  <a:lnTo>
                    <a:pt x="113" y="5197"/>
                  </a:lnTo>
                  <a:lnTo>
                    <a:pt x="127" y="5193"/>
                  </a:lnTo>
                  <a:lnTo>
                    <a:pt x="141" y="5189"/>
                  </a:lnTo>
                  <a:lnTo>
                    <a:pt x="155" y="5186"/>
                  </a:lnTo>
                  <a:lnTo>
                    <a:pt x="169" y="5183"/>
                  </a:lnTo>
                  <a:lnTo>
                    <a:pt x="183" y="5180"/>
                  </a:lnTo>
                  <a:lnTo>
                    <a:pt x="197" y="5176"/>
                  </a:lnTo>
                  <a:lnTo>
                    <a:pt x="210" y="5173"/>
                  </a:lnTo>
                  <a:lnTo>
                    <a:pt x="225" y="5170"/>
                  </a:lnTo>
                  <a:lnTo>
                    <a:pt x="240" y="5166"/>
                  </a:lnTo>
                  <a:lnTo>
                    <a:pt x="253" y="5161"/>
                  </a:lnTo>
                  <a:lnTo>
                    <a:pt x="267" y="5158"/>
                  </a:lnTo>
                  <a:lnTo>
                    <a:pt x="281" y="5154"/>
                  </a:lnTo>
                  <a:lnTo>
                    <a:pt x="295" y="5150"/>
                  </a:lnTo>
                  <a:lnTo>
                    <a:pt x="309" y="5147"/>
                  </a:lnTo>
                  <a:lnTo>
                    <a:pt x="323" y="5143"/>
                  </a:lnTo>
                  <a:lnTo>
                    <a:pt x="337" y="5139"/>
                  </a:lnTo>
                  <a:lnTo>
                    <a:pt x="351" y="5135"/>
                  </a:lnTo>
                  <a:lnTo>
                    <a:pt x="365" y="5130"/>
                  </a:lnTo>
                  <a:lnTo>
                    <a:pt x="379" y="5126"/>
                  </a:lnTo>
                  <a:lnTo>
                    <a:pt x="393" y="5121"/>
                  </a:lnTo>
                  <a:lnTo>
                    <a:pt x="407" y="5117"/>
                  </a:lnTo>
                  <a:lnTo>
                    <a:pt x="422" y="5113"/>
                  </a:lnTo>
                  <a:lnTo>
                    <a:pt x="435" y="5108"/>
                  </a:lnTo>
                  <a:lnTo>
                    <a:pt x="450" y="5103"/>
                  </a:lnTo>
                  <a:lnTo>
                    <a:pt x="463" y="5098"/>
                  </a:lnTo>
                  <a:lnTo>
                    <a:pt x="478" y="5094"/>
                  </a:lnTo>
                  <a:lnTo>
                    <a:pt x="491" y="5089"/>
                  </a:lnTo>
                  <a:lnTo>
                    <a:pt x="506" y="5084"/>
                  </a:lnTo>
                  <a:lnTo>
                    <a:pt x="519" y="5079"/>
                  </a:lnTo>
                  <a:lnTo>
                    <a:pt x="534" y="5073"/>
                  </a:lnTo>
                  <a:lnTo>
                    <a:pt x="547" y="5068"/>
                  </a:lnTo>
                  <a:lnTo>
                    <a:pt x="562" y="5063"/>
                  </a:lnTo>
                  <a:lnTo>
                    <a:pt x="576" y="5058"/>
                  </a:lnTo>
                  <a:lnTo>
                    <a:pt x="590" y="5053"/>
                  </a:lnTo>
                  <a:lnTo>
                    <a:pt x="604" y="5046"/>
                  </a:lnTo>
                  <a:lnTo>
                    <a:pt x="618" y="5041"/>
                  </a:lnTo>
                  <a:lnTo>
                    <a:pt x="632" y="5035"/>
                  </a:lnTo>
                  <a:lnTo>
                    <a:pt x="646" y="5029"/>
                  </a:lnTo>
                  <a:lnTo>
                    <a:pt x="660" y="5024"/>
                  </a:lnTo>
                  <a:lnTo>
                    <a:pt x="674" y="5017"/>
                  </a:lnTo>
                  <a:lnTo>
                    <a:pt x="688" y="5011"/>
                  </a:lnTo>
                  <a:lnTo>
                    <a:pt x="702" y="5005"/>
                  </a:lnTo>
                  <a:lnTo>
                    <a:pt x="716" y="4999"/>
                  </a:lnTo>
                  <a:lnTo>
                    <a:pt x="731" y="4993"/>
                  </a:lnTo>
                  <a:lnTo>
                    <a:pt x="744" y="4985"/>
                  </a:lnTo>
                  <a:lnTo>
                    <a:pt x="759" y="4979"/>
                  </a:lnTo>
                  <a:lnTo>
                    <a:pt x="772" y="4972"/>
                  </a:lnTo>
                  <a:lnTo>
                    <a:pt x="787" y="4966"/>
                  </a:lnTo>
                  <a:lnTo>
                    <a:pt x="800" y="4958"/>
                  </a:lnTo>
                  <a:lnTo>
                    <a:pt x="815" y="4951"/>
                  </a:lnTo>
                  <a:lnTo>
                    <a:pt x="828" y="4944"/>
                  </a:lnTo>
                  <a:lnTo>
                    <a:pt x="843" y="4937"/>
                  </a:lnTo>
                  <a:lnTo>
                    <a:pt x="856" y="4929"/>
                  </a:lnTo>
                  <a:lnTo>
                    <a:pt x="871" y="4922"/>
                  </a:lnTo>
                  <a:lnTo>
                    <a:pt x="884" y="4914"/>
                  </a:lnTo>
                  <a:lnTo>
                    <a:pt x="899" y="4907"/>
                  </a:lnTo>
                  <a:lnTo>
                    <a:pt x="913" y="4898"/>
                  </a:lnTo>
                  <a:lnTo>
                    <a:pt x="927" y="4890"/>
                  </a:lnTo>
                  <a:lnTo>
                    <a:pt x="941" y="4882"/>
                  </a:lnTo>
                  <a:lnTo>
                    <a:pt x="955" y="4873"/>
                  </a:lnTo>
                  <a:lnTo>
                    <a:pt x="969" y="4865"/>
                  </a:lnTo>
                  <a:lnTo>
                    <a:pt x="983" y="4857"/>
                  </a:lnTo>
                  <a:lnTo>
                    <a:pt x="997" y="4849"/>
                  </a:lnTo>
                  <a:lnTo>
                    <a:pt x="1011" y="4839"/>
                  </a:lnTo>
                  <a:lnTo>
                    <a:pt x="1025" y="4830"/>
                  </a:lnTo>
                  <a:lnTo>
                    <a:pt x="1038" y="4822"/>
                  </a:lnTo>
                  <a:lnTo>
                    <a:pt x="1053" y="4812"/>
                  </a:lnTo>
                  <a:lnTo>
                    <a:pt x="1067" y="4803"/>
                  </a:lnTo>
                  <a:lnTo>
                    <a:pt x="1081" y="4794"/>
                  </a:lnTo>
                  <a:lnTo>
                    <a:pt x="1095" y="4783"/>
                  </a:lnTo>
                  <a:lnTo>
                    <a:pt x="1109" y="4774"/>
                  </a:lnTo>
                  <a:lnTo>
                    <a:pt x="1123" y="4764"/>
                  </a:lnTo>
                  <a:lnTo>
                    <a:pt x="1137" y="4754"/>
                  </a:lnTo>
                  <a:lnTo>
                    <a:pt x="1151" y="4744"/>
                  </a:lnTo>
                  <a:lnTo>
                    <a:pt x="1165" y="4734"/>
                  </a:lnTo>
                  <a:lnTo>
                    <a:pt x="1179" y="4722"/>
                  </a:lnTo>
                  <a:lnTo>
                    <a:pt x="1193" y="4712"/>
                  </a:lnTo>
                  <a:lnTo>
                    <a:pt x="1207" y="4701"/>
                  </a:lnTo>
                  <a:lnTo>
                    <a:pt x="1221" y="4690"/>
                  </a:lnTo>
                  <a:lnTo>
                    <a:pt x="1235" y="4679"/>
                  </a:lnTo>
                  <a:lnTo>
                    <a:pt x="1250" y="4667"/>
                  </a:lnTo>
                  <a:lnTo>
                    <a:pt x="1263" y="4656"/>
                  </a:lnTo>
                  <a:lnTo>
                    <a:pt x="1278" y="4644"/>
                  </a:lnTo>
                  <a:lnTo>
                    <a:pt x="1291" y="4633"/>
                  </a:lnTo>
                  <a:lnTo>
                    <a:pt x="1306" y="4621"/>
                  </a:lnTo>
                  <a:lnTo>
                    <a:pt x="1319" y="4608"/>
                  </a:lnTo>
                  <a:lnTo>
                    <a:pt x="1334" y="4597"/>
                  </a:lnTo>
                  <a:lnTo>
                    <a:pt x="1347" y="4583"/>
                  </a:lnTo>
                  <a:lnTo>
                    <a:pt x="1362" y="4571"/>
                  </a:lnTo>
                  <a:lnTo>
                    <a:pt x="1375" y="4558"/>
                  </a:lnTo>
                  <a:lnTo>
                    <a:pt x="1390" y="4545"/>
                  </a:lnTo>
                  <a:lnTo>
                    <a:pt x="1404" y="4533"/>
                  </a:lnTo>
                  <a:lnTo>
                    <a:pt x="1418" y="4519"/>
                  </a:lnTo>
                  <a:lnTo>
                    <a:pt x="1432" y="4506"/>
                  </a:lnTo>
                  <a:lnTo>
                    <a:pt x="1446" y="4491"/>
                  </a:lnTo>
                  <a:lnTo>
                    <a:pt x="1460" y="4478"/>
                  </a:lnTo>
                  <a:lnTo>
                    <a:pt x="1474" y="4463"/>
                  </a:lnTo>
                  <a:lnTo>
                    <a:pt x="1488" y="4450"/>
                  </a:lnTo>
                  <a:lnTo>
                    <a:pt x="1502" y="4435"/>
                  </a:lnTo>
                  <a:lnTo>
                    <a:pt x="1516" y="4420"/>
                  </a:lnTo>
                  <a:lnTo>
                    <a:pt x="1530" y="4405"/>
                  </a:lnTo>
                  <a:lnTo>
                    <a:pt x="1544" y="4390"/>
                  </a:lnTo>
                  <a:lnTo>
                    <a:pt x="1559" y="4375"/>
                  </a:lnTo>
                  <a:lnTo>
                    <a:pt x="1572" y="4360"/>
                  </a:lnTo>
                  <a:lnTo>
                    <a:pt x="1587" y="4344"/>
                  </a:lnTo>
                  <a:lnTo>
                    <a:pt x="1600" y="4327"/>
                  </a:lnTo>
                  <a:lnTo>
                    <a:pt x="1615" y="4312"/>
                  </a:lnTo>
                  <a:lnTo>
                    <a:pt x="1628" y="4295"/>
                  </a:lnTo>
                  <a:lnTo>
                    <a:pt x="1643" y="4279"/>
                  </a:lnTo>
                  <a:lnTo>
                    <a:pt x="1656" y="4262"/>
                  </a:lnTo>
                  <a:lnTo>
                    <a:pt x="1671" y="4246"/>
                  </a:lnTo>
                  <a:lnTo>
                    <a:pt x="1684" y="4229"/>
                  </a:lnTo>
                  <a:lnTo>
                    <a:pt x="1699" y="4211"/>
                  </a:lnTo>
                  <a:lnTo>
                    <a:pt x="1712" y="4194"/>
                  </a:lnTo>
                  <a:lnTo>
                    <a:pt x="1727" y="4176"/>
                  </a:lnTo>
                  <a:lnTo>
                    <a:pt x="1741" y="4159"/>
                  </a:lnTo>
                  <a:lnTo>
                    <a:pt x="1755" y="4140"/>
                  </a:lnTo>
                  <a:lnTo>
                    <a:pt x="1769" y="4121"/>
                  </a:lnTo>
                  <a:lnTo>
                    <a:pt x="1783" y="4103"/>
                  </a:lnTo>
                  <a:lnTo>
                    <a:pt x="1797" y="4084"/>
                  </a:lnTo>
                  <a:lnTo>
                    <a:pt x="1811" y="4065"/>
                  </a:lnTo>
                  <a:lnTo>
                    <a:pt x="1825" y="4047"/>
                  </a:lnTo>
                  <a:lnTo>
                    <a:pt x="1838" y="4027"/>
                  </a:lnTo>
                  <a:lnTo>
                    <a:pt x="1853" y="4007"/>
                  </a:lnTo>
                  <a:lnTo>
                    <a:pt x="1866" y="3988"/>
                  </a:lnTo>
                  <a:lnTo>
                    <a:pt x="1881" y="3967"/>
                  </a:lnTo>
                  <a:lnTo>
                    <a:pt x="1895" y="3947"/>
                  </a:lnTo>
                  <a:lnTo>
                    <a:pt x="1909" y="3926"/>
                  </a:lnTo>
                  <a:lnTo>
                    <a:pt x="1923" y="3906"/>
                  </a:lnTo>
                  <a:lnTo>
                    <a:pt x="1937" y="3885"/>
                  </a:lnTo>
                  <a:lnTo>
                    <a:pt x="1951" y="3863"/>
                  </a:lnTo>
                  <a:lnTo>
                    <a:pt x="1965" y="3843"/>
                  </a:lnTo>
                  <a:lnTo>
                    <a:pt x="1979" y="3821"/>
                  </a:lnTo>
                  <a:lnTo>
                    <a:pt x="1993" y="3799"/>
                  </a:lnTo>
                  <a:lnTo>
                    <a:pt x="2007" y="3776"/>
                  </a:lnTo>
                  <a:lnTo>
                    <a:pt x="2021" y="3754"/>
                  </a:lnTo>
                  <a:lnTo>
                    <a:pt x="2035" y="3732"/>
                  </a:lnTo>
                  <a:lnTo>
                    <a:pt x="2049" y="3709"/>
                  </a:lnTo>
                  <a:lnTo>
                    <a:pt x="2063" y="3686"/>
                  </a:lnTo>
                  <a:lnTo>
                    <a:pt x="2078" y="3663"/>
                  </a:lnTo>
                  <a:lnTo>
                    <a:pt x="2091" y="3639"/>
                  </a:lnTo>
                  <a:lnTo>
                    <a:pt x="2106" y="3616"/>
                  </a:lnTo>
                  <a:lnTo>
                    <a:pt x="2119" y="3592"/>
                  </a:lnTo>
                  <a:lnTo>
                    <a:pt x="2134" y="3568"/>
                  </a:lnTo>
                  <a:lnTo>
                    <a:pt x="2147" y="3544"/>
                  </a:lnTo>
                  <a:lnTo>
                    <a:pt x="2162" y="3519"/>
                  </a:lnTo>
                  <a:lnTo>
                    <a:pt x="2175" y="3494"/>
                  </a:lnTo>
                  <a:lnTo>
                    <a:pt x="2190" y="3469"/>
                  </a:lnTo>
                  <a:lnTo>
                    <a:pt x="2203" y="3445"/>
                  </a:lnTo>
                  <a:lnTo>
                    <a:pt x="2218" y="3419"/>
                  </a:lnTo>
                  <a:lnTo>
                    <a:pt x="2232" y="3394"/>
                  </a:lnTo>
                  <a:lnTo>
                    <a:pt x="2246" y="3368"/>
                  </a:lnTo>
                  <a:lnTo>
                    <a:pt x="2260" y="3342"/>
                  </a:lnTo>
                  <a:lnTo>
                    <a:pt x="2274" y="3315"/>
                  </a:lnTo>
                  <a:lnTo>
                    <a:pt x="2288" y="3289"/>
                  </a:lnTo>
                  <a:lnTo>
                    <a:pt x="2302" y="3262"/>
                  </a:lnTo>
                  <a:lnTo>
                    <a:pt x="2316" y="3235"/>
                  </a:lnTo>
                  <a:lnTo>
                    <a:pt x="2330" y="3208"/>
                  </a:lnTo>
                  <a:lnTo>
                    <a:pt x="2344" y="3181"/>
                  </a:lnTo>
                  <a:lnTo>
                    <a:pt x="2358" y="3155"/>
                  </a:lnTo>
                  <a:lnTo>
                    <a:pt x="2372" y="3127"/>
                  </a:lnTo>
                  <a:lnTo>
                    <a:pt x="2387" y="3099"/>
                  </a:lnTo>
                  <a:lnTo>
                    <a:pt x="2400" y="3071"/>
                  </a:lnTo>
                  <a:lnTo>
                    <a:pt x="2415" y="3043"/>
                  </a:lnTo>
                  <a:lnTo>
                    <a:pt x="2428" y="3015"/>
                  </a:lnTo>
                  <a:lnTo>
                    <a:pt x="2443" y="2986"/>
                  </a:lnTo>
                  <a:lnTo>
                    <a:pt x="2456" y="2958"/>
                  </a:lnTo>
                  <a:lnTo>
                    <a:pt x="2471" y="2929"/>
                  </a:lnTo>
                  <a:lnTo>
                    <a:pt x="2484" y="2900"/>
                  </a:lnTo>
                  <a:lnTo>
                    <a:pt x="2499" y="2870"/>
                  </a:lnTo>
                  <a:lnTo>
                    <a:pt x="2512" y="2841"/>
                  </a:lnTo>
                  <a:lnTo>
                    <a:pt x="2527" y="2812"/>
                  </a:lnTo>
                  <a:lnTo>
                    <a:pt x="2540" y="2782"/>
                  </a:lnTo>
                  <a:lnTo>
                    <a:pt x="2555" y="2751"/>
                  </a:lnTo>
                  <a:lnTo>
                    <a:pt x="2569" y="2721"/>
                  </a:lnTo>
                  <a:lnTo>
                    <a:pt x="2583" y="2691"/>
                  </a:lnTo>
                  <a:lnTo>
                    <a:pt x="2597" y="2661"/>
                  </a:lnTo>
                  <a:lnTo>
                    <a:pt x="2611" y="2631"/>
                  </a:lnTo>
                  <a:lnTo>
                    <a:pt x="2625" y="2600"/>
                  </a:lnTo>
                  <a:lnTo>
                    <a:pt x="2639" y="2569"/>
                  </a:lnTo>
                  <a:lnTo>
                    <a:pt x="2653" y="2539"/>
                  </a:lnTo>
                  <a:lnTo>
                    <a:pt x="2666" y="2508"/>
                  </a:lnTo>
                  <a:lnTo>
                    <a:pt x="2681" y="2477"/>
                  </a:lnTo>
                  <a:lnTo>
                    <a:pt x="2694" y="2446"/>
                  </a:lnTo>
                  <a:lnTo>
                    <a:pt x="2709" y="2415"/>
                  </a:lnTo>
                  <a:lnTo>
                    <a:pt x="2723" y="2384"/>
                  </a:lnTo>
                  <a:lnTo>
                    <a:pt x="2737" y="2352"/>
                  </a:lnTo>
                  <a:lnTo>
                    <a:pt x="2751" y="2320"/>
                  </a:lnTo>
                  <a:lnTo>
                    <a:pt x="2765" y="2288"/>
                  </a:lnTo>
                  <a:lnTo>
                    <a:pt x="2779" y="2257"/>
                  </a:lnTo>
                  <a:lnTo>
                    <a:pt x="2793" y="2225"/>
                  </a:lnTo>
                  <a:lnTo>
                    <a:pt x="2807" y="2193"/>
                  </a:lnTo>
                  <a:lnTo>
                    <a:pt x="2821" y="2162"/>
                  </a:lnTo>
                  <a:lnTo>
                    <a:pt x="2835" y="2130"/>
                  </a:lnTo>
                  <a:lnTo>
                    <a:pt x="2849" y="2098"/>
                  </a:lnTo>
                  <a:lnTo>
                    <a:pt x="2863" y="2066"/>
                  </a:lnTo>
                  <a:lnTo>
                    <a:pt x="2877" y="2033"/>
                  </a:lnTo>
                  <a:lnTo>
                    <a:pt x="2891" y="2001"/>
                  </a:lnTo>
                  <a:lnTo>
                    <a:pt x="2906" y="1969"/>
                  </a:lnTo>
                  <a:lnTo>
                    <a:pt x="2919" y="1937"/>
                  </a:lnTo>
                  <a:lnTo>
                    <a:pt x="2934" y="1905"/>
                  </a:lnTo>
                  <a:lnTo>
                    <a:pt x="2947" y="1873"/>
                  </a:lnTo>
                  <a:lnTo>
                    <a:pt x="2962" y="1841"/>
                  </a:lnTo>
                  <a:lnTo>
                    <a:pt x="2975" y="1809"/>
                  </a:lnTo>
                  <a:lnTo>
                    <a:pt x="2990" y="1778"/>
                  </a:lnTo>
                  <a:lnTo>
                    <a:pt x="3003" y="1745"/>
                  </a:lnTo>
                  <a:lnTo>
                    <a:pt x="3018" y="1713"/>
                  </a:lnTo>
                  <a:lnTo>
                    <a:pt x="3031" y="1681"/>
                  </a:lnTo>
                  <a:lnTo>
                    <a:pt x="3046" y="1649"/>
                  </a:lnTo>
                  <a:lnTo>
                    <a:pt x="3060" y="1617"/>
                  </a:lnTo>
                  <a:lnTo>
                    <a:pt x="3074" y="1586"/>
                  </a:lnTo>
                  <a:lnTo>
                    <a:pt x="3088" y="1554"/>
                  </a:lnTo>
                  <a:lnTo>
                    <a:pt x="3102" y="1523"/>
                  </a:lnTo>
                  <a:lnTo>
                    <a:pt x="3116" y="1490"/>
                  </a:lnTo>
                  <a:lnTo>
                    <a:pt x="3130" y="1459"/>
                  </a:lnTo>
                  <a:lnTo>
                    <a:pt x="3144" y="1428"/>
                  </a:lnTo>
                  <a:lnTo>
                    <a:pt x="3158" y="1397"/>
                  </a:lnTo>
                  <a:lnTo>
                    <a:pt x="3172" y="1366"/>
                  </a:lnTo>
                  <a:lnTo>
                    <a:pt x="3186" y="1335"/>
                  </a:lnTo>
                  <a:lnTo>
                    <a:pt x="3200" y="1304"/>
                  </a:lnTo>
                  <a:lnTo>
                    <a:pt x="3214" y="1274"/>
                  </a:lnTo>
                  <a:lnTo>
                    <a:pt x="3228" y="1244"/>
                  </a:lnTo>
                  <a:lnTo>
                    <a:pt x="3243" y="1213"/>
                  </a:lnTo>
                  <a:lnTo>
                    <a:pt x="3256" y="1183"/>
                  </a:lnTo>
                  <a:lnTo>
                    <a:pt x="3271" y="1153"/>
                  </a:lnTo>
                  <a:lnTo>
                    <a:pt x="3284" y="1124"/>
                  </a:lnTo>
                  <a:lnTo>
                    <a:pt x="3299" y="1094"/>
                  </a:lnTo>
                  <a:lnTo>
                    <a:pt x="3312" y="1065"/>
                  </a:lnTo>
                  <a:lnTo>
                    <a:pt x="3327" y="1036"/>
                  </a:lnTo>
                  <a:lnTo>
                    <a:pt x="3340" y="1007"/>
                  </a:lnTo>
                  <a:lnTo>
                    <a:pt x="3355" y="979"/>
                  </a:lnTo>
                  <a:lnTo>
                    <a:pt x="3368" y="950"/>
                  </a:lnTo>
                  <a:lnTo>
                    <a:pt x="3383" y="922"/>
                  </a:lnTo>
                  <a:lnTo>
                    <a:pt x="3397" y="894"/>
                  </a:lnTo>
                  <a:lnTo>
                    <a:pt x="3411" y="867"/>
                  </a:lnTo>
                  <a:lnTo>
                    <a:pt x="3425" y="840"/>
                  </a:lnTo>
                  <a:lnTo>
                    <a:pt x="3439" y="813"/>
                  </a:lnTo>
                  <a:lnTo>
                    <a:pt x="3453" y="786"/>
                  </a:lnTo>
                  <a:lnTo>
                    <a:pt x="3466" y="759"/>
                  </a:lnTo>
                  <a:lnTo>
                    <a:pt x="3481" y="733"/>
                  </a:lnTo>
                  <a:lnTo>
                    <a:pt x="3494" y="707"/>
                  </a:lnTo>
                  <a:lnTo>
                    <a:pt x="3509" y="682"/>
                  </a:lnTo>
                  <a:lnTo>
                    <a:pt x="3522" y="657"/>
                  </a:lnTo>
                  <a:lnTo>
                    <a:pt x="3537" y="633"/>
                  </a:lnTo>
                  <a:lnTo>
                    <a:pt x="3551" y="609"/>
                  </a:lnTo>
                  <a:lnTo>
                    <a:pt x="3565" y="584"/>
                  </a:lnTo>
                  <a:lnTo>
                    <a:pt x="3579" y="561"/>
                  </a:lnTo>
                  <a:lnTo>
                    <a:pt x="3593" y="537"/>
                  </a:lnTo>
                  <a:lnTo>
                    <a:pt x="3607" y="514"/>
                  </a:lnTo>
                  <a:lnTo>
                    <a:pt x="3621" y="493"/>
                  </a:lnTo>
                  <a:lnTo>
                    <a:pt x="3635" y="471"/>
                  </a:lnTo>
                  <a:lnTo>
                    <a:pt x="3649" y="449"/>
                  </a:lnTo>
                  <a:lnTo>
                    <a:pt x="3663" y="427"/>
                  </a:lnTo>
                  <a:lnTo>
                    <a:pt x="3677" y="407"/>
                  </a:lnTo>
                  <a:lnTo>
                    <a:pt x="3691" y="387"/>
                  </a:lnTo>
                  <a:lnTo>
                    <a:pt x="3705" y="367"/>
                  </a:lnTo>
                  <a:lnTo>
                    <a:pt x="3719" y="348"/>
                  </a:lnTo>
                  <a:lnTo>
                    <a:pt x="3734" y="329"/>
                  </a:lnTo>
                  <a:lnTo>
                    <a:pt x="3747" y="310"/>
                  </a:lnTo>
                  <a:lnTo>
                    <a:pt x="3762" y="293"/>
                  </a:lnTo>
                  <a:lnTo>
                    <a:pt x="3775" y="275"/>
                  </a:lnTo>
                  <a:lnTo>
                    <a:pt x="3790" y="258"/>
                  </a:lnTo>
                  <a:lnTo>
                    <a:pt x="3803" y="241"/>
                  </a:lnTo>
                  <a:lnTo>
                    <a:pt x="3818" y="225"/>
                  </a:lnTo>
                  <a:lnTo>
                    <a:pt x="3831" y="210"/>
                  </a:lnTo>
                  <a:lnTo>
                    <a:pt x="3846" y="195"/>
                  </a:lnTo>
                  <a:lnTo>
                    <a:pt x="3859" y="181"/>
                  </a:lnTo>
                  <a:lnTo>
                    <a:pt x="3874" y="166"/>
                  </a:lnTo>
                  <a:lnTo>
                    <a:pt x="3888" y="153"/>
                  </a:lnTo>
                  <a:lnTo>
                    <a:pt x="3902" y="140"/>
                  </a:lnTo>
                  <a:lnTo>
                    <a:pt x="3916" y="128"/>
                  </a:lnTo>
                  <a:lnTo>
                    <a:pt x="3930" y="117"/>
                  </a:lnTo>
                  <a:lnTo>
                    <a:pt x="3944" y="105"/>
                  </a:lnTo>
                  <a:lnTo>
                    <a:pt x="3958" y="94"/>
                  </a:lnTo>
                  <a:lnTo>
                    <a:pt x="3972" y="84"/>
                  </a:lnTo>
                  <a:lnTo>
                    <a:pt x="3986" y="74"/>
                  </a:lnTo>
                  <a:lnTo>
                    <a:pt x="4000" y="66"/>
                  </a:lnTo>
                  <a:lnTo>
                    <a:pt x="4014" y="57"/>
                  </a:lnTo>
                  <a:lnTo>
                    <a:pt x="4028" y="49"/>
                  </a:lnTo>
                  <a:lnTo>
                    <a:pt x="4042" y="42"/>
                  </a:lnTo>
                  <a:lnTo>
                    <a:pt x="4056" y="35"/>
                  </a:lnTo>
                  <a:lnTo>
                    <a:pt x="4071" y="29"/>
                  </a:lnTo>
                  <a:lnTo>
                    <a:pt x="4084" y="23"/>
                  </a:lnTo>
                  <a:lnTo>
                    <a:pt x="4099" y="18"/>
                  </a:lnTo>
                  <a:lnTo>
                    <a:pt x="4112" y="14"/>
                  </a:lnTo>
                  <a:lnTo>
                    <a:pt x="4127" y="10"/>
                  </a:lnTo>
                  <a:lnTo>
                    <a:pt x="4140" y="7"/>
                  </a:lnTo>
                  <a:lnTo>
                    <a:pt x="4155" y="4"/>
                  </a:lnTo>
                  <a:lnTo>
                    <a:pt x="4168" y="2"/>
                  </a:lnTo>
                  <a:lnTo>
                    <a:pt x="4183" y="1"/>
                  </a:lnTo>
                  <a:lnTo>
                    <a:pt x="4196" y="0"/>
                  </a:lnTo>
                  <a:lnTo>
                    <a:pt x="4211" y="0"/>
                  </a:lnTo>
                  <a:lnTo>
                    <a:pt x="4225" y="0"/>
                  </a:lnTo>
                  <a:lnTo>
                    <a:pt x="4239" y="1"/>
                  </a:lnTo>
                  <a:lnTo>
                    <a:pt x="4253" y="2"/>
                  </a:lnTo>
                  <a:lnTo>
                    <a:pt x="4267" y="4"/>
                  </a:lnTo>
                  <a:lnTo>
                    <a:pt x="4281" y="7"/>
                  </a:lnTo>
                  <a:lnTo>
                    <a:pt x="4294" y="10"/>
                  </a:lnTo>
                  <a:lnTo>
                    <a:pt x="4309" y="14"/>
                  </a:lnTo>
                  <a:lnTo>
                    <a:pt x="4322" y="18"/>
                  </a:lnTo>
                  <a:lnTo>
                    <a:pt x="4337" y="23"/>
                  </a:lnTo>
                  <a:lnTo>
                    <a:pt x="4350" y="29"/>
                  </a:lnTo>
                  <a:lnTo>
                    <a:pt x="4365" y="35"/>
                  </a:lnTo>
                  <a:lnTo>
                    <a:pt x="4379" y="42"/>
                  </a:lnTo>
                  <a:lnTo>
                    <a:pt x="4393" y="49"/>
                  </a:lnTo>
                  <a:lnTo>
                    <a:pt x="4407" y="57"/>
                  </a:lnTo>
                  <a:lnTo>
                    <a:pt x="4421" y="66"/>
                  </a:lnTo>
                  <a:lnTo>
                    <a:pt x="4435" y="74"/>
                  </a:lnTo>
                  <a:lnTo>
                    <a:pt x="4449" y="84"/>
                  </a:lnTo>
                  <a:lnTo>
                    <a:pt x="4463" y="94"/>
                  </a:lnTo>
                  <a:lnTo>
                    <a:pt x="4477" y="105"/>
                  </a:lnTo>
                  <a:lnTo>
                    <a:pt x="4491" y="117"/>
                  </a:lnTo>
                  <a:lnTo>
                    <a:pt x="4505" y="128"/>
                  </a:lnTo>
                  <a:lnTo>
                    <a:pt x="4519" y="140"/>
                  </a:lnTo>
                  <a:lnTo>
                    <a:pt x="4533" y="153"/>
                  </a:lnTo>
                  <a:lnTo>
                    <a:pt x="4547" y="166"/>
                  </a:lnTo>
                  <a:lnTo>
                    <a:pt x="4562" y="181"/>
                  </a:lnTo>
                  <a:lnTo>
                    <a:pt x="4575" y="195"/>
                  </a:lnTo>
                  <a:lnTo>
                    <a:pt x="4590" y="210"/>
                  </a:lnTo>
                  <a:lnTo>
                    <a:pt x="4603" y="225"/>
                  </a:lnTo>
                  <a:lnTo>
                    <a:pt x="4618" y="241"/>
                  </a:lnTo>
                  <a:lnTo>
                    <a:pt x="4631" y="258"/>
                  </a:lnTo>
                  <a:lnTo>
                    <a:pt x="4646" y="275"/>
                  </a:lnTo>
                  <a:lnTo>
                    <a:pt x="4659" y="293"/>
                  </a:lnTo>
                  <a:lnTo>
                    <a:pt x="4674" y="310"/>
                  </a:lnTo>
                  <a:lnTo>
                    <a:pt x="4687" y="329"/>
                  </a:lnTo>
                  <a:lnTo>
                    <a:pt x="4702" y="348"/>
                  </a:lnTo>
                  <a:lnTo>
                    <a:pt x="4716" y="367"/>
                  </a:lnTo>
                  <a:lnTo>
                    <a:pt x="4730" y="387"/>
                  </a:lnTo>
                  <a:lnTo>
                    <a:pt x="4744" y="407"/>
                  </a:lnTo>
                  <a:lnTo>
                    <a:pt x="4758" y="427"/>
                  </a:lnTo>
                  <a:lnTo>
                    <a:pt x="4772" y="449"/>
                  </a:lnTo>
                  <a:lnTo>
                    <a:pt x="4786" y="471"/>
                  </a:lnTo>
                  <a:lnTo>
                    <a:pt x="4800" y="493"/>
                  </a:lnTo>
                  <a:lnTo>
                    <a:pt x="4814" y="514"/>
                  </a:lnTo>
                  <a:lnTo>
                    <a:pt x="4828" y="537"/>
                  </a:lnTo>
                  <a:lnTo>
                    <a:pt x="4842" y="561"/>
                  </a:lnTo>
                  <a:lnTo>
                    <a:pt x="4856" y="584"/>
                  </a:lnTo>
                  <a:lnTo>
                    <a:pt x="4870" y="609"/>
                  </a:lnTo>
                  <a:lnTo>
                    <a:pt x="4884" y="633"/>
                  </a:lnTo>
                  <a:lnTo>
                    <a:pt x="4899" y="657"/>
                  </a:lnTo>
                  <a:lnTo>
                    <a:pt x="4912" y="682"/>
                  </a:lnTo>
                  <a:lnTo>
                    <a:pt x="4927" y="707"/>
                  </a:lnTo>
                  <a:lnTo>
                    <a:pt x="4940" y="733"/>
                  </a:lnTo>
                  <a:lnTo>
                    <a:pt x="4955" y="759"/>
                  </a:lnTo>
                  <a:lnTo>
                    <a:pt x="4968" y="786"/>
                  </a:lnTo>
                  <a:lnTo>
                    <a:pt x="4983" y="813"/>
                  </a:lnTo>
                  <a:lnTo>
                    <a:pt x="4996" y="840"/>
                  </a:lnTo>
                  <a:lnTo>
                    <a:pt x="5011" y="867"/>
                  </a:lnTo>
                  <a:lnTo>
                    <a:pt x="5024" y="894"/>
                  </a:lnTo>
                  <a:lnTo>
                    <a:pt x="5039" y="922"/>
                  </a:lnTo>
                  <a:lnTo>
                    <a:pt x="5053" y="950"/>
                  </a:lnTo>
                  <a:lnTo>
                    <a:pt x="5067" y="979"/>
                  </a:lnTo>
                  <a:lnTo>
                    <a:pt x="5081" y="1007"/>
                  </a:lnTo>
                  <a:lnTo>
                    <a:pt x="5095" y="1036"/>
                  </a:lnTo>
                  <a:lnTo>
                    <a:pt x="5109" y="1065"/>
                  </a:lnTo>
                  <a:lnTo>
                    <a:pt x="5122" y="1094"/>
                  </a:lnTo>
                  <a:lnTo>
                    <a:pt x="5137" y="1124"/>
                  </a:lnTo>
                  <a:lnTo>
                    <a:pt x="5150" y="1153"/>
                  </a:lnTo>
                  <a:lnTo>
                    <a:pt x="5165" y="1183"/>
                  </a:lnTo>
                  <a:lnTo>
                    <a:pt x="5178" y="1213"/>
                  </a:lnTo>
                  <a:lnTo>
                    <a:pt x="5193" y="1244"/>
                  </a:lnTo>
                  <a:lnTo>
                    <a:pt x="5207" y="1274"/>
                  </a:lnTo>
                  <a:lnTo>
                    <a:pt x="5221" y="1304"/>
                  </a:lnTo>
                  <a:lnTo>
                    <a:pt x="5235" y="1335"/>
                  </a:lnTo>
                  <a:lnTo>
                    <a:pt x="5249" y="1366"/>
                  </a:lnTo>
                  <a:lnTo>
                    <a:pt x="5263" y="1397"/>
                  </a:lnTo>
                  <a:lnTo>
                    <a:pt x="5277" y="1428"/>
                  </a:lnTo>
                  <a:lnTo>
                    <a:pt x="5291" y="1459"/>
                  </a:lnTo>
                  <a:lnTo>
                    <a:pt x="5305" y="1490"/>
                  </a:lnTo>
                  <a:lnTo>
                    <a:pt x="5319" y="1523"/>
                  </a:lnTo>
                  <a:lnTo>
                    <a:pt x="5333" y="1554"/>
                  </a:lnTo>
                  <a:lnTo>
                    <a:pt x="5347" y="1586"/>
                  </a:lnTo>
                  <a:lnTo>
                    <a:pt x="5361" y="1617"/>
                  </a:lnTo>
                  <a:lnTo>
                    <a:pt x="5375" y="1649"/>
                  </a:lnTo>
                  <a:lnTo>
                    <a:pt x="5390" y="1681"/>
                  </a:lnTo>
                  <a:lnTo>
                    <a:pt x="5403" y="1713"/>
                  </a:lnTo>
                  <a:lnTo>
                    <a:pt x="5418" y="1745"/>
                  </a:lnTo>
                  <a:lnTo>
                    <a:pt x="5431" y="1778"/>
                  </a:lnTo>
                  <a:lnTo>
                    <a:pt x="5446" y="1809"/>
                  </a:lnTo>
                  <a:lnTo>
                    <a:pt x="5459" y="1841"/>
                  </a:lnTo>
                  <a:lnTo>
                    <a:pt x="5474" y="1873"/>
                  </a:lnTo>
                  <a:lnTo>
                    <a:pt x="5487" y="1905"/>
                  </a:lnTo>
                  <a:lnTo>
                    <a:pt x="5502" y="1937"/>
                  </a:lnTo>
                  <a:lnTo>
                    <a:pt x="5515" y="1969"/>
                  </a:lnTo>
                  <a:lnTo>
                    <a:pt x="5530" y="2001"/>
                  </a:lnTo>
                  <a:lnTo>
                    <a:pt x="5544" y="2033"/>
                  </a:lnTo>
                  <a:lnTo>
                    <a:pt x="5558" y="2066"/>
                  </a:lnTo>
                  <a:lnTo>
                    <a:pt x="5572" y="2098"/>
                  </a:lnTo>
                  <a:lnTo>
                    <a:pt x="5586" y="2130"/>
                  </a:lnTo>
                  <a:lnTo>
                    <a:pt x="5600" y="2162"/>
                  </a:lnTo>
                  <a:lnTo>
                    <a:pt x="5614" y="2193"/>
                  </a:lnTo>
                  <a:lnTo>
                    <a:pt x="5628" y="2225"/>
                  </a:lnTo>
                  <a:lnTo>
                    <a:pt x="5642" y="2257"/>
                  </a:lnTo>
                  <a:lnTo>
                    <a:pt x="5656" y="2288"/>
                  </a:lnTo>
                  <a:lnTo>
                    <a:pt x="5670" y="2320"/>
                  </a:lnTo>
                  <a:lnTo>
                    <a:pt x="5684" y="2352"/>
                  </a:lnTo>
                  <a:lnTo>
                    <a:pt x="5698" y="2384"/>
                  </a:lnTo>
                  <a:lnTo>
                    <a:pt x="5712" y="2415"/>
                  </a:lnTo>
                  <a:lnTo>
                    <a:pt x="5727" y="2446"/>
                  </a:lnTo>
                  <a:lnTo>
                    <a:pt x="5740" y="2477"/>
                  </a:lnTo>
                  <a:lnTo>
                    <a:pt x="5755" y="2508"/>
                  </a:lnTo>
                  <a:lnTo>
                    <a:pt x="5768" y="2539"/>
                  </a:lnTo>
                  <a:lnTo>
                    <a:pt x="5783" y="2569"/>
                  </a:lnTo>
                  <a:lnTo>
                    <a:pt x="5796" y="2600"/>
                  </a:lnTo>
                  <a:lnTo>
                    <a:pt x="5811" y="2631"/>
                  </a:lnTo>
                  <a:lnTo>
                    <a:pt x="5824" y="2661"/>
                  </a:lnTo>
                  <a:lnTo>
                    <a:pt x="5839" y="2691"/>
                  </a:lnTo>
                  <a:lnTo>
                    <a:pt x="5852" y="2721"/>
                  </a:lnTo>
                  <a:lnTo>
                    <a:pt x="5867" y="2751"/>
                  </a:lnTo>
                  <a:lnTo>
                    <a:pt x="5881" y="2782"/>
                  </a:lnTo>
                  <a:lnTo>
                    <a:pt x="5895" y="2812"/>
                  </a:lnTo>
                  <a:lnTo>
                    <a:pt x="5909" y="2841"/>
                  </a:lnTo>
                  <a:lnTo>
                    <a:pt x="5922" y="2870"/>
                  </a:lnTo>
                  <a:lnTo>
                    <a:pt x="5937" y="2900"/>
                  </a:lnTo>
                  <a:lnTo>
                    <a:pt x="5950" y="2929"/>
                  </a:lnTo>
                  <a:lnTo>
                    <a:pt x="5965" y="2958"/>
                  </a:lnTo>
                  <a:lnTo>
                    <a:pt x="5978" y="2986"/>
                  </a:lnTo>
                  <a:lnTo>
                    <a:pt x="5993" y="3015"/>
                  </a:lnTo>
                  <a:lnTo>
                    <a:pt x="6006" y="3043"/>
                  </a:lnTo>
                  <a:lnTo>
                    <a:pt x="6021" y="3071"/>
                  </a:lnTo>
                  <a:lnTo>
                    <a:pt x="6034" y="3099"/>
                  </a:lnTo>
                  <a:lnTo>
                    <a:pt x="6049" y="3127"/>
                  </a:lnTo>
                  <a:lnTo>
                    <a:pt x="6063" y="3155"/>
                  </a:lnTo>
                  <a:lnTo>
                    <a:pt x="6077" y="3181"/>
                  </a:lnTo>
                  <a:lnTo>
                    <a:pt x="6091" y="3208"/>
                  </a:lnTo>
                  <a:lnTo>
                    <a:pt x="6105" y="3235"/>
                  </a:lnTo>
                  <a:lnTo>
                    <a:pt x="6119" y="3262"/>
                  </a:lnTo>
                  <a:lnTo>
                    <a:pt x="6133" y="3289"/>
                  </a:lnTo>
                  <a:lnTo>
                    <a:pt x="6147" y="3315"/>
                  </a:lnTo>
                  <a:lnTo>
                    <a:pt x="6161" y="3342"/>
                  </a:lnTo>
                  <a:lnTo>
                    <a:pt x="6175" y="3368"/>
                  </a:lnTo>
                  <a:lnTo>
                    <a:pt x="6189" y="3394"/>
                  </a:lnTo>
                  <a:lnTo>
                    <a:pt x="6203" y="3419"/>
                  </a:lnTo>
                  <a:lnTo>
                    <a:pt x="6218" y="3445"/>
                  </a:lnTo>
                  <a:lnTo>
                    <a:pt x="6231" y="3469"/>
                  </a:lnTo>
                  <a:lnTo>
                    <a:pt x="6246" y="3494"/>
                  </a:lnTo>
                  <a:lnTo>
                    <a:pt x="6259" y="3519"/>
                  </a:lnTo>
                  <a:lnTo>
                    <a:pt x="6274" y="3544"/>
                  </a:lnTo>
                  <a:lnTo>
                    <a:pt x="6287" y="3568"/>
                  </a:lnTo>
                  <a:lnTo>
                    <a:pt x="6302" y="3592"/>
                  </a:lnTo>
                  <a:lnTo>
                    <a:pt x="6315" y="3616"/>
                  </a:lnTo>
                  <a:lnTo>
                    <a:pt x="6330" y="3639"/>
                  </a:lnTo>
                  <a:lnTo>
                    <a:pt x="6343" y="3663"/>
                  </a:lnTo>
                  <a:lnTo>
                    <a:pt x="6358" y="3686"/>
                  </a:lnTo>
                  <a:lnTo>
                    <a:pt x="6372" y="3709"/>
                  </a:lnTo>
                  <a:lnTo>
                    <a:pt x="6386" y="3732"/>
                  </a:lnTo>
                  <a:lnTo>
                    <a:pt x="6400" y="3754"/>
                  </a:lnTo>
                  <a:lnTo>
                    <a:pt x="6414" y="3776"/>
                  </a:lnTo>
                  <a:lnTo>
                    <a:pt x="6428" y="3799"/>
                  </a:lnTo>
                  <a:lnTo>
                    <a:pt x="6442" y="3821"/>
                  </a:lnTo>
                  <a:lnTo>
                    <a:pt x="6456" y="3843"/>
                  </a:lnTo>
                  <a:lnTo>
                    <a:pt x="6470" y="3863"/>
                  </a:lnTo>
                  <a:lnTo>
                    <a:pt x="6484" y="3885"/>
                  </a:lnTo>
                  <a:lnTo>
                    <a:pt x="6498" y="3906"/>
                  </a:lnTo>
                  <a:lnTo>
                    <a:pt x="6512" y="3926"/>
                  </a:lnTo>
                  <a:lnTo>
                    <a:pt x="6526" y="3947"/>
                  </a:lnTo>
                  <a:lnTo>
                    <a:pt x="6540" y="3967"/>
                  </a:lnTo>
                  <a:lnTo>
                    <a:pt x="6555" y="3988"/>
                  </a:lnTo>
                  <a:lnTo>
                    <a:pt x="6568" y="4007"/>
                  </a:lnTo>
                  <a:lnTo>
                    <a:pt x="6583" y="4027"/>
                  </a:lnTo>
                  <a:lnTo>
                    <a:pt x="6596" y="4047"/>
                  </a:lnTo>
                  <a:lnTo>
                    <a:pt x="6611" y="4065"/>
                  </a:lnTo>
                  <a:lnTo>
                    <a:pt x="6624" y="4084"/>
                  </a:lnTo>
                  <a:lnTo>
                    <a:pt x="6639" y="4103"/>
                  </a:lnTo>
                  <a:lnTo>
                    <a:pt x="6652" y="4121"/>
                  </a:lnTo>
                  <a:lnTo>
                    <a:pt x="6667" y="4140"/>
                  </a:lnTo>
                  <a:lnTo>
                    <a:pt x="6680" y="4159"/>
                  </a:lnTo>
                  <a:lnTo>
                    <a:pt x="6695" y="4176"/>
                  </a:lnTo>
                  <a:lnTo>
                    <a:pt x="6709" y="4194"/>
                  </a:lnTo>
                  <a:lnTo>
                    <a:pt x="6723" y="4211"/>
                  </a:lnTo>
                  <a:lnTo>
                    <a:pt x="6737" y="4229"/>
                  </a:lnTo>
                  <a:lnTo>
                    <a:pt x="6750" y="4246"/>
                  </a:lnTo>
                  <a:lnTo>
                    <a:pt x="6765" y="4262"/>
                  </a:lnTo>
                  <a:lnTo>
                    <a:pt x="6778" y="4279"/>
                  </a:lnTo>
                  <a:lnTo>
                    <a:pt x="6793" y="4295"/>
                  </a:lnTo>
                  <a:lnTo>
                    <a:pt x="6806" y="4312"/>
                  </a:lnTo>
                  <a:lnTo>
                    <a:pt x="6821" y="4327"/>
                  </a:lnTo>
                  <a:lnTo>
                    <a:pt x="6834" y="4344"/>
                  </a:lnTo>
                  <a:lnTo>
                    <a:pt x="6849" y="4360"/>
                  </a:lnTo>
                  <a:lnTo>
                    <a:pt x="6862" y="4375"/>
                  </a:lnTo>
                  <a:lnTo>
                    <a:pt x="6877" y="4390"/>
                  </a:lnTo>
                  <a:lnTo>
                    <a:pt x="6891" y="4405"/>
                  </a:lnTo>
                  <a:lnTo>
                    <a:pt x="6905" y="4420"/>
                  </a:lnTo>
                  <a:lnTo>
                    <a:pt x="6919" y="4435"/>
                  </a:lnTo>
                  <a:lnTo>
                    <a:pt x="6933" y="4450"/>
                  </a:lnTo>
                  <a:lnTo>
                    <a:pt x="6947" y="4463"/>
                  </a:lnTo>
                  <a:lnTo>
                    <a:pt x="6961" y="4478"/>
                  </a:lnTo>
                  <a:lnTo>
                    <a:pt x="6975" y="4491"/>
                  </a:lnTo>
                  <a:lnTo>
                    <a:pt x="6989" y="4506"/>
                  </a:lnTo>
                  <a:lnTo>
                    <a:pt x="7003" y="4519"/>
                  </a:lnTo>
                  <a:lnTo>
                    <a:pt x="7017" y="4533"/>
                  </a:lnTo>
                  <a:lnTo>
                    <a:pt x="7031" y="4545"/>
                  </a:lnTo>
                  <a:lnTo>
                    <a:pt x="7046" y="4558"/>
                  </a:lnTo>
                  <a:lnTo>
                    <a:pt x="7059" y="4571"/>
                  </a:lnTo>
                  <a:lnTo>
                    <a:pt x="7074" y="4583"/>
                  </a:lnTo>
                  <a:lnTo>
                    <a:pt x="7087" y="4597"/>
                  </a:lnTo>
                  <a:lnTo>
                    <a:pt x="7102" y="4608"/>
                  </a:lnTo>
                  <a:lnTo>
                    <a:pt x="7115" y="4621"/>
                  </a:lnTo>
                  <a:lnTo>
                    <a:pt x="7130" y="4633"/>
                  </a:lnTo>
                  <a:lnTo>
                    <a:pt x="7143" y="4644"/>
                  </a:lnTo>
                  <a:lnTo>
                    <a:pt x="7158" y="4656"/>
                  </a:lnTo>
                  <a:lnTo>
                    <a:pt x="7171" y="4667"/>
                  </a:lnTo>
                  <a:lnTo>
                    <a:pt x="7186" y="4679"/>
                  </a:lnTo>
                  <a:lnTo>
                    <a:pt x="7200" y="4690"/>
                  </a:lnTo>
                  <a:lnTo>
                    <a:pt x="7214" y="4701"/>
                  </a:lnTo>
                  <a:lnTo>
                    <a:pt x="7228" y="4712"/>
                  </a:lnTo>
                  <a:lnTo>
                    <a:pt x="7242" y="4722"/>
                  </a:lnTo>
                  <a:lnTo>
                    <a:pt x="7256" y="4734"/>
                  </a:lnTo>
                  <a:lnTo>
                    <a:pt x="7270" y="4744"/>
                  </a:lnTo>
                  <a:lnTo>
                    <a:pt x="7284" y="4754"/>
                  </a:lnTo>
                  <a:lnTo>
                    <a:pt x="7298" y="4764"/>
                  </a:lnTo>
                  <a:lnTo>
                    <a:pt x="7312" y="4774"/>
                  </a:lnTo>
                  <a:lnTo>
                    <a:pt x="7326" y="4783"/>
                  </a:lnTo>
                  <a:lnTo>
                    <a:pt x="7340" y="4794"/>
                  </a:lnTo>
                  <a:lnTo>
                    <a:pt x="7354" y="4803"/>
                  </a:lnTo>
                  <a:lnTo>
                    <a:pt x="7368" y="4812"/>
                  </a:lnTo>
                  <a:lnTo>
                    <a:pt x="7383" y="4822"/>
                  </a:lnTo>
                  <a:lnTo>
                    <a:pt x="7396" y="4830"/>
                  </a:lnTo>
                  <a:lnTo>
                    <a:pt x="7411" y="4839"/>
                  </a:lnTo>
                  <a:lnTo>
                    <a:pt x="7424" y="4849"/>
                  </a:lnTo>
                  <a:lnTo>
                    <a:pt x="7439" y="4857"/>
                  </a:lnTo>
                  <a:lnTo>
                    <a:pt x="7452" y="4865"/>
                  </a:lnTo>
                  <a:lnTo>
                    <a:pt x="7467" y="4873"/>
                  </a:lnTo>
                  <a:lnTo>
                    <a:pt x="7480" y="4882"/>
                  </a:lnTo>
                  <a:lnTo>
                    <a:pt x="7495" y="4890"/>
                  </a:lnTo>
                  <a:lnTo>
                    <a:pt x="7508" y="4898"/>
                  </a:lnTo>
                  <a:lnTo>
                    <a:pt x="7523" y="4907"/>
                  </a:lnTo>
                  <a:lnTo>
                    <a:pt x="7537" y="4914"/>
                  </a:lnTo>
                  <a:lnTo>
                    <a:pt x="7551" y="4922"/>
                  </a:lnTo>
                  <a:lnTo>
                    <a:pt x="7565" y="4929"/>
                  </a:lnTo>
                  <a:lnTo>
                    <a:pt x="7578" y="4937"/>
                  </a:lnTo>
                  <a:lnTo>
                    <a:pt x="7593" y="4944"/>
                  </a:lnTo>
                  <a:lnTo>
                    <a:pt x="7606" y="4951"/>
                  </a:lnTo>
                  <a:lnTo>
                    <a:pt x="7621" y="4958"/>
                  </a:lnTo>
                  <a:lnTo>
                    <a:pt x="7634" y="4966"/>
                  </a:lnTo>
                  <a:lnTo>
                    <a:pt x="7649" y="4972"/>
                  </a:lnTo>
                  <a:lnTo>
                    <a:pt x="7662" y="4979"/>
                  </a:lnTo>
                  <a:lnTo>
                    <a:pt x="7677" y="4985"/>
                  </a:lnTo>
                  <a:lnTo>
                    <a:pt x="7690" y="4993"/>
                  </a:lnTo>
                  <a:lnTo>
                    <a:pt x="7705" y="4999"/>
                  </a:lnTo>
                  <a:lnTo>
                    <a:pt x="7719" y="5005"/>
                  </a:lnTo>
                  <a:lnTo>
                    <a:pt x="7733" y="5011"/>
                  </a:lnTo>
                  <a:lnTo>
                    <a:pt x="7747" y="5017"/>
                  </a:lnTo>
                  <a:lnTo>
                    <a:pt x="7761" y="5024"/>
                  </a:lnTo>
                  <a:lnTo>
                    <a:pt x="7775" y="5029"/>
                  </a:lnTo>
                  <a:lnTo>
                    <a:pt x="7789" y="5035"/>
                  </a:lnTo>
                  <a:lnTo>
                    <a:pt x="7803" y="5041"/>
                  </a:lnTo>
                  <a:lnTo>
                    <a:pt x="7817" y="5046"/>
                  </a:lnTo>
                  <a:lnTo>
                    <a:pt x="7831" y="5053"/>
                  </a:lnTo>
                  <a:lnTo>
                    <a:pt x="7845" y="5058"/>
                  </a:lnTo>
                  <a:lnTo>
                    <a:pt x="7859" y="5063"/>
                  </a:lnTo>
                  <a:lnTo>
                    <a:pt x="7874" y="5068"/>
                  </a:lnTo>
                  <a:lnTo>
                    <a:pt x="7887" y="5073"/>
                  </a:lnTo>
                  <a:lnTo>
                    <a:pt x="7902" y="5079"/>
                  </a:lnTo>
                  <a:lnTo>
                    <a:pt x="7915" y="5084"/>
                  </a:lnTo>
                  <a:lnTo>
                    <a:pt x="7930" y="5089"/>
                  </a:lnTo>
                  <a:lnTo>
                    <a:pt x="7943" y="5094"/>
                  </a:lnTo>
                  <a:lnTo>
                    <a:pt x="7958" y="5098"/>
                  </a:lnTo>
                  <a:lnTo>
                    <a:pt x="7971" y="5103"/>
                  </a:lnTo>
                  <a:lnTo>
                    <a:pt x="7986" y="5108"/>
                  </a:lnTo>
                  <a:lnTo>
                    <a:pt x="7999" y="5113"/>
                  </a:lnTo>
                  <a:lnTo>
                    <a:pt x="8014" y="5117"/>
                  </a:lnTo>
                  <a:lnTo>
                    <a:pt x="8028" y="5121"/>
                  </a:lnTo>
                  <a:lnTo>
                    <a:pt x="8042" y="5126"/>
                  </a:lnTo>
                  <a:lnTo>
                    <a:pt x="8056" y="5130"/>
                  </a:lnTo>
                  <a:lnTo>
                    <a:pt x="8070" y="5135"/>
                  </a:lnTo>
                  <a:lnTo>
                    <a:pt x="8084" y="5139"/>
                  </a:lnTo>
                  <a:lnTo>
                    <a:pt x="8098" y="5143"/>
                  </a:lnTo>
                  <a:lnTo>
                    <a:pt x="8112" y="5147"/>
                  </a:lnTo>
                  <a:lnTo>
                    <a:pt x="8126" y="5150"/>
                  </a:lnTo>
                  <a:lnTo>
                    <a:pt x="8140" y="5154"/>
                  </a:lnTo>
                  <a:lnTo>
                    <a:pt x="8154" y="5158"/>
                  </a:lnTo>
                  <a:lnTo>
                    <a:pt x="8168" y="5161"/>
                  </a:lnTo>
                  <a:lnTo>
                    <a:pt x="8182" y="5166"/>
                  </a:lnTo>
                  <a:lnTo>
                    <a:pt x="8196" y="5170"/>
                  </a:lnTo>
                  <a:lnTo>
                    <a:pt x="8211" y="5173"/>
                  </a:lnTo>
                  <a:lnTo>
                    <a:pt x="8224" y="5176"/>
                  </a:lnTo>
                  <a:lnTo>
                    <a:pt x="8239" y="5180"/>
                  </a:lnTo>
                  <a:lnTo>
                    <a:pt x="8252" y="5183"/>
                  </a:lnTo>
                  <a:lnTo>
                    <a:pt x="8267" y="5186"/>
                  </a:lnTo>
                  <a:lnTo>
                    <a:pt x="8280" y="5189"/>
                  </a:lnTo>
                  <a:lnTo>
                    <a:pt x="8295" y="5193"/>
                  </a:lnTo>
                  <a:lnTo>
                    <a:pt x="8308" y="5197"/>
                  </a:lnTo>
                  <a:lnTo>
                    <a:pt x="8323" y="5200"/>
                  </a:lnTo>
                  <a:lnTo>
                    <a:pt x="8336" y="5202"/>
                  </a:lnTo>
                  <a:lnTo>
                    <a:pt x="8351" y="5205"/>
                  </a:lnTo>
                  <a:lnTo>
                    <a:pt x="8365" y="5208"/>
                  </a:lnTo>
                  <a:lnTo>
                    <a:pt x="8378" y="5211"/>
                  </a:lnTo>
                  <a:lnTo>
                    <a:pt x="8393" y="5214"/>
                  </a:lnTo>
                  <a:lnTo>
                    <a:pt x="8406" y="5217"/>
                  </a:lnTo>
                  <a:lnTo>
                    <a:pt x="8421" y="5220"/>
                  </a:lnTo>
                </a:path>
              </a:pathLst>
            </a:custGeom>
            <a:noFill/>
            <a:ln w="1588">
              <a:solidFill>
                <a:srgbClr val="800080"/>
              </a:solidFill>
              <a:prstDash val="solid"/>
              <a:round/>
              <a:headEnd/>
              <a:tailEnd/>
            </a:ln>
          </p:spPr>
          <p:txBody>
            <a:bodyPr anchor="ctr"/>
            <a:lstStyle/>
            <a:p>
              <a:pPr>
                <a:defRPr/>
              </a:pPr>
              <a:endParaRPr lang="en-US" dirty="0"/>
            </a:p>
          </p:txBody>
        </p:sp>
        <p:sp>
          <p:nvSpPr>
            <p:cNvPr id="17420" name="Rectangle 12"/>
            <p:cNvSpPr>
              <a:spLocks noChangeArrowheads="1"/>
            </p:cNvSpPr>
            <p:nvPr userDrawn="1"/>
          </p:nvSpPr>
          <p:spPr bwMode="auto">
            <a:xfrm>
              <a:off x="1285" y="705"/>
              <a:ext cx="13"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t</a:t>
              </a:r>
              <a:endParaRPr lang="en-US" dirty="0"/>
            </a:p>
          </p:txBody>
        </p:sp>
        <p:sp>
          <p:nvSpPr>
            <p:cNvPr id="17421" name="Rectangle 13"/>
            <p:cNvSpPr>
              <a:spLocks noChangeArrowheads="1"/>
            </p:cNvSpPr>
            <p:nvPr userDrawn="1"/>
          </p:nvSpPr>
          <p:spPr bwMode="auto">
            <a:xfrm rot="5400000">
              <a:off x="921" y="442"/>
              <a:ext cx="13"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 </a:t>
              </a:r>
              <a:endParaRPr lang="en-US" dirty="0"/>
            </a:p>
          </p:txBody>
        </p:sp>
        <p:sp>
          <p:nvSpPr>
            <p:cNvPr id="17422" name="Line 14"/>
            <p:cNvSpPr>
              <a:spLocks noChangeShapeType="1"/>
            </p:cNvSpPr>
            <p:nvPr userDrawn="1"/>
          </p:nvSpPr>
          <p:spPr bwMode="auto">
            <a:xfrm>
              <a:off x="1012" y="644"/>
              <a:ext cx="1" cy="7"/>
            </a:xfrm>
            <a:prstGeom prst="line">
              <a:avLst/>
            </a:prstGeom>
            <a:noFill/>
            <a:ln w="1588">
              <a:solidFill>
                <a:srgbClr val="800080"/>
              </a:solidFill>
              <a:round/>
              <a:headEnd/>
              <a:tailEnd/>
            </a:ln>
          </p:spPr>
          <p:txBody>
            <a:bodyPr anchor="ctr"/>
            <a:lstStyle/>
            <a:p>
              <a:pPr>
                <a:defRPr/>
              </a:pPr>
              <a:endParaRPr lang="en-US" dirty="0"/>
            </a:p>
          </p:txBody>
        </p:sp>
        <p:sp>
          <p:nvSpPr>
            <p:cNvPr id="17423" name="Line 15"/>
            <p:cNvSpPr>
              <a:spLocks noChangeShapeType="1"/>
            </p:cNvSpPr>
            <p:nvPr userDrawn="1"/>
          </p:nvSpPr>
          <p:spPr bwMode="auto">
            <a:xfrm>
              <a:off x="1105" y="644"/>
              <a:ext cx="1" cy="7"/>
            </a:xfrm>
            <a:prstGeom prst="line">
              <a:avLst/>
            </a:prstGeom>
            <a:noFill/>
            <a:ln w="1588">
              <a:solidFill>
                <a:srgbClr val="800080"/>
              </a:solidFill>
              <a:round/>
              <a:headEnd/>
              <a:tailEnd/>
            </a:ln>
          </p:spPr>
          <p:txBody>
            <a:bodyPr anchor="ctr"/>
            <a:lstStyle/>
            <a:p>
              <a:pPr>
                <a:defRPr/>
              </a:pPr>
              <a:endParaRPr lang="en-US" dirty="0"/>
            </a:p>
          </p:txBody>
        </p:sp>
        <p:sp>
          <p:nvSpPr>
            <p:cNvPr id="17424" name="Line 16"/>
            <p:cNvSpPr>
              <a:spLocks noChangeShapeType="1"/>
            </p:cNvSpPr>
            <p:nvPr userDrawn="1"/>
          </p:nvSpPr>
          <p:spPr bwMode="auto">
            <a:xfrm>
              <a:off x="1198" y="644"/>
              <a:ext cx="0" cy="7"/>
            </a:xfrm>
            <a:prstGeom prst="line">
              <a:avLst/>
            </a:prstGeom>
            <a:noFill/>
            <a:ln w="1588">
              <a:solidFill>
                <a:srgbClr val="800080"/>
              </a:solidFill>
              <a:round/>
              <a:headEnd/>
              <a:tailEnd/>
            </a:ln>
          </p:spPr>
          <p:txBody>
            <a:bodyPr anchor="ctr"/>
            <a:lstStyle/>
            <a:p>
              <a:pPr>
                <a:defRPr/>
              </a:pPr>
              <a:endParaRPr lang="en-US" dirty="0"/>
            </a:p>
          </p:txBody>
        </p:sp>
        <p:sp>
          <p:nvSpPr>
            <p:cNvPr id="17425" name="Line 17"/>
            <p:cNvSpPr>
              <a:spLocks noChangeShapeType="1"/>
            </p:cNvSpPr>
            <p:nvPr userDrawn="1"/>
          </p:nvSpPr>
          <p:spPr bwMode="auto">
            <a:xfrm>
              <a:off x="1291" y="644"/>
              <a:ext cx="0" cy="7"/>
            </a:xfrm>
            <a:prstGeom prst="line">
              <a:avLst/>
            </a:prstGeom>
            <a:noFill/>
            <a:ln w="1588">
              <a:solidFill>
                <a:srgbClr val="800080"/>
              </a:solidFill>
              <a:round/>
              <a:headEnd/>
              <a:tailEnd/>
            </a:ln>
          </p:spPr>
          <p:txBody>
            <a:bodyPr anchor="ctr"/>
            <a:lstStyle/>
            <a:p>
              <a:pPr>
                <a:defRPr/>
              </a:pPr>
              <a:endParaRPr lang="en-US" dirty="0"/>
            </a:p>
          </p:txBody>
        </p:sp>
        <p:sp>
          <p:nvSpPr>
            <p:cNvPr id="17426" name="Line 18"/>
            <p:cNvSpPr>
              <a:spLocks noChangeShapeType="1"/>
            </p:cNvSpPr>
            <p:nvPr userDrawn="1"/>
          </p:nvSpPr>
          <p:spPr bwMode="auto">
            <a:xfrm>
              <a:off x="1384" y="644"/>
              <a:ext cx="0" cy="7"/>
            </a:xfrm>
            <a:prstGeom prst="line">
              <a:avLst/>
            </a:prstGeom>
            <a:noFill/>
            <a:ln w="1588">
              <a:solidFill>
                <a:srgbClr val="800080"/>
              </a:solidFill>
              <a:round/>
              <a:headEnd/>
              <a:tailEnd/>
            </a:ln>
          </p:spPr>
          <p:txBody>
            <a:bodyPr anchor="ctr"/>
            <a:lstStyle/>
            <a:p>
              <a:pPr>
                <a:defRPr/>
              </a:pPr>
              <a:endParaRPr lang="en-US" dirty="0"/>
            </a:p>
          </p:txBody>
        </p:sp>
        <p:sp>
          <p:nvSpPr>
            <p:cNvPr id="17427" name="Line 19"/>
            <p:cNvSpPr>
              <a:spLocks noChangeShapeType="1"/>
            </p:cNvSpPr>
            <p:nvPr userDrawn="1"/>
          </p:nvSpPr>
          <p:spPr bwMode="auto">
            <a:xfrm>
              <a:off x="1477" y="644"/>
              <a:ext cx="0" cy="7"/>
            </a:xfrm>
            <a:prstGeom prst="line">
              <a:avLst/>
            </a:prstGeom>
            <a:noFill/>
            <a:ln w="1588">
              <a:solidFill>
                <a:srgbClr val="800080"/>
              </a:solidFill>
              <a:round/>
              <a:headEnd/>
              <a:tailEnd/>
            </a:ln>
          </p:spPr>
          <p:txBody>
            <a:bodyPr anchor="ctr"/>
            <a:lstStyle/>
            <a:p>
              <a:pPr>
                <a:defRPr/>
              </a:pPr>
              <a:endParaRPr lang="en-US" dirty="0"/>
            </a:p>
          </p:txBody>
        </p:sp>
        <p:sp>
          <p:nvSpPr>
            <p:cNvPr id="17428" name="Line 20"/>
            <p:cNvSpPr>
              <a:spLocks noChangeShapeType="1"/>
            </p:cNvSpPr>
            <p:nvPr userDrawn="1"/>
          </p:nvSpPr>
          <p:spPr bwMode="auto">
            <a:xfrm>
              <a:off x="1569" y="644"/>
              <a:ext cx="1" cy="7"/>
            </a:xfrm>
            <a:prstGeom prst="line">
              <a:avLst/>
            </a:prstGeom>
            <a:noFill/>
            <a:ln w="1588">
              <a:solidFill>
                <a:srgbClr val="800080"/>
              </a:solidFill>
              <a:round/>
              <a:headEnd/>
              <a:tailEnd/>
            </a:ln>
          </p:spPr>
          <p:txBody>
            <a:bodyPr anchor="ctr"/>
            <a:lstStyle/>
            <a:p>
              <a:pPr>
                <a:defRPr/>
              </a:pPr>
              <a:endParaRPr lang="en-US" dirty="0"/>
            </a:p>
          </p:txBody>
        </p:sp>
        <p:sp>
          <p:nvSpPr>
            <p:cNvPr id="17429" name="Line 21"/>
            <p:cNvSpPr>
              <a:spLocks noChangeShapeType="1"/>
            </p:cNvSpPr>
            <p:nvPr userDrawn="1"/>
          </p:nvSpPr>
          <p:spPr bwMode="auto">
            <a:xfrm>
              <a:off x="1012" y="644"/>
              <a:ext cx="557" cy="0"/>
            </a:xfrm>
            <a:prstGeom prst="line">
              <a:avLst/>
            </a:prstGeom>
            <a:noFill/>
            <a:ln w="1588">
              <a:solidFill>
                <a:srgbClr val="800080"/>
              </a:solidFill>
              <a:round/>
              <a:headEnd/>
              <a:tailEnd/>
            </a:ln>
          </p:spPr>
          <p:txBody>
            <a:bodyPr anchor="ctr"/>
            <a:lstStyle/>
            <a:p>
              <a:pPr>
                <a:defRPr/>
              </a:pPr>
              <a:endParaRPr lang="en-US" dirty="0"/>
            </a:p>
          </p:txBody>
        </p:sp>
        <p:sp>
          <p:nvSpPr>
            <p:cNvPr id="17430" name="Rectangle 22"/>
            <p:cNvSpPr>
              <a:spLocks noChangeArrowheads="1"/>
            </p:cNvSpPr>
            <p:nvPr userDrawn="1"/>
          </p:nvSpPr>
          <p:spPr bwMode="auto">
            <a:xfrm>
              <a:off x="1001" y="665"/>
              <a:ext cx="27"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-3</a:t>
              </a:r>
              <a:endParaRPr lang="en-US" dirty="0"/>
            </a:p>
          </p:txBody>
        </p:sp>
        <p:sp>
          <p:nvSpPr>
            <p:cNvPr id="17431" name="Rectangle 23"/>
            <p:cNvSpPr>
              <a:spLocks noChangeArrowheads="1"/>
            </p:cNvSpPr>
            <p:nvPr userDrawn="1"/>
          </p:nvSpPr>
          <p:spPr bwMode="auto">
            <a:xfrm>
              <a:off x="1094" y="665"/>
              <a:ext cx="27"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-2</a:t>
              </a:r>
              <a:endParaRPr lang="en-US" dirty="0"/>
            </a:p>
          </p:txBody>
        </p:sp>
        <p:sp>
          <p:nvSpPr>
            <p:cNvPr id="17432" name="Rectangle 24"/>
            <p:cNvSpPr>
              <a:spLocks noChangeArrowheads="1"/>
            </p:cNvSpPr>
            <p:nvPr userDrawn="1"/>
          </p:nvSpPr>
          <p:spPr bwMode="auto">
            <a:xfrm>
              <a:off x="1187" y="665"/>
              <a:ext cx="27"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-1</a:t>
              </a:r>
              <a:endParaRPr lang="en-US" dirty="0"/>
            </a:p>
          </p:txBody>
        </p:sp>
        <p:sp>
          <p:nvSpPr>
            <p:cNvPr id="17433" name="Rectangle 25"/>
            <p:cNvSpPr>
              <a:spLocks noChangeArrowheads="1"/>
            </p:cNvSpPr>
            <p:nvPr userDrawn="1"/>
          </p:nvSpPr>
          <p:spPr bwMode="auto">
            <a:xfrm>
              <a:off x="1282" y="665"/>
              <a:ext cx="1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a:t>
              </a:r>
              <a:endParaRPr lang="en-US" dirty="0"/>
            </a:p>
          </p:txBody>
        </p:sp>
        <p:sp>
          <p:nvSpPr>
            <p:cNvPr id="17434" name="Rectangle 26"/>
            <p:cNvSpPr>
              <a:spLocks noChangeArrowheads="1"/>
            </p:cNvSpPr>
            <p:nvPr userDrawn="1"/>
          </p:nvSpPr>
          <p:spPr bwMode="auto">
            <a:xfrm>
              <a:off x="1375" y="665"/>
              <a:ext cx="1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1</a:t>
              </a:r>
              <a:endParaRPr lang="en-US" dirty="0"/>
            </a:p>
          </p:txBody>
        </p:sp>
        <p:sp>
          <p:nvSpPr>
            <p:cNvPr id="17435" name="Rectangle 27"/>
            <p:cNvSpPr>
              <a:spLocks noChangeArrowheads="1"/>
            </p:cNvSpPr>
            <p:nvPr userDrawn="1"/>
          </p:nvSpPr>
          <p:spPr bwMode="auto">
            <a:xfrm>
              <a:off x="1469" y="665"/>
              <a:ext cx="1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2</a:t>
              </a:r>
              <a:endParaRPr lang="en-US" dirty="0"/>
            </a:p>
          </p:txBody>
        </p:sp>
        <p:sp>
          <p:nvSpPr>
            <p:cNvPr id="17436" name="Rectangle 28"/>
            <p:cNvSpPr>
              <a:spLocks noChangeArrowheads="1"/>
            </p:cNvSpPr>
            <p:nvPr userDrawn="1"/>
          </p:nvSpPr>
          <p:spPr bwMode="auto">
            <a:xfrm>
              <a:off x="1561" y="665"/>
              <a:ext cx="1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3</a:t>
              </a:r>
              <a:endParaRPr lang="en-US" dirty="0"/>
            </a:p>
          </p:txBody>
        </p:sp>
        <p:sp>
          <p:nvSpPr>
            <p:cNvPr id="17437" name="Line 29"/>
            <p:cNvSpPr>
              <a:spLocks noChangeShapeType="1"/>
            </p:cNvSpPr>
            <p:nvPr userDrawn="1"/>
          </p:nvSpPr>
          <p:spPr bwMode="auto">
            <a:xfrm flipH="1">
              <a:off x="983" y="640"/>
              <a:ext cx="7" cy="1"/>
            </a:xfrm>
            <a:prstGeom prst="line">
              <a:avLst/>
            </a:prstGeom>
            <a:noFill/>
            <a:ln w="1588">
              <a:solidFill>
                <a:srgbClr val="800080"/>
              </a:solidFill>
              <a:round/>
              <a:headEnd/>
              <a:tailEnd/>
            </a:ln>
          </p:spPr>
          <p:txBody>
            <a:bodyPr anchor="ctr"/>
            <a:lstStyle/>
            <a:p>
              <a:pPr>
                <a:defRPr/>
              </a:pPr>
              <a:endParaRPr lang="en-US" dirty="0"/>
            </a:p>
          </p:txBody>
        </p:sp>
        <p:sp>
          <p:nvSpPr>
            <p:cNvPr id="17438" name="Line 30"/>
            <p:cNvSpPr>
              <a:spLocks noChangeShapeType="1"/>
            </p:cNvSpPr>
            <p:nvPr userDrawn="1"/>
          </p:nvSpPr>
          <p:spPr bwMode="auto">
            <a:xfrm flipH="1">
              <a:off x="983" y="549"/>
              <a:ext cx="7" cy="1"/>
            </a:xfrm>
            <a:prstGeom prst="line">
              <a:avLst/>
            </a:prstGeom>
            <a:noFill/>
            <a:ln w="1588">
              <a:solidFill>
                <a:srgbClr val="800080"/>
              </a:solidFill>
              <a:round/>
              <a:headEnd/>
              <a:tailEnd/>
            </a:ln>
          </p:spPr>
          <p:txBody>
            <a:bodyPr anchor="ctr"/>
            <a:lstStyle/>
            <a:p>
              <a:pPr>
                <a:defRPr/>
              </a:pPr>
              <a:endParaRPr lang="en-US" dirty="0"/>
            </a:p>
          </p:txBody>
        </p:sp>
        <p:sp>
          <p:nvSpPr>
            <p:cNvPr id="17439" name="Line 31"/>
            <p:cNvSpPr>
              <a:spLocks noChangeShapeType="1"/>
            </p:cNvSpPr>
            <p:nvPr userDrawn="1"/>
          </p:nvSpPr>
          <p:spPr bwMode="auto">
            <a:xfrm flipH="1">
              <a:off x="983" y="457"/>
              <a:ext cx="7" cy="1"/>
            </a:xfrm>
            <a:prstGeom prst="line">
              <a:avLst/>
            </a:prstGeom>
            <a:noFill/>
            <a:ln w="1588">
              <a:solidFill>
                <a:srgbClr val="800080"/>
              </a:solidFill>
              <a:round/>
              <a:headEnd/>
              <a:tailEnd/>
            </a:ln>
          </p:spPr>
          <p:txBody>
            <a:bodyPr anchor="ctr"/>
            <a:lstStyle/>
            <a:p>
              <a:pPr>
                <a:defRPr/>
              </a:pPr>
              <a:endParaRPr lang="en-US" dirty="0"/>
            </a:p>
          </p:txBody>
        </p:sp>
        <p:sp>
          <p:nvSpPr>
            <p:cNvPr id="17440" name="Line 32"/>
            <p:cNvSpPr>
              <a:spLocks noChangeShapeType="1"/>
            </p:cNvSpPr>
            <p:nvPr userDrawn="1"/>
          </p:nvSpPr>
          <p:spPr bwMode="auto">
            <a:xfrm flipH="1">
              <a:off x="983" y="365"/>
              <a:ext cx="7" cy="1"/>
            </a:xfrm>
            <a:prstGeom prst="line">
              <a:avLst/>
            </a:prstGeom>
            <a:noFill/>
            <a:ln w="1588">
              <a:solidFill>
                <a:srgbClr val="800080"/>
              </a:solidFill>
              <a:round/>
              <a:headEnd/>
              <a:tailEnd/>
            </a:ln>
          </p:spPr>
          <p:txBody>
            <a:bodyPr anchor="ctr"/>
            <a:lstStyle/>
            <a:p>
              <a:pPr>
                <a:defRPr/>
              </a:pPr>
              <a:endParaRPr lang="en-US" dirty="0"/>
            </a:p>
          </p:txBody>
        </p:sp>
        <p:sp>
          <p:nvSpPr>
            <p:cNvPr id="17441" name="Line 33"/>
            <p:cNvSpPr>
              <a:spLocks noChangeShapeType="1"/>
            </p:cNvSpPr>
            <p:nvPr userDrawn="1"/>
          </p:nvSpPr>
          <p:spPr bwMode="auto">
            <a:xfrm flipH="1">
              <a:off x="983" y="274"/>
              <a:ext cx="7" cy="1"/>
            </a:xfrm>
            <a:prstGeom prst="line">
              <a:avLst/>
            </a:prstGeom>
            <a:noFill/>
            <a:ln w="1588">
              <a:solidFill>
                <a:srgbClr val="800080"/>
              </a:solidFill>
              <a:round/>
              <a:headEnd/>
              <a:tailEnd/>
            </a:ln>
          </p:spPr>
          <p:txBody>
            <a:bodyPr anchor="ctr"/>
            <a:lstStyle/>
            <a:p>
              <a:pPr>
                <a:defRPr/>
              </a:pPr>
              <a:endParaRPr lang="en-US" dirty="0"/>
            </a:p>
          </p:txBody>
        </p:sp>
        <p:sp>
          <p:nvSpPr>
            <p:cNvPr id="17442" name="Line 34"/>
            <p:cNvSpPr>
              <a:spLocks noChangeShapeType="1"/>
            </p:cNvSpPr>
            <p:nvPr userDrawn="1"/>
          </p:nvSpPr>
          <p:spPr bwMode="auto">
            <a:xfrm flipV="1">
              <a:off x="990" y="274"/>
              <a:ext cx="0" cy="366"/>
            </a:xfrm>
            <a:prstGeom prst="line">
              <a:avLst/>
            </a:prstGeom>
            <a:noFill/>
            <a:ln w="1588">
              <a:solidFill>
                <a:srgbClr val="800080"/>
              </a:solidFill>
              <a:round/>
              <a:headEnd/>
              <a:tailEnd/>
            </a:ln>
          </p:spPr>
          <p:txBody>
            <a:bodyPr anchor="ctr"/>
            <a:lstStyle/>
            <a:p>
              <a:pPr>
                <a:defRPr/>
              </a:pPr>
              <a:endParaRPr lang="en-US" dirty="0"/>
            </a:p>
          </p:txBody>
        </p:sp>
        <p:sp>
          <p:nvSpPr>
            <p:cNvPr id="17443" name="Rectangle 35"/>
            <p:cNvSpPr>
              <a:spLocks noChangeArrowheads="1"/>
            </p:cNvSpPr>
            <p:nvPr userDrawn="1"/>
          </p:nvSpPr>
          <p:spPr bwMode="auto">
            <a:xfrm rot="5400000">
              <a:off x="946" y="626"/>
              <a:ext cx="3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0.0</a:t>
              </a:r>
              <a:endParaRPr lang="en-US" dirty="0"/>
            </a:p>
          </p:txBody>
        </p:sp>
        <p:sp>
          <p:nvSpPr>
            <p:cNvPr id="17444" name="Rectangle 36"/>
            <p:cNvSpPr>
              <a:spLocks noChangeArrowheads="1"/>
            </p:cNvSpPr>
            <p:nvPr userDrawn="1"/>
          </p:nvSpPr>
          <p:spPr bwMode="auto">
            <a:xfrm rot="5400000">
              <a:off x="946" y="538"/>
              <a:ext cx="3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0.1</a:t>
              </a:r>
              <a:endParaRPr lang="en-US" dirty="0"/>
            </a:p>
          </p:txBody>
        </p:sp>
        <p:sp>
          <p:nvSpPr>
            <p:cNvPr id="17445" name="Rectangle 37"/>
            <p:cNvSpPr>
              <a:spLocks noChangeArrowheads="1"/>
            </p:cNvSpPr>
            <p:nvPr userDrawn="1"/>
          </p:nvSpPr>
          <p:spPr bwMode="auto">
            <a:xfrm rot="5400000">
              <a:off x="946" y="446"/>
              <a:ext cx="3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0.2</a:t>
              </a:r>
              <a:endParaRPr lang="en-US" dirty="0"/>
            </a:p>
          </p:txBody>
        </p:sp>
        <p:sp>
          <p:nvSpPr>
            <p:cNvPr id="17446" name="Rectangle 38"/>
            <p:cNvSpPr>
              <a:spLocks noChangeArrowheads="1"/>
            </p:cNvSpPr>
            <p:nvPr userDrawn="1"/>
          </p:nvSpPr>
          <p:spPr bwMode="auto">
            <a:xfrm rot="5400000">
              <a:off x="946" y="355"/>
              <a:ext cx="3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0.3</a:t>
              </a:r>
              <a:endParaRPr lang="en-US" dirty="0"/>
            </a:p>
          </p:txBody>
        </p:sp>
        <p:sp>
          <p:nvSpPr>
            <p:cNvPr id="17447" name="Rectangle 39"/>
            <p:cNvSpPr>
              <a:spLocks noChangeArrowheads="1"/>
            </p:cNvSpPr>
            <p:nvPr userDrawn="1"/>
          </p:nvSpPr>
          <p:spPr bwMode="auto">
            <a:xfrm rot="5400000">
              <a:off x="946" y="262"/>
              <a:ext cx="3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0.4</a:t>
              </a:r>
              <a:endParaRPr lang="en-US" dirty="0"/>
            </a:p>
          </p:txBody>
        </p:sp>
        <p:sp>
          <p:nvSpPr>
            <p:cNvPr id="17448" name="Rectangle 40"/>
            <p:cNvSpPr>
              <a:spLocks noChangeArrowheads="1"/>
            </p:cNvSpPr>
            <p:nvPr userDrawn="1"/>
          </p:nvSpPr>
          <p:spPr bwMode="auto">
            <a:xfrm>
              <a:off x="990" y="270"/>
              <a:ext cx="602" cy="374"/>
            </a:xfrm>
            <a:prstGeom prst="rect">
              <a:avLst/>
            </a:prstGeom>
            <a:noFill/>
            <a:ln w="1588">
              <a:solidFill>
                <a:srgbClr val="800080"/>
              </a:solidFill>
              <a:miter lim="800000"/>
              <a:headEnd/>
              <a:tailEnd/>
            </a:ln>
          </p:spPr>
          <p:txBody>
            <a:bodyPr anchor="ctr"/>
            <a:lstStyle/>
            <a:p>
              <a:pPr>
                <a:defRPr/>
              </a:pPr>
              <a:endParaRPr lang="en-US" dirty="0"/>
            </a:p>
          </p:txBody>
        </p:sp>
        <p:sp>
          <p:nvSpPr>
            <p:cNvPr id="17449" name="Rectangle 41"/>
            <p:cNvSpPr>
              <a:spLocks noChangeArrowheads="1"/>
            </p:cNvSpPr>
            <p:nvPr userDrawn="1"/>
          </p:nvSpPr>
          <p:spPr bwMode="auto">
            <a:xfrm>
              <a:off x="1056" y="192"/>
              <a:ext cx="474" cy="44"/>
            </a:xfrm>
            <a:prstGeom prst="rect">
              <a:avLst/>
            </a:prstGeom>
            <a:noFill/>
            <a:ln w="9525">
              <a:solidFill>
                <a:srgbClr val="800080"/>
              </a:solidFill>
              <a:miter lim="800000"/>
              <a:headEnd/>
              <a:tailEnd/>
            </a:ln>
          </p:spPr>
          <p:txBody>
            <a:bodyPr lIns="0" tIns="0" rIns="0" bIns="0" anchor="ctr">
              <a:spAutoFit/>
            </a:bodyPr>
            <a:lstStyle/>
            <a:p>
              <a:pPr>
                <a:defRPr/>
              </a:pPr>
              <a:r>
                <a:rPr lang="en-US" sz="400" dirty="0">
                  <a:solidFill>
                    <a:srgbClr val="000000"/>
                  </a:solidFill>
                </a:rPr>
                <a:t>Density of Student's t with 10 d.f.</a:t>
              </a:r>
              <a:endParaRPr lang="en-US" dirty="0"/>
            </a:p>
          </p:txBody>
        </p:sp>
      </p:grpSp>
      <p:grpSp>
        <p:nvGrpSpPr>
          <p:cNvPr id="1034" name="Group 42"/>
          <p:cNvGrpSpPr>
            <a:grpSpLocks noChangeAspect="1"/>
          </p:cNvGrpSpPr>
          <p:nvPr userDrawn="1"/>
        </p:nvGrpSpPr>
        <p:grpSpPr bwMode="auto">
          <a:xfrm>
            <a:off x="1831975" y="381000"/>
            <a:ext cx="1169988" cy="893763"/>
            <a:chOff x="3456" y="144"/>
            <a:chExt cx="1209" cy="921"/>
          </a:xfrm>
        </p:grpSpPr>
        <p:sp>
          <p:nvSpPr>
            <p:cNvPr id="17451" name="AutoShape 43"/>
            <p:cNvSpPr>
              <a:spLocks noChangeAspect="1" noChangeArrowheads="1" noTextEdit="1"/>
            </p:cNvSpPr>
            <p:nvPr/>
          </p:nvSpPr>
          <p:spPr bwMode="auto">
            <a:xfrm>
              <a:off x="3456" y="144"/>
              <a:ext cx="1209" cy="921"/>
            </a:xfrm>
            <a:prstGeom prst="rect">
              <a:avLst/>
            </a:prstGeom>
            <a:solidFill>
              <a:srgbClr val="FFEBD7">
                <a:alpha val="0"/>
              </a:srgbClr>
            </a:solidFill>
            <a:ln w="9525" algn="ctr">
              <a:solidFill>
                <a:srgbClr val="008000"/>
              </a:solidFill>
              <a:miter lim="800000"/>
              <a:headEnd/>
              <a:tailEnd/>
            </a:ln>
          </p:spPr>
          <p:txBody>
            <a:bodyPr/>
            <a:lstStyle/>
            <a:p>
              <a:pPr>
                <a:defRPr/>
              </a:pPr>
              <a:endParaRPr lang="en-US" dirty="0"/>
            </a:p>
          </p:txBody>
        </p:sp>
        <p:sp>
          <p:nvSpPr>
            <p:cNvPr id="17452" name="Freeform 44"/>
            <p:cNvSpPr>
              <a:spLocks/>
            </p:cNvSpPr>
            <p:nvPr/>
          </p:nvSpPr>
          <p:spPr bwMode="auto">
            <a:xfrm>
              <a:off x="3625" y="285"/>
              <a:ext cx="935" cy="594"/>
            </a:xfrm>
            <a:custGeom>
              <a:avLst/>
              <a:gdLst/>
              <a:ahLst/>
              <a:cxnLst>
                <a:cxn ang="0">
                  <a:pos x="127" y="1682"/>
                </a:cxn>
                <a:cxn ang="0">
                  <a:pos x="258" y="2617"/>
                </a:cxn>
                <a:cxn ang="0">
                  <a:pos x="390" y="3213"/>
                </a:cxn>
                <a:cxn ang="0">
                  <a:pos x="522" y="3632"/>
                </a:cxn>
                <a:cxn ang="0">
                  <a:pos x="654" y="3944"/>
                </a:cxn>
                <a:cxn ang="0">
                  <a:pos x="786" y="4183"/>
                </a:cxn>
                <a:cxn ang="0">
                  <a:pos x="917" y="4373"/>
                </a:cxn>
                <a:cxn ang="0">
                  <a:pos x="1050" y="4526"/>
                </a:cxn>
                <a:cxn ang="0">
                  <a:pos x="1181" y="4650"/>
                </a:cxn>
                <a:cxn ang="0">
                  <a:pos x="1313" y="4753"/>
                </a:cxn>
                <a:cxn ang="0">
                  <a:pos x="1445" y="4838"/>
                </a:cxn>
                <a:cxn ang="0">
                  <a:pos x="1576" y="4910"/>
                </a:cxn>
                <a:cxn ang="0">
                  <a:pos x="1709" y="4971"/>
                </a:cxn>
                <a:cxn ang="0">
                  <a:pos x="1841" y="5021"/>
                </a:cxn>
                <a:cxn ang="0">
                  <a:pos x="1972" y="5065"/>
                </a:cxn>
                <a:cxn ang="0">
                  <a:pos x="2104" y="5102"/>
                </a:cxn>
                <a:cxn ang="0">
                  <a:pos x="2235" y="5133"/>
                </a:cxn>
                <a:cxn ang="0">
                  <a:pos x="2368" y="5160"/>
                </a:cxn>
                <a:cxn ang="0">
                  <a:pos x="2500" y="5184"/>
                </a:cxn>
                <a:cxn ang="0">
                  <a:pos x="2631" y="5205"/>
                </a:cxn>
                <a:cxn ang="0">
                  <a:pos x="2763" y="5221"/>
                </a:cxn>
                <a:cxn ang="0">
                  <a:pos x="2896" y="5237"/>
                </a:cxn>
                <a:cxn ang="0">
                  <a:pos x="3027" y="5250"/>
                </a:cxn>
                <a:cxn ang="0">
                  <a:pos x="3159" y="5262"/>
                </a:cxn>
                <a:cxn ang="0">
                  <a:pos x="3290" y="5271"/>
                </a:cxn>
                <a:cxn ang="0">
                  <a:pos x="3422" y="5279"/>
                </a:cxn>
                <a:cxn ang="0">
                  <a:pos x="3555" y="5288"/>
                </a:cxn>
                <a:cxn ang="0">
                  <a:pos x="3686" y="5294"/>
                </a:cxn>
                <a:cxn ang="0">
                  <a:pos x="3818" y="5299"/>
                </a:cxn>
                <a:cxn ang="0">
                  <a:pos x="3949" y="5304"/>
                </a:cxn>
                <a:cxn ang="0">
                  <a:pos x="4082" y="5308"/>
                </a:cxn>
                <a:cxn ang="0">
                  <a:pos x="4214" y="5313"/>
                </a:cxn>
                <a:cxn ang="0">
                  <a:pos x="4345" y="5316"/>
                </a:cxn>
                <a:cxn ang="0">
                  <a:pos x="4477" y="5319"/>
                </a:cxn>
                <a:cxn ang="0">
                  <a:pos x="4608" y="5321"/>
                </a:cxn>
                <a:cxn ang="0">
                  <a:pos x="4741" y="5323"/>
                </a:cxn>
                <a:cxn ang="0">
                  <a:pos x="4873" y="5325"/>
                </a:cxn>
                <a:cxn ang="0">
                  <a:pos x="5004" y="5327"/>
                </a:cxn>
                <a:cxn ang="0">
                  <a:pos x="5136" y="5328"/>
                </a:cxn>
                <a:cxn ang="0">
                  <a:pos x="5269" y="5330"/>
                </a:cxn>
                <a:cxn ang="0">
                  <a:pos x="5400" y="5331"/>
                </a:cxn>
                <a:cxn ang="0">
                  <a:pos x="5532" y="5332"/>
                </a:cxn>
                <a:cxn ang="0">
                  <a:pos x="5663" y="5333"/>
                </a:cxn>
                <a:cxn ang="0">
                  <a:pos x="5795" y="5333"/>
                </a:cxn>
                <a:cxn ang="0">
                  <a:pos x="5928" y="5334"/>
                </a:cxn>
                <a:cxn ang="0">
                  <a:pos x="6059" y="5335"/>
                </a:cxn>
                <a:cxn ang="0">
                  <a:pos x="6191" y="5335"/>
                </a:cxn>
                <a:cxn ang="0">
                  <a:pos x="6323" y="5336"/>
                </a:cxn>
                <a:cxn ang="0">
                  <a:pos x="6454" y="5336"/>
                </a:cxn>
                <a:cxn ang="0">
                  <a:pos x="6587" y="5336"/>
                </a:cxn>
                <a:cxn ang="0">
                  <a:pos x="6718" y="5337"/>
                </a:cxn>
                <a:cxn ang="0">
                  <a:pos x="6850" y="5337"/>
                </a:cxn>
                <a:cxn ang="0">
                  <a:pos x="6982" y="5337"/>
                </a:cxn>
                <a:cxn ang="0">
                  <a:pos x="7114" y="5338"/>
                </a:cxn>
                <a:cxn ang="0">
                  <a:pos x="7246" y="5338"/>
                </a:cxn>
                <a:cxn ang="0">
                  <a:pos x="7377" y="5338"/>
                </a:cxn>
                <a:cxn ang="0">
                  <a:pos x="7509" y="5338"/>
                </a:cxn>
                <a:cxn ang="0">
                  <a:pos x="7641" y="5338"/>
                </a:cxn>
                <a:cxn ang="0">
                  <a:pos x="7773" y="5338"/>
                </a:cxn>
                <a:cxn ang="0">
                  <a:pos x="7905" y="5338"/>
                </a:cxn>
                <a:cxn ang="0">
                  <a:pos x="8037" y="5338"/>
                </a:cxn>
                <a:cxn ang="0">
                  <a:pos x="8168" y="5340"/>
                </a:cxn>
                <a:cxn ang="0">
                  <a:pos x="8301" y="5340"/>
                </a:cxn>
              </a:cxnLst>
              <a:rect l="0" t="0" r="r" b="b"/>
              <a:pathLst>
                <a:path w="8421" h="5340">
                  <a:moveTo>
                    <a:pt x="0" y="0"/>
                  </a:moveTo>
                  <a:lnTo>
                    <a:pt x="6" y="111"/>
                  </a:lnTo>
                  <a:lnTo>
                    <a:pt x="12" y="217"/>
                  </a:lnTo>
                  <a:lnTo>
                    <a:pt x="18" y="317"/>
                  </a:lnTo>
                  <a:lnTo>
                    <a:pt x="23" y="415"/>
                  </a:lnTo>
                  <a:lnTo>
                    <a:pt x="29" y="508"/>
                  </a:lnTo>
                  <a:lnTo>
                    <a:pt x="35" y="597"/>
                  </a:lnTo>
                  <a:lnTo>
                    <a:pt x="41" y="683"/>
                  </a:lnTo>
                  <a:lnTo>
                    <a:pt x="47" y="766"/>
                  </a:lnTo>
                  <a:lnTo>
                    <a:pt x="52" y="846"/>
                  </a:lnTo>
                  <a:lnTo>
                    <a:pt x="58" y="924"/>
                  </a:lnTo>
                  <a:lnTo>
                    <a:pt x="63" y="998"/>
                  </a:lnTo>
                  <a:lnTo>
                    <a:pt x="70" y="1071"/>
                  </a:lnTo>
                  <a:lnTo>
                    <a:pt x="75" y="1140"/>
                  </a:lnTo>
                  <a:lnTo>
                    <a:pt x="81" y="1207"/>
                  </a:lnTo>
                  <a:lnTo>
                    <a:pt x="86" y="1274"/>
                  </a:lnTo>
                  <a:lnTo>
                    <a:pt x="92" y="1337"/>
                  </a:lnTo>
                  <a:lnTo>
                    <a:pt x="98" y="1399"/>
                  </a:lnTo>
                  <a:lnTo>
                    <a:pt x="104" y="1458"/>
                  </a:lnTo>
                  <a:lnTo>
                    <a:pt x="109" y="1517"/>
                  </a:lnTo>
                  <a:lnTo>
                    <a:pt x="115" y="1573"/>
                  </a:lnTo>
                  <a:lnTo>
                    <a:pt x="120" y="1628"/>
                  </a:lnTo>
                  <a:lnTo>
                    <a:pt x="127" y="1682"/>
                  </a:lnTo>
                  <a:lnTo>
                    <a:pt x="133" y="1734"/>
                  </a:lnTo>
                  <a:lnTo>
                    <a:pt x="138" y="1785"/>
                  </a:lnTo>
                  <a:lnTo>
                    <a:pt x="144" y="1834"/>
                  </a:lnTo>
                  <a:lnTo>
                    <a:pt x="149" y="1882"/>
                  </a:lnTo>
                  <a:lnTo>
                    <a:pt x="156" y="1930"/>
                  </a:lnTo>
                  <a:lnTo>
                    <a:pt x="161" y="1975"/>
                  </a:lnTo>
                  <a:lnTo>
                    <a:pt x="167" y="2020"/>
                  </a:lnTo>
                  <a:lnTo>
                    <a:pt x="172" y="2063"/>
                  </a:lnTo>
                  <a:lnTo>
                    <a:pt x="178" y="2107"/>
                  </a:lnTo>
                  <a:lnTo>
                    <a:pt x="184" y="2148"/>
                  </a:lnTo>
                  <a:lnTo>
                    <a:pt x="190" y="2189"/>
                  </a:lnTo>
                  <a:lnTo>
                    <a:pt x="195" y="2229"/>
                  </a:lnTo>
                  <a:lnTo>
                    <a:pt x="201" y="2268"/>
                  </a:lnTo>
                  <a:lnTo>
                    <a:pt x="206" y="2307"/>
                  </a:lnTo>
                  <a:lnTo>
                    <a:pt x="213" y="2344"/>
                  </a:lnTo>
                  <a:lnTo>
                    <a:pt x="219" y="2380"/>
                  </a:lnTo>
                  <a:lnTo>
                    <a:pt x="224" y="2417"/>
                  </a:lnTo>
                  <a:lnTo>
                    <a:pt x="230" y="2451"/>
                  </a:lnTo>
                  <a:lnTo>
                    <a:pt x="235" y="2486"/>
                  </a:lnTo>
                  <a:lnTo>
                    <a:pt x="242" y="2519"/>
                  </a:lnTo>
                  <a:lnTo>
                    <a:pt x="247" y="2552"/>
                  </a:lnTo>
                  <a:lnTo>
                    <a:pt x="253" y="2585"/>
                  </a:lnTo>
                  <a:lnTo>
                    <a:pt x="258" y="2617"/>
                  </a:lnTo>
                  <a:lnTo>
                    <a:pt x="264" y="2648"/>
                  </a:lnTo>
                  <a:lnTo>
                    <a:pt x="270" y="2679"/>
                  </a:lnTo>
                  <a:lnTo>
                    <a:pt x="276" y="2709"/>
                  </a:lnTo>
                  <a:lnTo>
                    <a:pt x="281" y="2739"/>
                  </a:lnTo>
                  <a:lnTo>
                    <a:pt x="287" y="2768"/>
                  </a:lnTo>
                  <a:lnTo>
                    <a:pt x="292" y="2796"/>
                  </a:lnTo>
                  <a:lnTo>
                    <a:pt x="299" y="2824"/>
                  </a:lnTo>
                  <a:lnTo>
                    <a:pt x="304" y="2852"/>
                  </a:lnTo>
                  <a:lnTo>
                    <a:pt x="310" y="2879"/>
                  </a:lnTo>
                  <a:lnTo>
                    <a:pt x="316" y="2905"/>
                  </a:lnTo>
                  <a:lnTo>
                    <a:pt x="321" y="2931"/>
                  </a:lnTo>
                  <a:lnTo>
                    <a:pt x="328" y="2956"/>
                  </a:lnTo>
                  <a:lnTo>
                    <a:pt x="333" y="2982"/>
                  </a:lnTo>
                  <a:lnTo>
                    <a:pt x="339" y="3007"/>
                  </a:lnTo>
                  <a:lnTo>
                    <a:pt x="344" y="3031"/>
                  </a:lnTo>
                  <a:lnTo>
                    <a:pt x="350" y="3055"/>
                  </a:lnTo>
                  <a:lnTo>
                    <a:pt x="356" y="3079"/>
                  </a:lnTo>
                  <a:lnTo>
                    <a:pt x="362" y="3103"/>
                  </a:lnTo>
                  <a:lnTo>
                    <a:pt x="367" y="3125"/>
                  </a:lnTo>
                  <a:lnTo>
                    <a:pt x="373" y="3147"/>
                  </a:lnTo>
                  <a:lnTo>
                    <a:pt x="378" y="3170"/>
                  </a:lnTo>
                  <a:lnTo>
                    <a:pt x="385" y="3192"/>
                  </a:lnTo>
                  <a:lnTo>
                    <a:pt x="390" y="3213"/>
                  </a:lnTo>
                  <a:lnTo>
                    <a:pt x="396" y="3234"/>
                  </a:lnTo>
                  <a:lnTo>
                    <a:pt x="402" y="3255"/>
                  </a:lnTo>
                  <a:lnTo>
                    <a:pt x="407" y="3276"/>
                  </a:lnTo>
                  <a:lnTo>
                    <a:pt x="414" y="3296"/>
                  </a:lnTo>
                  <a:lnTo>
                    <a:pt x="419" y="3316"/>
                  </a:lnTo>
                  <a:lnTo>
                    <a:pt x="425" y="3336"/>
                  </a:lnTo>
                  <a:lnTo>
                    <a:pt x="430" y="3355"/>
                  </a:lnTo>
                  <a:lnTo>
                    <a:pt x="436" y="3374"/>
                  </a:lnTo>
                  <a:lnTo>
                    <a:pt x="442" y="3394"/>
                  </a:lnTo>
                  <a:lnTo>
                    <a:pt x="448" y="3412"/>
                  </a:lnTo>
                  <a:lnTo>
                    <a:pt x="453" y="3430"/>
                  </a:lnTo>
                  <a:lnTo>
                    <a:pt x="459" y="3449"/>
                  </a:lnTo>
                  <a:lnTo>
                    <a:pt x="464" y="3466"/>
                  </a:lnTo>
                  <a:lnTo>
                    <a:pt x="471" y="3484"/>
                  </a:lnTo>
                  <a:lnTo>
                    <a:pt x="476" y="3501"/>
                  </a:lnTo>
                  <a:lnTo>
                    <a:pt x="482" y="3518"/>
                  </a:lnTo>
                  <a:lnTo>
                    <a:pt x="487" y="3536"/>
                  </a:lnTo>
                  <a:lnTo>
                    <a:pt x="493" y="3552"/>
                  </a:lnTo>
                  <a:lnTo>
                    <a:pt x="500" y="3569"/>
                  </a:lnTo>
                  <a:lnTo>
                    <a:pt x="505" y="3584"/>
                  </a:lnTo>
                  <a:lnTo>
                    <a:pt x="511" y="3601"/>
                  </a:lnTo>
                  <a:lnTo>
                    <a:pt x="516" y="3616"/>
                  </a:lnTo>
                  <a:lnTo>
                    <a:pt x="522" y="3632"/>
                  </a:lnTo>
                  <a:lnTo>
                    <a:pt x="528" y="3648"/>
                  </a:lnTo>
                  <a:lnTo>
                    <a:pt x="534" y="3663"/>
                  </a:lnTo>
                  <a:lnTo>
                    <a:pt x="539" y="3678"/>
                  </a:lnTo>
                  <a:lnTo>
                    <a:pt x="545" y="3693"/>
                  </a:lnTo>
                  <a:lnTo>
                    <a:pt x="550" y="3708"/>
                  </a:lnTo>
                  <a:lnTo>
                    <a:pt x="557" y="3722"/>
                  </a:lnTo>
                  <a:lnTo>
                    <a:pt x="562" y="3737"/>
                  </a:lnTo>
                  <a:lnTo>
                    <a:pt x="568" y="3750"/>
                  </a:lnTo>
                  <a:lnTo>
                    <a:pt x="573" y="3765"/>
                  </a:lnTo>
                  <a:lnTo>
                    <a:pt x="579" y="3778"/>
                  </a:lnTo>
                  <a:lnTo>
                    <a:pt x="585" y="3792"/>
                  </a:lnTo>
                  <a:lnTo>
                    <a:pt x="591" y="3805"/>
                  </a:lnTo>
                  <a:lnTo>
                    <a:pt x="597" y="3818"/>
                  </a:lnTo>
                  <a:lnTo>
                    <a:pt x="602" y="3832"/>
                  </a:lnTo>
                  <a:lnTo>
                    <a:pt x="608" y="3844"/>
                  </a:lnTo>
                  <a:lnTo>
                    <a:pt x="614" y="3858"/>
                  </a:lnTo>
                  <a:lnTo>
                    <a:pt x="620" y="3870"/>
                  </a:lnTo>
                  <a:lnTo>
                    <a:pt x="625" y="3883"/>
                  </a:lnTo>
                  <a:lnTo>
                    <a:pt x="631" y="3895"/>
                  </a:lnTo>
                  <a:lnTo>
                    <a:pt x="636" y="3908"/>
                  </a:lnTo>
                  <a:lnTo>
                    <a:pt x="643" y="3920"/>
                  </a:lnTo>
                  <a:lnTo>
                    <a:pt x="648" y="3931"/>
                  </a:lnTo>
                  <a:lnTo>
                    <a:pt x="654" y="3944"/>
                  </a:lnTo>
                  <a:lnTo>
                    <a:pt x="659" y="3955"/>
                  </a:lnTo>
                  <a:lnTo>
                    <a:pt x="665" y="3967"/>
                  </a:lnTo>
                  <a:lnTo>
                    <a:pt x="671" y="3978"/>
                  </a:lnTo>
                  <a:lnTo>
                    <a:pt x="677" y="3989"/>
                  </a:lnTo>
                  <a:lnTo>
                    <a:pt x="683" y="4001"/>
                  </a:lnTo>
                  <a:lnTo>
                    <a:pt x="688" y="4012"/>
                  </a:lnTo>
                  <a:lnTo>
                    <a:pt x="694" y="4023"/>
                  </a:lnTo>
                  <a:lnTo>
                    <a:pt x="700" y="4034"/>
                  </a:lnTo>
                  <a:lnTo>
                    <a:pt x="706" y="4044"/>
                  </a:lnTo>
                  <a:lnTo>
                    <a:pt x="711" y="4056"/>
                  </a:lnTo>
                  <a:lnTo>
                    <a:pt x="717" y="4066"/>
                  </a:lnTo>
                  <a:lnTo>
                    <a:pt x="722" y="4076"/>
                  </a:lnTo>
                  <a:lnTo>
                    <a:pt x="729" y="4087"/>
                  </a:lnTo>
                  <a:lnTo>
                    <a:pt x="734" y="4096"/>
                  </a:lnTo>
                  <a:lnTo>
                    <a:pt x="740" y="4107"/>
                  </a:lnTo>
                  <a:lnTo>
                    <a:pt x="745" y="4117"/>
                  </a:lnTo>
                  <a:lnTo>
                    <a:pt x="751" y="4126"/>
                  </a:lnTo>
                  <a:lnTo>
                    <a:pt x="757" y="4137"/>
                  </a:lnTo>
                  <a:lnTo>
                    <a:pt x="763" y="4146"/>
                  </a:lnTo>
                  <a:lnTo>
                    <a:pt x="768" y="4155"/>
                  </a:lnTo>
                  <a:lnTo>
                    <a:pt x="774" y="4165"/>
                  </a:lnTo>
                  <a:lnTo>
                    <a:pt x="780" y="4174"/>
                  </a:lnTo>
                  <a:lnTo>
                    <a:pt x="786" y="4183"/>
                  </a:lnTo>
                  <a:lnTo>
                    <a:pt x="792" y="4193"/>
                  </a:lnTo>
                  <a:lnTo>
                    <a:pt x="797" y="4202"/>
                  </a:lnTo>
                  <a:lnTo>
                    <a:pt x="803" y="4211"/>
                  </a:lnTo>
                  <a:lnTo>
                    <a:pt x="808" y="4219"/>
                  </a:lnTo>
                  <a:lnTo>
                    <a:pt x="815" y="4229"/>
                  </a:lnTo>
                  <a:lnTo>
                    <a:pt x="820" y="4237"/>
                  </a:lnTo>
                  <a:lnTo>
                    <a:pt x="826" y="4246"/>
                  </a:lnTo>
                  <a:lnTo>
                    <a:pt x="831" y="4255"/>
                  </a:lnTo>
                  <a:lnTo>
                    <a:pt x="837" y="4263"/>
                  </a:lnTo>
                  <a:lnTo>
                    <a:pt x="843" y="4271"/>
                  </a:lnTo>
                  <a:lnTo>
                    <a:pt x="849" y="4280"/>
                  </a:lnTo>
                  <a:lnTo>
                    <a:pt x="854" y="4288"/>
                  </a:lnTo>
                  <a:lnTo>
                    <a:pt x="860" y="4296"/>
                  </a:lnTo>
                  <a:lnTo>
                    <a:pt x="866" y="4304"/>
                  </a:lnTo>
                  <a:lnTo>
                    <a:pt x="872" y="4312"/>
                  </a:lnTo>
                  <a:lnTo>
                    <a:pt x="878" y="4320"/>
                  </a:lnTo>
                  <a:lnTo>
                    <a:pt x="883" y="4328"/>
                  </a:lnTo>
                  <a:lnTo>
                    <a:pt x="889" y="4336"/>
                  </a:lnTo>
                  <a:lnTo>
                    <a:pt x="894" y="4343"/>
                  </a:lnTo>
                  <a:lnTo>
                    <a:pt x="901" y="4351"/>
                  </a:lnTo>
                  <a:lnTo>
                    <a:pt x="906" y="4358"/>
                  </a:lnTo>
                  <a:lnTo>
                    <a:pt x="912" y="4366"/>
                  </a:lnTo>
                  <a:lnTo>
                    <a:pt x="917" y="4373"/>
                  </a:lnTo>
                  <a:lnTo>
                    <a:pt x="923" y="4380"/>
                  </a:lnTo>
                  <a:lnTo>
                    <a:pt x="929" y="4387"/>
                  </a:lnTo>
                  <a:lnTo>
                    <a:pt x="935" y="4395"/>
                  </a:lnTo>
                  <a:lnTo>
                    <a:pt x="940" y="4402"/>
                  </a:lnTo>
                  <a:lnTo>
                    <a:pt x="946" y="4409"/>
                  </a:lnTo>
                  <a:lnTo>
                    <a:pt x="951" y="4416"/>
                  </a:lnTo>
                  <a:lnTo>
                    <a:pt x="958" y="4424"/>
                  </a:lnTo>
                  <a:lnTo>
                    <a:pt x="964" y="4430"/>
                  </a:lnTo>
                  <a:lnTo>
                    <a:pt x="969" y="4437"/>
                  </a:lnTo>
                  <a:lnTo>
                    <a:pt x="975" y="4443"/>
                  </a:lnTo>
                  <a:lnTo>
                    <a:pt x="980" y="4451"/>
                  </a:lnTo>
                  <a:lnTo>
                    <a:pt x="987" y="4457"/>
                  </a:lnTo>
                  <a:lnTo>
                    <a:pt x="992" y="4463"/>
                  </a:lnTo>
                  <a:lnTo>
                    <a:pt x="998" y="4470"/>
                  </a:lnTo>
                  <a:lnTo>
                    <a:pt x="1003" y="4476"/>
                  </a:lnTo>
                  <a:lnTo>
                    <a:pt x="1009" y="4483"/>
                  </a:lnTo>
                  <a:lnTo>
                    <a:pt x="1015" y="4489"/>
                  </a:lnTo>
                  <a:lnTo>
                    <a:pt x="1021" y="4495"/>
                  </a:lnTo>
                  <a:lnTo>
                    <a:pt x="1026" y="4501"/>
                  </a:lnTo>
                  <a:lnTo>
                    <a:pt x="1032" y="4508"/>
                  </a:lnTo>
                  <a:lnTo>
                    <a:pt x="1037" y="4514"/>
                  </a:lnTo>
                  <a:lnTo>
                    <a:pt x="1044" y="4520"/>
                  </a:lnTo>
                  <a:lnTo>
                    <a:pt x="1050" y="4526"/>
                  </a:lnTo>
                  <a:lnTo>
                    <a:pt x="1055" y="4531"/>
                  </a:lnTo>
                  <a:lnTo>
                    <a:pt x="1061" y="4538"/>
                  </a:lnTo>
                  <a:lnTo>
                    <a:pt x="1066" y="4544"/>
                  </a:lnTo>
                  <a:lnTo>
                    <a:pt x="1073" y="4549"/>
                  </a:lnTo>
                  <a:lnTo>
                    <a:pt x="1078" y="4555"/>
                  </a:lnTo>
                  <a:lnTo>
                    <a:pt x="1084" y="4560"/>
                  </a:lnTo>
                  <a:lnTo>
                    <a:pt x="1089" y="4567"/>
                  </a:lnTo>
                  <a:lnTo>
                    <a:pt x="1095" y="4572"/>
                  </a:lnTo>
                  <a:lnTo>
                    <a:pt x="1101" y="4578"/>
                  </a:lnTo>
                  <a:lnTo>
                    <a:pt x="1107" y="4583"/>
                  </a:lnTo>
                  <a:lnTo>
                    <a:pt x="1112" y="4588"/>
                  </a:lnTo>
                  <a:lnTo>
                    <a:pt x="1118" y="4594"/>
                  </a:lnTo>
                  <a:lnTo>
                    <a:pt x="1123" y="4599"/>
                  </a:lnTo>
                  <a:lnTo>
                    <a:pt x="1130" y="4605"/>
                  </a:lnTo>
                  <a:lnTo>
                    <a:pt x="1135" y="4610"/>
                  </a:lnTo>
                  <a:lnTo>
                    <a:pt x="1141" y="4615"/>
                  </a:lnTo>
                  <a:lnTo>
                    <a:pt x="1147" y="4620"/>
                  </a:lnTo>
                  <a:lnTo>
                    <a:pt x="1152" y="4626"/>
                  </a:lnTo>
                  <a:lnTo>
                    <a:pt x="1159" y="4631"/>
                  </a:lnTo>
                  <a:lnTo>
                    <a:pt x="1164" y="4635"/>
                  </a:lnTo>
                  <a:lnTo>
                    <a:pt x="1170" y="4640"/>
                  </a:lnTo>
                  <a:lnTo>
                    <a:pt x="1175" y="4645"/>
                  </a:lnTo>
                  <a:lnTo>
                    <a:pt x="1181" y="4650"/>
                  </a:lnTo>
                  <a:lnTo>
                    <a:pt x="1187" y="4656"/>
                  </a:lnTo>
                  <a:lnTo>
                    <a:pt x="1193" y="4660"/>
                  </a:lnTo>
                  <a:lnTo>
                    <a:pt x="1198" y="4665"/>
                  </a:lnTo>
                  <a:lnTo>
                    <a:pt x="1204" y="4669"/>
                  </a:lnTo>
                  <a:lnTo>
                    <a:pt x="1209" y="4674"/>
                  </a:lnTo>
                  <a:lnTo>
                    <a:pt x="1216" y="4680"/>
                  </a:lnTo>
                  <a:lnTo>
                    <a:pt x="1221" y="4684"/>
                  </a:lnTo>
                  <a:lnTo>
                    <a:pt x="1227" y="4688"/>
                  </a:lnTo>
                  <a:lnTo>
                    <a:pt x="1233" y="4693"/>
                  </a:lnTo>
                  <a:lnTo>
                    <a:pt x="1238" y="4697"/>
                  </a:lnTo>
                  <a:lnTo>
                    <a:pt x="1245" y="4702"/>
                  </a:lnTo>
                  <a:lnTo>
                    <a:pt x="1250" y="4706"/>
                  </a:lnTo>
                  <a:lnTo>
                    <a:pt x="1256" y="4711"/>
                  </a:lnTo>
                  <a:lnTo>
                    <a:pt x="1261" y="4715"/>
                  </a:lnTo>
                  <a:lnTo>
                    <a:pt x="1267" y="4720"/>
                  </a:lnTo>
                  <a:lnTo>
                    <a:pt x="1273" y="4724"/>
                  </a:lnTo>
                  <a:lnTo>
                    <a:pt x="1279" y="4728"/>
                  </a:lnTo>
                  <a:lnTo>
                    <a:pt x="1284" y="4732"/>
                  </a:lnTo>
                  <a:lnTo>
                    <a:pt x="1290" y="4736"/>
                  </a:lnTo>
                  <a:lnTo>
                    <a:pt x="1295" y="4741"/>
                  </a:lnTo>
                  <a:lnTo>
                    <a:pt x="1302" y="4745"/>
                  </a:lnTo>
                  <a:lnTo>
                    <a:pt x="1307" y="4749"/>
                  </a:lnTo>
                  <a:lnTo>
                    <a:pt x="1313" y="4753"/>
                  </a:lnTo>
                  <a:lnTo>
                    <a:pt x="1318" y="4757"/>
                  </a:lnTo>
                  <a:lnTo>
                    <a:pt x="1324" y="4761"/>
                  </a:lnTo>
                  <a:lnTo>
                    <a:pt x="1331" y="4766"/>
                  </a:lnTo>
                  <a:lnTo>
                    <a:pt x="1336" y="4769"/>
                  </a:lnTo>
                  <a:lnTo>
                    <a:pt x="1342" y="4773"/>
                  </a:lnTo>
                  <a:lnTo>
                    <a:pt x="1347" y="4777"/>
                  </a:lnTo>
                  <a:lnTo>
                    <a:pt x="1354" y="4781"/>
                  </a:lnTo>
                  <a:lnTo>
                    <a:pt x="1359" y="4784"/>
                  </a:lnTo>
                  <a:lnTo>
                    <a:pt x="1365" y="4788"/>
                  </a:lnTo>
                  <a:lnTo>
                    <a:pt x="1370" y="4792"/>
                  </a:lnTo>
                  <a:lnTo>
                    <a:pt x="1376" y="4796"/>
                  </a:lnTo>
                  <a:lnTo>
                    <a:pt x="1381" y="4800"/>
                  </a:lnTo>
                  <a:lnTo>
                    <a:pt x="1388" y="4803"/>
                  </a:lnTo>
                  <a:lnTo>
                    <a:pt x="1393" y="4807"/>
                  </a:lnTo>
                  <a:lnTo>
                    <a:pt x="1399" y="4810"/>
                  </a:lnTo>
                  <a:lnTo>
                    <a:pt x="1404" y="4814"/>
                  </a:lnTo>
                  <a:lnTo>
                    <a:pt x="1411" y="4817"/>
                  </a:lnTo>
                  <a:lnTo>
                    <a:pt x="1417" y="4821"/>
                  </a:lnTo>
                  <a:lnTo>
                    <a:pt x="1422" y="4825"/>
                  </a:lnTo>
                  <a:lnTo>
                    <a:pt x="1428" y="4828"/>
                  </a:lnTo>
                  <a:lnTo>
                    <a:pt x="1433" y="4832"/>
                  </a:lnTo>
                  <a:lnTo>
                    <a:pt x="1440" y="4835"/>
                  </a:lnTo>
                  <a:lnTo>
                    <a:pt x="1445" y="4838"/>
                  </a:lnTo>
                  <a:lnTo>
                    <a:pt x="1451" y="4842"/>
                  </a:lnTo>
                  <a:lnTo>
                    <a:pt x="1456" y="4845"/>
                  </a:lnTo>
                  <a:lnTo>
                    <a:pt x="1462" y="4848"/>
                  </a:lnTo>
                  <a:lnTo>
                    <a:pt x="1468" y="4851"/>
                  </a:lnTo>
                  <a:lnTo>
                    <a:pt x="1474" y="4855"/>
                  </a:lnTo>
                  <a:lnTo>
                    <a:pt x="1479" y="4859"/>
                  </a:lnTo>
                  <a:lnTo>
                    <a:pt x="1485" y="4862"/>
                  </a:lnTo>
                  <a:lnTo>
                    <a:pt x="1490" y="4865"/>
                  </a:lnTo>
                  <a:lnTo>
                    <a:pt x="1497" y="4868"/>
                  </a:lnTo>
                  <a:lnTo>
                    <a:pt x="1502" y="4871"/>
                  </a:lnTo>
                  <a:lnTo>
                    <a:pt x="1508" y="4874"/>
                  </a:lnTo>
                  <a:lnTo>
                    <a:pt x="1514" y="4877"/>
                  </a:lnTo>
                  <a:lnTo>
                    <a:pt x="1519" y="4881"/>
                  </a:lnTo>
                  <a:lnTo>
                    <a:pt x="1526" y="4884"/>
                  </a:lnTo>
                  <a:lnTo>
                    <a:pt x="1531" y="4887"/>
                  </a:lnTo>
                  <a:lnTo>
                    <a:pt x="1537" y="4890"/>
                  </a:lnTo>
                  <a:lnTo>
                    <a:pt x="1542" y="4893"/>
                  </a:lnTo>
                  <a:lnTo>
                    <a:pt x="1548" y="4895"/>
                  </a:lnTo>
                  <a:lnTo>
                    <a:pt x="1554" y="4898"/>
                  </a:lnTo>
                  <a:lnTo>
                    <a:pt x="1560" y="4901"/>
                  </a:lnTo>
                  <a:lnTo>
                    <a:pt x="1565" y="4904"/>
                  </a:lnTo>
                  <a:lnTo>
                    <a:pt x="1571" y="4907"/>
                  </a:lnTo>
                  <a:lnTo>
                    <a:pt x="1576" y="4910"/>
                  </a:lnTo>
                  <a:lnTo>
                    <a:pt x="1583" y="4913"/>
                  </a:lnTo>
                  <a:lnTo>
                    <a:pt x="1588" y="4916"/>
                  </a:lnTo>
                  <a:lnTo>
                    <a:pt x="1594" y="4919"/>
                  </a:lnTo>
                  <a:lnTo>
                    <a:pt x="1600" y="4921"/>
                  </a:lnTo>
                  <a:lnTo>
                    <a:pt x="1605" y="4924"/>
                  </a:lnTo>
                  <a:lnTo>
                    <a:pt x="1612" y="4927"/>
                  </a:lnTo>
                  <a:lnTo>
                    <a:pt x="1617" y="4929"/>
                  </a:lnTo>
                  <a:lnTo>
                    <a:pt x="1623" y="4932"/>
                  </a:lnTo>
                  <a:lnTo>
                    <a:pt x="1628" y="4934"/>
                  </a:lnTo>
                  <a:lnTo>
                    <a:pt x="1634" y="4937"/>
                  </a:lnTo>
                  <a:lnTo>
                    <a:pt x="1640" y="4941"/>
                  </a:lnTo>
                  <a:lnTo>
                    <a:pt x="1646" y="4943"/>
                  </a:lnTo>
                  <a:lnTo>
                    <a:pt x="1651" y="4946"/>
                  </a:lnTo>
                  <a:lnTo>
                    <a:pt x="1657" y="4948"/>
                  </a:lnTo>
                  <a:lnTo>
                    <a:pt x="1662" y="4951"/>
                  </a:lnTo>
                  <a:lnTo>
                    <a:pt x="1669" y="4953"/>
                  </a:lnTo>
                  <a:lnTo>
                    <a:pt x="1674" y="4955"/>
                  </a:lnTo>
                  <a:lnTo>
                    <a:pt x="1680" y="4958"/>
                  </a:lnTo>
                  <a:lnTo>
                    <a:pt x="1685" y="4960"/>
                  </a:lnTo>
                  <a:lnTo>
                    <a:pt x="1691" y="4963"/>
                  </a:lnTo>
                  <a:lnTo>
                    <a:pt x="1698" y="4965"/>
                  </a:lnTo>
                  <a:lnTo>
                    <a:pt x="1703" y="4968"/>
                  </a:lnTo>
                  <a:lnTo>
                    <a:pt x="1709" y="4971"/>
                  </a:lnTo>
                  <a:lnTo>
                    <a:pt x="1714" y="4973"/>
                  </a:lnTo>
                  <a:lnTo>
                    <a:pt x="1720" y="4975"/>
                  </a:lnTo>
                  <a:lnTo>
                    <a:pt x="1726" y="4978"/>
                  </a:lnTo>
                  <a:lnTo>
                    <a:pt x="1732" y="4980"/>
                  </a:lnTo>
                  <a:lnTo>
                    <a:pt x="1737" y="4982"/>
                  </a:lnTo>
                  <a:lnTo>
                    <a:pt x="1743" y="4984"/>
                  </a:lnTo>
                  <a:lnTo>
                    <a:pt x="1748" y="4987"/>
                  </a:lnTo>
                  <a:lnTo>
                    <a:pt x="1755" y="4989"/>
                  </a:lnTo>
                  <a:lnTo>
                    <a:pt x="1760" y="4991"/>
                  </a:lnTo>
                  <a:lnTo>
                    <a:pt x="1766" y="4993"/>
                  </a:lnTo>
                  <a:lnTo>
                    <a:pt x="1771" y="4996"/>
                  </a:lnTo>
                  <a:lnTo>
                    <a:pt x="1777" y="4998"/>
                  </a:lnTo>
                  <a:lnTo>
                    <a:pt x="1784" y="5001"/>
                  </a:lnTo>
                  <a:lnTo>
                    <a:pt x="1789" y="5003"/>
                  </a:lnTo>
                  <a:lnTo>
                    <a:pt x="1795" y="5005"/>
                  </a:lnTo>
                  <a:lnTo>
                    <a:pt x="1800" y="5007"/>
                  </a:lnTo>
                  <a:lnTo>
                    <a:pt x="1806" y="5009"/>
                  </a:lnTo>
                  <a:lnTo>
                    <a:pt x="1812" y="5011"/>
                  </a:lnTo>
                  <a:lnTo>
                    <a:pt x="1818" y="5013"/>
                  </a:lnTo>
                  <a:lnTo>
                    <a:pt x="1823" y="5015"/>
                  </a:lnTo>
                  <a:lnTo>
                    <a:pt x="1829" y="5017"/>
                  </a:lnTo>
                  <a:lnTo>
                    <a:pt x="1834" y="5019"/>
                  </a:lnTo>
                  <a:lnTo>
                    <a:pt x="1841" y="5021"/>
                  </a:lnTo>
                  <a:lnTo>
                    <a:pt x="1846" y="5023"/>
                  </a:lnTo>
                  <a:lnTo>
                    <a:pt x="1852" y="5026"/>
                  </a:lnTo>
                  <a:lnTo>
                    <a:pt x="1857" y="5028"/>
                  </a:lnTo>
                  <a:lnTo>
                    <a:pt x="1863" y="5030"/>
                  </a:lnTo>
                  <a:lnTo>
                    <a:pt x="1869" y="5032"/>
                  </a:lnTo>
                  <a:lnTo>
                    <a:pt x="1875" y="5034"/>
                  </a:lnTo>
                  <a:lnTo>
                    <a:pt x="1881" y="5035"/>
                  </a:lnTo>
                  <a:lnTo>
                    <a:pt x="1886" y="5037"/>
                  </a:lnTo>
                  <a:lnTo>
                    <a:pt x="1892" y="5039"/>
                  </a:lnTo>
                  <a:lnTo>
                    <a:pt x="1898" y="5041"/>
                  </a:lnTo>
                  <a:lnTo>
                    <a:pt x="1904" y="5043"/>
                  </a:lnTo>
                  <a:lnTo>
                    <a:pt x="1909" y="5045"/>
                  </a:lnTo>
                  <a:lnTo>
                    <a:pt x="1915" y="5046"/>
                  </a:lnTo>
                  <a:lnTo>
                    <a:pt x="1920" y="5048"/>
                  </a:lnTo>
                  <a:lnTo>
                    <a:pt x="1927" y="5050"/>
                  </a:lnTo>
                  <a:lnTo>
                    <a:pt x="1932" y="5053"/>
                  </a:lnTo>
                  <a:lnTo>
                    <a:pt x="1938" y="5055"/>
                  </a:lnTo>
                  <a:lnTo>
                    <a:pt x="1943" y="5056"/>
                  </a:lnTo>
                  <a:lnTo>
                    <a:pt x="1949" y="5058"/>
                  </a:lnTo>
                  <a:lnTo>
                    <a:pt x="1955" y="5060"/>
                  </a:lnTo>
                  <a:lnTo>
                    <a:pt x="1961" y="5061"/>
                  </a:lnTo>
                  <a:lnTo>
                    <a:pt x="1967" y="5063"/>
                  </a:lnTo>
                  <a:lnTo>
                    <a:pt x="1972" y="5065"/>
                  </a:lnTo>
                  <a:lnTo>
                    <a:pt x="1978" y="5067"/>
                  </a:lnTo>
                  <a:lnTo>
                    <a:pt x="1984" y="5068"/>
                  </a:lnTo>
                  <a:lnTo>
                    <a:pt x="1990" y="5070"/>
                  </a:lnTo>
                  <a:lnTo>
                    <a:pt x="1995" y="5072"/>
                  </a:lnTo>
                  <a:lnTo>
                    <a:pt x="2001" y="5073"/>
                  </a:lnTo>
                  <a:lnTo>
                    <a:pt x="2006" y="5075"/>
                  </a:lnTo>
                  <a:lnTo>
                    <a:pt x="2013" y="5076"/>
                  </a:lnTo>
                  <a:lnTo>
                    <a:pt x="2018" y="5078"/>
                  </a:lnTo>
                  <a:lnTo>
                    <a:pt x="2024" y="5080"/>
                  </a:lnTo>
                  <a:lnTo>
                    <a:pt x="2029" y="5082"/>
                  </a:lnTo>
                  <a:lnTo>
                    <a:pt x="2035" y="5084"/>
                  </a:lnTo>
                  <a:lnTo>
                    <a:pt x="2041" y="5085"/>
                  </a:lnTo>
                  <a:lnTo>
                    <a:pt x="2047" y="5087"/>
                  </a:lnTo>
                  <a:lnTo>
                    <a:pt x="2052" y="5088"/>
                  </a:lnTo>
                  <a:lnTo>
                    <a:pt x="2058" y="5090"/>
                  </a:lnTo>
                  <a:lnTo>
                    <a:pt x="2064" y="5091"/>
                  </a:lnTo>
                  <a:lnTo>
                    <a:pt x="2070" y="5093"/>
                  </a:lnTo>
                  <a:lnTo>
                    <a:pt x="2076" y="5094"/>
                  </a:lnTo>
                  <a:lnTo>
                    <a:pt x="2081" y="5096"/>
                  </a:lnTo>
                  <a:lnTo>
                    <a:pt x="2087" y="5097"/>
                  </a:lnTo>
                  <a:lnTo>
                    <a:pt x="2092" y="5099"/>
                  </a:lnTo>
                  <a:lnTo>
                    <a:pt x="2099" y="5100"/>
                  </a:lnTo>
                  <a:lnTo>
                    <a:pt x="2104" y="5102"/>
                  </a:lnTo>
                  <a:lnTo>
                    <a:pt x="2110" y="5103"/>
                  </a:lnTo>
                  <a:lnTo>
                    <a:pt x="2115" y="5104"/>
                  </a:lnTo>
                  <a:lnTo>
                    <a:pt x="2121" y="5106"/>
                  </a:lnTo>
                  <a:lnTo>
                    <a:pt x="2127" y="5107"/>
                  </a:lnTo>
                  <a:lnTo>
                    <a:pt x="2133" y="5109"/>
                  </a:lnTo>
                  <a:lnTo>
                    <a:pt x="2138" y="5111"/>
                  </a:lnTo>
                  <a:lnTo>
                    <a:pt x="2144" y="5112"/>
                  </a:lnTo>
                  <a:lnTo>
                    <a:pt x="2150" y="5114"/>
                  </a:lnTo>
                  <a:lnTo>
                    <a:pt x="2156" y="5115"/>
                  </a:lnTo>
                  <a:lnTo>
                    <a:pt x="2162" y="5117"/>
                  </a:lnTo>
                  <a:lnTo>
                    <a:pt x="2167" y="5118"/>
                  </a:lnTo>
                  <a:lnTo>
                    <a:pt x="2173" y="5119"/>
                  </a:lnTo>
                  <a:lnTo>
                    <a:pt x="2178" y="5121"/>
                  </a:lnTo>
                  <a:lnTo>
                    <a:pt x="2185" y="5122"/>
                  </a:lnTo>
                  <a:lnTo>
                    <a:pt x="2190" y="5123"/>
                  </a:lnTo>
                  <a:lnTo>
                    <a:pt x="2196" y="5124"/>
                  </a:lnTo>
                  <a:lnTo>
                    <a:pt x="2201" y="5126"/>
                  </a:lnTo>
                  <a:lnTo>
                    <a:pt x="2207" y="5127"/>
                  </a:lnTo>
                  <a:lnTo>
                    <a:pt x="2213" y="5128"/>
                  </a:lnTo>
                  <a:lnTo>
                    <a:pt x="2219" y="5130"/>
                  </a:lnTo>
                  <a:lnTo>
                    <a:pt x="2224" y="5131"/>
                  </a:lnTo>
                  <a:lnTo>
                    <a:pt x="2230" y="5132"/>
                  </a:lnTo>
                  <a:lnTo>
                    <a:pt x="2235" y="5133"/>
                  </a:lnTo>
                  <a:lnTo>
                    <a:pt x="2242" y="5134"/>
                  </a:lnTo>
                  <a:lnTo>
                    <a:pt x="2248" y="5136"/>
                  </a:lnTo>
                  <a:lnTo>
                    <a:pt x="2253" y="5137"/>
                  </a:lnTo>
                  <a:lnTo>
                    <a:pt x="2259" y="5139"/>
                  </a:lnTo>
                  <a:lnTo>
                    <a:pt x="2264" y="5140"/>
                  </a:lnTo>
                  <a:lnTo>
                    <a:pt x="2271" y="5141"/>
                  </a:lnTo>
                  <a:lnTo>
                    <a:pt x="2276" y="5143"/>
                  </a:lnTo>
                  <a:lnTo>
                    <a:pt x="2282" y="5144"/>
                  </a:lnTo>
                  <a:lnTo>
                    <a:pt x="2287" y="5145"/>
                  </a:lnTo>
                  <a:lnTo>
                    <a:pt x="2293" y="5146"/>
                  </a:lnTo>
                  <a:lnTo>
                    <a:pt x="2299" y="5147"/>
                  </a:lnTo>
                  <a:lnTo>
                    <a:pt x="2305" y="5148"/>
                  </a:lnTo>
                  <a:lnTo>
                    <a:pt x="2310" y="5150"/>
                  </a:lnTo>
                  <a:lnTo>
                    <a:pt x="2316" y="5151"/>
                  </a:lnTo>
                  <a:lnTo>
                    <a:pt x="2321" y="5152"/>
                  </a:lnTo>
                  <a:lnTo>
                    <a:pt x="2328" y="5153"/>
                  </a:lnTo>
                  <a:lnTo>
                    <a:pt x="2334" y="5154"/>
                  </a:lnTo>
                  <a:lnTo>
                    <a:pt x="2339" y="5155"/>
                  </a:lnTo>
                  <a:lnTo>
                    <a:pt x="2345" y="5156"/>
                  </a:lnTo>
                  <a:lnTo>
                    <a:pt x="2350" y="5157"/>
                  </a:lnTo>
                  <a:lnTo>
                    <a:pt x="2357" y="5158"/>
                  </a:lnTo>
                  <a:lnTo>
                    <a:pt x="2362" y="5159"/>
                  </a:lnTo>
                  <a:lnTo>
                    <a:pt x="2368" y="5160"/>
                  </a:lnTo>
                  <a:lnTo>
                    <a:pt x="2373" y="5162"/>
                  </a:lnTo>
                  <a:lnTo>
                    <a:pt x="2379" y="5163"/>
                  </a:lnTo>
                  <a:lnTo>
                    <a:pt x="2385" y="5164"/>
                  </a:lnTo>
                  <a:lnTo>
                    <a:pt x="2391" y="5165"/>
                  </a:lnTo>
                  <a:lnTo>
                    <a:pt x="2396" y="5166"/>
                  </a:lnTo>
                  <a:lnTo>
                    <a:pt x="2402" y="5168"/>
                  </a:lnTo>
                  <a:lnTo>
                    <a:pt x="2407" y="5169"/>
                  </a:lnTo>
                  <a:lnTo>
                    <a:pt x="2414" y="5170"/>
                  </a:lnTo>
                  <a:lnTo>
                    <a:pt x="2419" y="5171"/>
                  </a:lnTo>
                  <a:lnTo>
                    <a:pt x="2425" y="5172"/>
                  </a:lnTo>
                  <a:lnTo>
                    <a:pt x="2431" y="5173"/>
                  </a:lnTo>
                  <a:lnTo>
                    <a:pt x="2436" y="5174"/>
                  </a:lnTo>
                  <a:lnTo>
                    <a:pt x="2443" y="5175"/>
                  </a:lnTo>
                  <a:lnTo>
                    <a:pt x="2448" y="5176"/>
                  </a:lnTo>
                  <a:lnTo>
                    <a:pt x="2454" y="5177"/>
                  </a:lnTo>
                  <a:lnTo>
                    <a:pt x="2459" y="5178"/>
                  </a:lnTo>
                  <a:lnTo>
                    <a:pt x="2465" y="5179"/>
                  </a:lnTo>
                  <a:lnTo>
                    <a:pt x="2471" y="5179"/>
                  </a:lnTo>
                  <a:lnTo>
                    <a:pt x="2477" y="5180"/>
                  </a:lnTo>
                  <a:lnTo>
                    <a:pt x="2482" y="5181"/>
                  </a:lnTo>
                  <a:lnTo>
                    <a:pt x="2488" y="5182"/>
                  </a:lnTo>
                  <a:lnTo>
                    <a:pt x="2493" y="5183"/>
                  </a:lnTo>
                  <a:lnTo>
                    <a:pt x="2500" y="5184"/>
                  </a:lnTo>
                  <a:lnTo>
                    <a:pt x="2505" y="5185"/>
                  </a:lnTo>
                  <a:lnTo>
                    <a:pt x="2511" y="5186"/>
                  </a:lnTo>
                  <a:lnTo>
                    <a:pt x="2517" y="5187"/>
                  </a:lnTo>
                  <a:lnTo>
                    <a:pt x="2522" y="5188"/>
                  </a:lnTo>
                  <a:lnTo>
                    <a:pt x="2529" y="5189"/>
                  </a:lnTo>
                  <a:lnTo>
                    <a:pt x="2534" y="5189"/>
                  </a:lnTo>
                  <a:lnTo>
                    <a:pt x="2540" y="5190"/>
                  </a:lnTo>
                  <a:lnTo>
                    <a:pt x="2545" y="5191"/>
                  </a:lnTo>
                  <a:lnTo>
                    <a:pt x="2551" y="5192"/>
                  </a:lnTo>
                  <a:lnTo>
                    <a:pt x="2557" y="5193"/>
                  </a:lnTo>
                  <a:lnTo>
                    <a:pt x="2563" y="5194"/>
                  </a:lnTo>
                  <a:lnTo>
                    <a:pt x="2568" y="5195"/>
                  </a:lnTo>
                  <a:lnTo>
                    <a:pt x="2574" y="5195"/>
                  </a:lnTo>
                  <a:lnTo>
                    <a:pt x="2579" y="5197"/>
                  </a:lnTo>
                  <a:lnTo>
                    <a:pt x="2586" y="5198"/>
                  </a:lnTo>
                  <a:lnTo>
                    <a:pt x="2591" y="5199"/>
                  </a:lnTo>
                  <a:lnTo>
                    <a:pt x="2597" y="5200"/>
                  </a:lnTo>
                  <a:lnTo>
                    <a:pt x="2602" y="5201"/>
                  </a:lnTo>
                  <a:lnTo>
                    <a:pt x="2608" y="5201"/>
                  </a:lnTo>
                  <a:lnTo>
                    <a:pt x="2615" y="5202"/>
                  </a:lnTo>
                  <a:lnTo>
                    <a:pt x="2620" y="5203"/>
                  </a:lnTo>
                  <a:lnTo>
                    <a:pt x="2626" y="5204"/>
                  </a:lnTo>
                  <a:lnTo>
                    <a:pt x="2631" y="5205"/>
                  </a:lnTo>
                  <a:lnTo>
                    <a:pt x="2637" y="5205"/>
                  </a:lnTo>
                  <a:lnTo>
                    <a:pt x="2643" y="5206"/>
                  </a:lnTo>
                  <a:lnTo>
                    <a:pt x="2649" y="5207"/>
                  </a:lnTo>
                  <a:lnTo>
                    <a:pt x="2654" y="5208"/>
                  </a:lnTo>
                  <a:lnTo>
                    <a:pt x="2660" y="5208"/>
                  </a:lnTo>
                  <a:lnTo>
                    <a:pt x="2665" y="5209"/>
                  </a:lnTo>
                  <a:lnTo>
                    <a:pt x="2672" y="5210"/>
                  </a:lnTo>
                  <a:lnTo>
                    <a:pt x="2677" y="5211"/>
                  </a:lnTo>
                  <a:lnTo>
                    <a:pt x="2683" y="5211"/>
                  </a:lnTo>
                  <a:lnTo>
                    <a:pt x="2688" y="5212"/>
                  </a:lnTo>
                  <a:lnTo>
                    <a:pt x="2694" y="5213"/>
                  </a:lnTo>
                  <a:lnTo>
                    <a:pt x="2701" y="5214"/>
                  </a:lnTo>
                  <a:lnTo>
                    <a:pt x="2706" y="5214"/>
                  </a:lnTo>
                  <a:lnTo>
                    <a:pt x="2712" y="5215"/>
                  </a:lnTo>
                  <a:lnTo>
                    <a:pt x="2717" y="5216"/>
                  </a:lnTo>
                  <a:lnTo>
                    <a:pt x="2723" y="5217"/>
                  </a:lnTo>
                  <a:lnTo>
                    <a:pt x="2729" y="5217"/>
                  </a:lnTo>
                  <a:lnTo>
                    <a:pt x="2735" y="5218"/>
                  </a:lnTo>
                  <a:lnTo>
                    <a:pt x="2740" y="5219"/>
                  </a:lnTo>
                  <a:lnTo>
                    <a:pt x="2746" y="5219"/>
                  </a:lnTo>
                  <a:lnTo>
                    <a:pt x="2751" y="5220"/>
                  </a:lnTo>
                  <a:lnTo>
                    <a:pt x="2758" y="5221"/>
                  </a:lnTo>
                  <a:lnTo>
                    <a:pt x="2763" y="5221"/>
                  </a:lnTo>
                  <a:lnTo>
                    <a:pt x="2769" y="5222"/>
                  </a:lnTo>
                  <a:lnTo>
                    <a:pt x="2774" y="5223"/>
                  </a:lnTo>
                  <a:lnTo>
                    <a:pt x="2780" y="5223"/>
                  </a:lnTo>
                  <a:lnTo>
                    <a:pt x="2786" y="5225"/>
                  </a:lnTo>
                  <a:lnTo>
                    <a:pt x="2792" y="5226"/>
                  </a:lnTo>
                  <a:lnTo>
                    <a:pt x="2798" y="5226"/>
                  </a:lnTo>
                  <a:lnTo>
                    <a:pt x="2803" y="5227"/>
                  </a:lnTo>
                  <a:lnTo>
                    <a:pt x="2809" y="5228"/>
                  </a:lnTo>
                  <a:lnTo>
                    <a:pt x="2815" y="5228"/>
                  </a:lnTo>
                  <a:lnTo>
                    <a:pt x="2821" y="5229"/>
                  </a:lnTo>
                  <a:lnTo>
                    <a:pt x="2826" y="5230"/>
                  </a:lnTo>
                  <a:lnTo>
                    <a:pt x="2832" y="5230"/>
                  </a:lnTo>
                  <a:lnTo>
                    <a:pt x="2837" y="5231"/>
                  </a:lnTo>
                  <a:lnTo>
                    <a:pt x="2844" y="5232"/>
                  </a:lnTo>
                  <a:lnTo>
                    <a:pt x="2849" y="5232"/>
                  </a:lnTo>
                  <a:lnTo>
                    <a:pt x="2855" y="5233"/>
                  </a:lnTo>
                  <a:lnTo>
                    <a:pt x="2860" y="5233"/>
                  </a:lnTo>
                  <a:lnTo>
                    <a:pt x="2866" y="5234"/>
                  </a:lnTo>
                  <a:lnTo>
                    <a:pt x="2872" y="5235"/>
                  </a:lnTo>
                  <a:lnTo>
                    <a:pt x="2878" y="5235"/>
                  </a:lnTo>
                  <a:lnTo>
                    <a:pt x="2884" y="5236"/>
                  </a:lnTo>
                  <a:lnTo>
                    <a:pt x="2889" y="5236"/>
                  </a:lnTo>
                  <a:lnTo>
                    <a:pt x="2896" y="5237"/>
                  </a:lnTo>
                  <a:lnTo>
                    <a:pt x="2901" y="5238"/>
                  </a:lnTo>
                  <a:lnTo>
                    <a:pt x="2907" y="5238"/>
                  </a:lnTo>
                  <a:lnTo>
                    <a:pt x="2912" y="5239"/>
                  </a:lnTo>
                  <a:lnTo>
                    <a:pt x="2918" y="5239"/>
                  </a:lnTo>
                  <a:lnTo>
                    <a:pt x="2923" y="5240"/>
                  </a:lnTo>
                  <a:lnTo>
                    <a:pt x="2930" y="5240"/>
                  </a:lnTo>
                  <a:lnTo>
                    <a:pt x="2935" y="5241"/>
                  </a:lnTo>
                  <a:lnTo>
                    <a:pt x="2941" y="5242"/>
                  </a:lnTo>
                  <a:lnTo>
                    <a:pt x="2946" y="5242"/>
                  </a:lnTo>
                  <a:lnTo>
                    <a:pt x="2953" y="5243"/>
                  </a:lnTo>
                  <a:lnTo>
                    <a:pt x="2958" y="5243"/>
                  </a:lnTo>
                  <a:lnTo>
                    <a:pt x="2964" y="5244"/>
                  </a:lnTo>
                  <a:lnTo>
                    <a:pt x="2969" y="5244"/>
                  </a:lnTo>
                  <a:lnTo>
                    <a:pt x="2975" y="5245"/>
                  </a:lnTo>
                  <a:lnTo>
                    <a:pt x="2982" y="5245"/>
                  </a:lnTo>
                  <a:lnTo>
                    <a:pt x="2987" y="5246"/>
                  </a:lnTo>
                  <a:lnTo>
                    <a:pt x="2993" y="5246"/>
                  </a:lnTo>
                  <a:lnTo>
                    <a:pt x="2998" y="5247"/>
                  </a:lnTo>
                  <a:lnTo>
                    <a:pt x="3004" y="5248"/>
                  </a:lnTo>
                  <a:lnTo>
                    <a:pt x="3009" y="5248"/>
                  </a:lnTo>
                  <a:lnTo>
                    <a:pt x="3016" y="5249"/>
                  </a:lnTo>
                  <a:lnTo>
                    <a:pt x="3021" y="5249"/>
                  </a:lnTo>
                  <a:lnTo>
                    <a:pt x="3027" y="5250"/>
                  </a:lnTo>
                  <a:lnTo>
                    <a:pt x="3032" y="5250"/>
                  </a:lnTo>
                  <a:lnTo>
                    <a:pt x="3039" y="5251"/>
                  </a:lnTo>
                  <a:lnTo>
                    <a:pt x="3044" y="5251"/>
                  </a:lnTo>
                  <a:lnTo>
                    <a:pt x="3050" y="5252"/>
                  </a:lnTo>
                  <a:lnTo>
                    <a:pt x="3055" y="5252"/>
                  </a:lnTo>
                  <a:lnTo>
                    <a:pt x="3061" y="5254"/>
                  </a:lnTo>
                  <a:lnTo>
                    <a:pt x="3068" y="5254"/>
                  </a:lnTo>
                  <a:lnTo>
                    <a:pt x="3073" y="5255"/>
                  </a:lnTo>
                  <a:lnTo>
                    <a:pt x="3079" y="5255"/>
                  </a:lnTo>
                  <a:lnTo>
                    <a:pt x="3084" y="5256"/>
                  </a:lnTo>
                  <a:lnTo>
                    <a:pt x="3090" y="5256"/>
                  </a:lnTo>
                  <a:lnTo>
                    <a:pt x="3096" y="5256"/>
                  </a:lnTo>
                  <a:lnTo>
                    <a:pt x="3102" y="5257"/>
                  </a:lnTo>
                  <a:lnTo>
                    <a:pt x="3107" y="5257"/>
                  </a:lnTo>
                  <a:lnTo>
                    <a:pt x="3113" y="5258"/>
                  </a:lnTo>
                  <a:lnTo>
                    <a:pt x="3118" y="5258"/>
                  </a:lnTo>
                  <a:lnTo>
                    <a:pt x="3125" y="5259"/>
                  </a:lnTo>
                  <a:lnTo>
                    <a:pt x="3130" y="5259"/>
                  </a:lnTo>
                  <a:lnTo>
                    <a:pt x="3136" y="5260"/>
                  </a:lnTo>
                  <a:lnTo>
                    <a:pt x="3141" y="5260"/>
                  </a:lnTo>
                  <a:lnTo>
                    <a:pt x="3147" y="5261"/>
                  </a:lnTo>
                  <a:lnTo>
                    <a:pt x="3153" y="5261"/>
                  </a:lnTo>
                  <a:lnTo>
                    <a:pt x="3159" y="5262"/>
                  </a:lnTo>
                  <a:lnTo>
                    <a:pt x="3165" y="5262"/>
                  </a:lnTo>
                  <a:lnTo>
                    <a:pt x="3170" y="5262"/>
                  </a:lnTo>
                  <a:lnTo>
                    <a:pt x="3176" y="5263"/>
                  </a:lnTo>
                  <a:lnTo>
                    <a:pt x="3182" y="5263"/>
                  </a:lnTo>
                  <a:lnTo>
                    <a:pt x="3188" y="5264"/>
                  </a:lnTo>
                  <a:lnTo>
                    <a:pt x="3193" y="5264"/>
                  </a:lnTo>
                  <a:lnTo>
                    <a:pt x="3199" y="5265"/>
                  </a:lnTo>
                  <a:lnTo>
                    <a:pt x="3204" y="5265"/>
                  </a:lnTo>
                  <a:lnTo>
                    <a:pt x="3211" y="5265"/>
                  </a:lnTo>
                  <a:lnTo>
                    <a:pt x="3216" y="5266"/>
                  </a:lnTo>
                  <a:lnTo>
                    <a:pt x="3222" y="5266"/>
                  </a:lnTo>
                  <a:lnTo>
                    <a:pt x="3227" y="5267"/>
                  </a:lnTo>
                  <a:lnTo>
                    <a:pt x="3233" y="5267"/>
                  </a:lnTo>
                  <a:lnTo>
                    <a:pt x="3239" y="5267"/>
                  </a:lnTo>
                  <a:lnTo>
                    <a:pt x="3245" y="5268"/>
                  </a:lnTo>
                  <a:lnTo>
                    <a:pt x="3251" y="5268"/>
                  </a:lnTo>
                  <a:lnTo>
                    <a:pt x="3256" y="5269"/>
                  </a:lnTo>
                  <a:lnTo>
                    <a:pt x="3262" y="5269"/>
                  </a:lnTo>
                  <a:lnTo>
                    <a:pt x="3268" y="5269"/>
                  </a:lnTo>
                  <a:lnTo>
                    <a:pt x="3274" y="5270"/>
                  </a:lnTo>
                  <a:lnTo>
                    <a:pt x="3279" y="5270"/>
                  </a:lnTo>
                  <a:lnTo>
                    <a:pt x="3285" y="5271"/>
                  </a:lnTo>
                  <a:lnTo>
                    <a:pt x="3290" y="5271"/>
                  </a:lnTo>
                  <a:lnTo>
                    <a:pt x="3297" y="5271"/>
                  </a:lnTo>
                  <a:lnTo>
                    <a:pt x="3302" y="5272"/>
                  </a:lnTo>
                  <a:lnTo>
                    <a:pt x="3308" y="5272"/>
                  </a:lnTo>
                  <a:lnTo>
                    <a:pt x="3313" y="5273"/>
                  </a:lnTo>
                  <a:lnTo>
                    <a:pt x="3319" y="5273"/>
                  </a:lnTo>
                  <a:lnTo>
                    <a:pt x="3325" y="5273"/>
                  </a:lnTo>
                  <a:lnTo>
                    <a:pt x="3331" y="5274"/>
                  </a:lnTo>
                  <a:lnTo>
                    <a:pt x="3336" y="5274"/>
                  </a:lnTo>
                  <a:lnTo>
                    <a:pt x="3342" y="5274"/>
                  </a:lnTo>
                  <a:lnTo>
                    <a:pt x="3348" y="5275"/>
                  </a:lnTo>
                  <a:lnTo>
                    <a:pt x="3354" y="5275"/>
                  </a:lnTo>
                  <a:lnTo>
                    <a:pt x="3360" y="5275"/>
                  </a:lnTo>
                  <a:lnTo>
                    <a:pt x="3365" y="5276"/>
                  </a:lnTo>
                  <a:lnTo>
                    <a:pt x="3371" y="5276"/>
                  </a:lnTo>
                  <a:lnTo>
                    <a:pt x="3376" y="5277"/>
                  </a:lnTo>
                  <a:lnTo>
                    <a:pt x="3383" y="5277"/>
                  </a:lnTo>
                  <a:lnTo>
                    <a:pt x="3388" y="5277"/>
                  </a:lnTo>
                  <a:lnTo>
                    <a:pt x="3394" y="5278"/>
                  </a:lnTo>
                  <a:lnTo>
                    <a:pt x="3399" y="5278"/>
                  </a:lnTo>
                  <a:lnTo>
                    <a:pt x="3405" y="5278"/>
                  </a:lnTo>
                  <a:lnTo>
                    <a:pt x="3411" y="5279"/>
                  </a:lnTo>
                  <a:lnTo>
                    <a:pt x="3417" y="5279"/>
                  </a:lnTo>
                  <a:lnTo>
                    <a:pt x="3422" y="5279"/>
                  </a:lnTo>
                  <a:lnTo>
                    <a:pt x="3428" y="5280"/>
                  </a:lnTo>
                  <a:lnTo>
                    <a:pt x="3434" y="5280"/>
                  </a:lnTo>
                  <a:lnTo>
                    <a:pt x="3440" y="5280"/>
                  </a:lnTo>
                  <a:lnTo>
                    <a:pt x="3446" y="5281"/>
                  </a:lnTo>
                  <a:lnTo>
                    <a:pt x="3451" y="5281"/>
                  </a:lnTo>
                  <a:lnTo>
                    <a:pt x="3457" y="5281"/>
                  </a:lnTo>
                  <a:lnTo>
                    <a:pt x="3462" y="5283"/>
                  </a:lnTo>
                  <a:lnTo>
                    <a:pt x="3469" y="5283"/>
                  </a:lnTo>
                  <a:lnTo>
                    <a:pt x="3474" y="5283"/>
                  </a:lnTo>
                  <a:lnTo>
                    <a:pt x="3480" y="5284"/>
                  </a:lnTo>
                  <a:lnTo>
                    <a:pt x="3485" y="5284"/>
                  </a:lnTo>
                  <a:lnTo>
                    <a:pt x="3491" y="5284"/>
                  </a:lnTo>
                  <a:lnTo>
                    <a:pt x="3497" y="5285"/>
                  </a:lnTo>
                  <a:lnTo>
                    <a:pt x="3503" y="5285"/>
                  </a:lnTo>
                  <a:lnTo>
                    <a:pt x="3508" y="5285"/>
                  </a:lnTo>
                  <a:lnTo>
                    <a:pt x="3514" y="5285"/>
                  </a:lnTo>
                  <a:lnTo>
                    <a:pt x="3519" y="5286"/>
                  </a:lnTo>
                  <a:lnTo>
                    <a:pt x="3526" y="5286"/>
                  </a:lnTo>
                  <a:lnTo>
                    <a:pt x="3532" y="5286"/>
                  </a:lnTo>
                  <a:lnTo>
                    <a:pt x="3537" y="5287"/>
                  </a:lnTo>
                  <a:lnTo>
                    <a:pt x="3543" y="5287"/>
                  </a:lnTo>
                  <a:lnTo>
                    <a:pt x="3548" y="5287"/>
                  </a:lnTo>
                  <a:lnTo>
                    <a:pt x="3555" y="5288"/>
                  </a:lnTo>
                  <a:lnTo>
                    <a:pt x="3560" y="5288"/>
                  </a:lnTo>
                  <a:lnTo>
                    <a:pt x="3566" y="5288"/>
                  </a:lnTo>
                  <a:lnTo>
                    <a:pt x="3571" y="5288"/>
                  </a:lnTo>
                  <a:lnTo>
                    <a:pt x="3577" y="5289"/>
                  </a:lnTo>
                  <a:lnTo>
                    <a:pt x="3583" y="5289"/>
                  </a:lnTo>
                  <a:lnTo>
                    <a:pt x="3589" y="5289"/>
                  </a:lnTo>
                  <a:lnTo>
                    <a:pt x="3594" y="5290"/>
                  </a:lnTo>
                  <a:lnTo>
                    <a:pt x="3600" y="5290"/>
                  </a:lnTo>
                  <a:lnTo>
                    <a:pt x="3605" y="5290"/>
                  </a:lnTo>
                  <a:lnTo>
                    <a:pt x="3612" y="5290"/>
                  </a:lnTo>
                  <a:lnTo>
                    <a:pt x="3618" y="5291"/>
                  </a:lnTo>
                  <a:lnTo>
                    <a:pt x="3623" y="5291"/>
                  </a:lnTo>
                  <a:lnTo>
                    <a:pt x="3629" y="5291"/>
                  </a:lnTo>
                  <a:lnTo>
                    <a:pt x="3634" y="5291"/>
                  </a:lnTo>
                  <a:lnTo>
                    <a:pt x="3641" y="5292"/>
                  </a:lnTo>
                  <a:lnTo>
                    <a:pt x="3646" y="5292"/>
                  </a:lnTo>
                  <a:lnTo>
                    <a:pt x="3652" y="5292"/>
                  </a:lnTo>
                  <a:lnTo>
                    <a:pt x="3657" y="5292"/>
                  </a:lnTo>
                  <a:lnTo>
                    <a:pt x="3663" y="5293"/>
                  </a:lnTo>
                  <a:lnTo>
                    <a:pt x="3669" y="5293"/>
                  </a:lnTo>
                  <a:lnTo>
                    <a:pt x="3675" y="5293"/>
                  </a:lnTo>
                  <a:lnTo>
                    <a:pt x="3680" y="5294"/>
                  </a:lnTo>
                  <a:lnTo>
                    <a:pt x="3686" y="5294"/>
                  </a:lnTo>
                  <a:lnTo>
                    <a:pt x="3691" y="5294"/>
                  </a:lnTo>
                  <a:lnTo>
                    <a:pt x="3698" y="5294"/>
                  </a:lnTo>
                  <a:lnTo>
                    <a:pt x="3703" y="5295"/>
                  </a:lnTo>
                  <a:lnTo>
                    <a:pt x="3709" y="5295"/>
                  </a:lnTo>
                  <a:lnTo>
                    <a:pt x="3715" y="5295"/>
                  </a:lnTo>
                  <a:lnTo>
                    <a:pt x="3720" y="5295"/>
                  </a:lnTo>
                  <a:lnTo>
                    <a:pt x="3727" y="5296"/>
                  </a:lnTo>
                  <a:lnTo>
                    <a:pt x="3732" y="5296"/>
                  </a:lnTo>
                  <a:lnTo>
                    <a:pt x="3738" y="5296"/>
                  </a:lnTo>
                  <a:lnTo>
                    <a:pt x="3743" y="5296"/>
                  </a:lnTo>
                  <a:lnTo>
                    <a:pt x="3749" y="5297"/>
                  </a:lnTo>
                  <a:lnTo>
                    <a:pt x="3755" y="5297"/>
                  </a:lnTo>
                  <a:lnTo>
                    <a:pt x="3761" y="5297"/>
                  </a:lnTo>
                  <a:lnTo>
                    <a:pt x="3766" y="5297"/>
                  </a:lnTo>
                  <a:lnTo>
                    <a:pt x="3772" y="5297"/>
                  </a:lnTo>
                  <a:lnTo>
                    <a:pt x="3777" y="5298"/>
                  </a:lnTo>
                  <a:lnTo>
                    <a:pt x="3784" y="5298"/>
                  </a:lnTo>
                  <a:lnTo>
                    <a:pt x="3789" y="5298"/>
                  </a:lnTo>
                  <a:lnTo>
                    <a:pt x="3795" y="5298"/>
                  </a:lnTo>
                  <a:lnTo>
                    <a:pt x="3801" y="5299"/>
                  </a:lnTo>
                  <a:lnTo>
                    <a:pt x="3806" y="5299"/>
                  </a:lnTo>
                  <a:lnTo>
                    <a:pt x="3813" y="5299"/>
                  </a:lnTo>
                  <a:lnTo>
                    <a:pt x="3818" y="5299"/>
                  </a:lnTo>
                  <a:lnTo>
                    <a:pt x="3824" y="5299"/>
                  </a:lnTo>
                  <a:lnTo>
                    <a:pt x="3829" y="5300"/>
                  </a:lnTo>
                  <a:lnTo>
                    <a:pt x="3835" y="5300"/>
                  </a:lnTo>
                  <a:lnTo>
                    <a:pt x="3841" y="5300"/>
                  </a:lnTo>
                  <a:lnTo>
                    <a:pt x="3847" y="5300"/>
                  </a:lnTo>
                  <a:lnTo>
                    <a:pt x="3852" y="5301"/>
                  </a:lnTo>
                  <a:lnTo>
                    <a:pt x="3858" y="5301"/>
                  </a:lnTo>
                  <a:lnTo>
                    <a:pt x="3863" y="5301"/>
                  </a:lnTo>
                  <a:lnTo>
                    <a:pt x="3870" y="5301"/>
                  </a:lnTo>
                  <a:lnTo>
                    <a:pt x="3875" y="5301"/>
                  </a:lnTo>
                  <a:lnTo>
                    <a:pt x="3881" y="5302"/>
                  </a:lnTo>
                  <a:lnTo>
                    <a:pt x="3886" y="5302"/>
                  </a:lnTo>
                  <a:lnTo>
                    <a:pt x="3892" y="5302"/>
                  </a:lnTo>
                  <a:lnTo>
                    <a:pt x="3899" y="5302"/>
                  </a:lnTo>
                  <a:lnTo>
                    <a:pt x="3904" y="5302"/>
                  </a:lnTo>
                  <a:lnTo>
                    <a:pt x="3910" y="5303"/>
                  </a:lnTo>
                  <a:lnTo>
                    <a:pt x="3915" y="5303"/>
                  </a:lnTo>
                  <a:lnTo>
                    <a:pt x="3921" y="5303"/>
                  </a:lnTo>
                  <a:lnTo>
                    <a:pt x="3927" y="5303"/>
                  </a:lnTo>
                  <a:lnTo>
                    <a:pt x="3933" y="5303"/>
                  </a:lnTo>
                  <a:lnTo>
                    <a:pt x="3938" y="5304"/>
                  </a:lnTo>
                  <a:lnTo>
                    <a:pt x="3944" y="5304"/>
                  </a:lnTo>
                  <a:lnTo>
                    <a:pt x="3949" y="5304"/>
                  </a:lnTo>
                  <a:lnTo>
                    <a:pt x="3956" y="5304"/>
                  </a:lnTo>
                  <a:lnTo>
                    <a:pt x="3961" y="5304"/>
                  </a:lnTo>
                  <a:lnTo>
                    <a:pt x="3967" y="5305"/>
                  </a:lnTo>
                  <a:lnTo>
                    <a:pt x="3972" y="5305"/>
                  </a:lnTo>
                  <a:lnTo>
                    <a:pt x="3978" y="5305"/>
                  </a:lnTo>
                  <a:lnTo>
                    <a:pt x="3985" y="5305"/>
                  </a:lnTo>
                  <a:lnTo>
                    <a:pt x="3990" y="5305"/>
                  </a:lnTo>
                  <a:lnTo>
                    <a:pt x="3996" y="5306"/>
                  </a:lnTo>
                  <a:lnTo>
                    <a:pt x="4001" y="5306"/>
                  </a:lnTo>
                  <a:lnTo>
                    <a:pt x="4007" y="5306"/>
                  </a:lnTo>
                  <a:lnTo>
                    <a:pt x="4013" y="5306"/>
                  </a:lnTo>
                  <a:lnTo>
                    <a:pt x="4019" y="5306"/>
                  </a:lnTo>
                  <a:lnTo>
                    <a:pt x="4024" y="5306"/>
                  </a:lnTo>
                  <a:lnTo>
                    <a:pt x="4030" y="5307"/>
                  </a:lnTo>
                  <a:lnTo>
                    <a:pt x="4035" y="5307"/>
                  </a:lnTo>
                  <a:lnTo>
                    <a:pt x="4042" y="5307"/>
                  </a:lnTo>
                  <a:lnTo>
                    <a:pt x="4047" y="5307"/>
                  </a:lnTo>
                  <a:lnTo>
                    <a:pt x="4053" y="5307"/>
                  </a:lnTo>
                  <a:lnTo>
                    <a:pt x="4058" y="5308"/>
                  </a:lnTo>
                  <a:lnTo>
                    <a:pt x="4064" y="5308"/>
                  </a:lnTo>
                  <a:lnTo>
                    <a:pt x="4070" y="5308"/>
                  </a:lnTo>
                  <a:lnTo>
                    <a:pt x="4076" y="5308"/>
                  </a:lnTo>
                  <a:lnTo>
                    <a:pt x="4082" y="5308"/>
                  </a:lnTo>
                  <a:lnTo>
                    <a:pt x="4087" y="5308"/>
                  </a:lnTo>
                  <a:lnTo>
                    <a:pt x="4093" y="5309"/>
                  </a:lnTo>
                  <a:lnTo>
                    <a:pt x="4099" y="5309"/>
                  </a:lnTo>
                  <a:lnTo>
                    <a:pt x="4105" y="5309"/>
                  </a:lnTo>
                  <a:lnTo>
                    <a:pt x="4110" y="5309"/>
                  </a:lnTo>
                  <a:lnTo>
                    <a:pt x="4116" y="5309"/>
                  </a:lnTo>
                  <a:lnTo>
                    <a:pt x="4121" y="5309"/>
                  </a:lnTo>
                  <a:lnTo>
                    <a:pt x="4128" y="5311"/>
                  </a:lnTo>
                  <a:lnTo>
                    <a:pt x="4133" y="5311"/>
                  </a:lnTo>
                  <a:lnTo>
                    <a:pt x="4139" y="5311"/>
                  </a:lnTo>
                  <a:lnTo>
                    <a:pt x="4144" y="5311"/>
                  </a:lnTo>
                  <a:lnTo>
                    <a:pt x="4150" y="5311"/>
                  </a:lnTo>
                  <a:lnTo>
                    <a:pt x="4156" y="5311"/>
                  </a:lnTo>
                  <a:lnTo>
                    <a:pt x="4162" y="5312"/>
                  </a:lnTo>
                  <a:lnTo>
                    <a:pt x="4168" y="5312"/>
                  </a:lnTo>
                  <a:lnTo>
                    <a:pt x="4173" y="5312"/>
                  </a:lnTo>
                  <a:lnTo>
                    <a:pt x="4179" y="5312"/>
                  </a:lnTo>
                  <a:lnTo>
                    <a:pt x="4185" y="5312"/>
                  </a:lnTo>
                  <a:lnTo>
                    <a:pt x="4191" y="5312"/>
                  </a:lnTo>
                  <a:lnTo>
                    <a:pt x="4196" y="5312"/>
                  </a:lnTo>
                  <a:lnTo>
                    <a:pt x="4202" y="5313"/>
                  </a:lnTo>
                  <a:lnTo>
                    <a:pt x="4207" y="5313"/>
                  </a:lnTo>
                  <a:lnTo>
                    <a:pt x="4214" y="5313"/>
                  </a:lnTo>
                  <a:lnTo>
                    <a:pt x="4219" y="5313"/>
                  </a:lnTo>
                  <a:lnTo>
                    <a:pt x="4225" y="5313"/>
                  </a:lnTo>
                  <a:lnTo>
                    <a:pt x="4230" y="5313"/>
                  </a:lnTo>
                  <a:lnTo>
                    <a:pt x="4236" y="5313"/>
                  </a:lnTo>
                  <a:lnTo>
                    <a:pt x="4242" y="5314"/>
                  </a:lnTo>
                  <a:lnTo>
                    <a:pt x="4248" y="5314"/>
                  </a:lnTo>
                  <a:lnTo>
                    <a:pt x="4253" y="5314"/>
                  </a:lnTo>
                  <a:lnTo>
                    <a:pt x="4259" y="5314"/>
                  </a:lnTo>
                  <a:lnTo>
                    <a:pt x="4265" y="5314"/>
                  </a:lnTo>
                  <a:lnTo>
                    <a:pt x="4271" y="5314"/>
                  </a:lnTo>
                  <a:lnTo>
                    <a:pt x="4277" y="5314"/>
                  </a:lnTo>
                  <a:lnTo>
                    <a:pt x="4282" y="5315"/>
                  </a:lnTo>
                  <a:lnTo>
                    <a:pt x="4288" y="5315"/>
                  </a:lnTo>
                  <a:lnTo>
                    <a:pt x="4293" y="5315"/>
                  </a:lnTo>
                  <a:lnTo>
                    <a:pt x="4300" y="5315"/>
                  </a:lnTo>
                  <a:lnTo>
                    <a:pt x="4305" y="5315"/>
                  </a:lnTo>
                  <a:lnTo>
                    <a:pt x="4311" y="5315"/>
                  </a:lnTo>
                  <a:lnTo>
                    <a:pt x="4316" y="5315"/>
                  </a:lnTo>
                  <a:lnTo>
                    <a:pt x="4322" y="5316"/>
                  </a:lnTo>
                  <a:lnTo>
                    <a:pt x="4328" y="5316"/>
                  </a:lnTo>
                  <a:lnTo>
                    <a:pt x="4334" y="5316"/>
                  </a:lnTo>
                  <a:lnTo>
                    <a:pt x="4339" y="5316"/>
                  </a:lnTo>
                  <a:lnTo>
                    <a:pt x="4345" y="5316"/>
                  </a:lnTo>
                  <a:lnTo>
                    <a:pt x="4351" y="5316"/>
                  </a:lnTo>
                  <a:lnTo>
                    <a:pt x="4357" y="5316"/>
                  </a:lnTo>
                  <a:lnTo>
                    <a:pt x="4363" y="5316"/>
                  </a:lnTo>
                  <a:lnTo>
                    <a:pt x="4368" y="5317"/>
                  </a:lnTo>
                  <a:lnTo>
                    <a:pt x="4374" y="5317"/>
                  </a:lnTo>
                  <a:lnTo>
                    <a:pt x="4379" y="5317"/>
                  </a:lnTo>
                  <a:lnTo>
                    <a:pt x="4386" y="5317"/>
                  </a:lnTo>
                  <a:lnTo>
                    <a:pt x="4391" y="5317"/>
                  </a:lnTo>
                  <a:lnTo>
                    <a:pt x="4397" y="5317"/>
                  </a:lnTo>
                  <a:lnTo>
                    <a:pt x="4402" y="5317"/>
                  </a:lnTo>
                  <a:lnTo>
                    <a:pt x="4408" y="5317"/>
                  </a:lnTo>
                  <a:lnTo>
                    <a:pt x="4414" y="5318"/>
                  </a:lnTo>
                  <a:lnTo>
                    <a:pt x="4420" y="5318"/>
                  </a:lnTo>
                  <a:lnTo>
                    <a:pt x="4425" y="5318"/>
                  </a:lnTo>
                  <a:lnTo>
                    <a:pt x="4431" y="5318"/>
                  </a:lnTo>
                  <a:lnTo>
                    <a:pt x="4436" y="5318"/>
                  </a:lnTo>
                  <a:lnTo>
                    <a:pt x="4443" y="5318"/>
                  </a:lnTo>
                  <a:lnTo>
                    <a:pt x="4449" y="5318"/>
                  </a:lnTo>
                  <a:lnTo>
                    <a:pt x="4454" y="5318"/>
                  </a:lnTo>
                  <a:lnTo>
                    <a:pt x="4460" y="5319"/>
                  </a:lnTo>
                  <a:lnTo>
                    <a:pt x="4465" y="5319"/>
                  </a:lnTo>
                  <a:lnTo>
                    <a:pt x="4472" y="5319"/>
                  </a:lnTo>
                  <a:lnTo>
                    <a:pt x="4477" y="5319"/>
                  </a:lnTo>
                  <a:lnTo>
                    <a:pt x="4483" y="5319"/>
                  </a:lnTo>
                  <a:lnTo>
                    <a:pt x="4488" y="5319"/>
                  </a:lnTo>
                  <a:lnTo>
                    <a:pt x="4494" y="5319"/>
                  </a:lnTo>
                  <a:lnTo>
                    <a:pt x="4500" y="5319"/>
                  </a:lnTo>
                  <a:lnTo>
                    <a:pt x="4506" y="5319"/>
                  </a:lnTo>
                  <a:lnTo>
                    <a:pt x="4511" y="5320"/>
                  </a:lnTo>
                  <a:lnTo>
                    <a:pt x="4517" y="5320"/>
                  </a:lnTo>
                  <a:lnTo>
                    <a:pt x="4522" y="5320"/>
                  </a:lnTo>
                  <a:lnTo>
                    <a:pt x="4529" y="5320"/>
                  </a:lnTo>
                  <a:lnTo>
                    <a:pt x="4535" y="5320"/>
                  </a:lnTo>
                  <a:lnTo>
                    <a:pt x="4540" y="5320"/>
                  </a:lnTo>
                  <a:lnTo>
                    <a:pt x="4546" y="5320"/>
                  </a:lnTo>
                  <a:lnTo>
                    <a:pt x="4551" y="5320"/>
                  </a:lnTo>
                  <a:lnTo>
                    <a:pt x="4558" y="5320"/>
                  </a:lnTo>
                  <a:lnTo>
                    <a:pt x="4563" y="5321"/>
                  </a:lnTo>
                  <a:lnTo>
                    <a:pt x="4569" y="5321"/>
                  </a:lnTo>
                  <a:lnTo>
                    <a:pt x="4574" y="5321"/>
                  </a:lnTo>
                  <a:lnTo>
                    <a:pt x="4581" y="5321"/>
                  </a:lnTo>
                  <a:lnTo>
                    <a:pt x="4586" y="5321"/>
                  </a:lnTo>
                  <a:lnTo>
                    <a:pt x="4592" y="5321"/>
                  </a:lnTo>
                  <a:lnTo>
                    <a:pt x="4597" y="5321"/>
                  </a:lnTo>
                  <a:lnTo>
                    <a:pt x="4603" y="5321"/>
                  </a:lnTo>
                  <a:lnTo>
                    <a:pt x="4608" y="5321"/>
                  </a:lnTo>
                  <a:lnTo>
                    <a:pt x="4615" y="5321"/>
                  </a:lnTo>
                  <a:lnTo>
                    <a:pt x="4620" y="5322"/>
                  </a:lnTo>
                  <a:lnTo>
                    <a:pt x="4626" y="5322"/>
                  </a:lnTo>
                  <a:lnTo>
                    <a:pt x="4632" y="5322"/>
                  </a:lnTo>
                  <a:lnTo>
                    <a:pt x="4638" y="5322"/>
                  </a:lnTo>
                  <a:lnTo>
                    <a:pt x="4644" y="5322"/>
                  </a:lnTo>
                  <a:lnTo>
                    <a:pt x="4649" y="5322"/>
                  </a:lnTo>
                  <a:lnTo>
                    <a:pt x="4655" y="5322"/>
                  </a:lnTo>
                  <a:lnTo>
                    <a:pt x="4660" y="5322"/>
                  </a:lnTo>
                  <a:lnTo>
                    <a:pt x="4667" y="5322"/>
                  </a:lnTo>
                  <a:lnTo>
                    <a:pt x="4672" y="5322"/>
                  </a:lnTo>
                  <a:lnTo>
                    <a:pt x="4678" y="5322"/>
                  </a:lnTo>
                  <a:lnTo>
                    <a:pt x="4683" y="5323"/>
                  </a:lnTo>
                  <a:lnTo>
                    <a:pt x="4689" y="5323"/>
                  </a:lnTo>
                  <a:lnTo>
                    <a:pt x="4694" y="5323"/>
                  </a:lnTo>
                  <a:lnTo>
                    <a:pt x="4701" y="5323"/>
                  </a:lnTo>
                  <a:lnTo>
                    <a:pt x="4706" y="5323"/>
                  </a:lnTo>
                  <a:lnTo>
                    <a:pt x="4712" y="5323"/>
                  </a:lnTo>
                  <a:lnTo>
                    <a:pt x="4718" y="5323"/>
                  </a:lnTo>
                  <a:lnTo>
                    <a:pt x="4724" y="5323"/>
                  </a:lnTo>
                  <a:lnTo>
                    <a:pt x="4730" y="5323"/>
                  </a:lnTo>
                  <a:lnTo>
                    <a:pt x="4735" y="5323"/>
                  </a:lnTo>
                  <a:lnTo>
                    <a:pt x="4741" y="5323"/>
                  </a:lnTo>
                  <a:lnTo>
                    <a:pt x="4746" y="5324"/>
                  </a:lnTo>
                  <a:lnTo>
                    <a:pt x="4753" y="5324"/>
                  </a:lnTo>
                  <a:lnTo>
                    <a:pt x="4758" y="5324"/>
                  </a:lnTo>
                  <a:lnTo>
                    <a:pt x="4764" y="5324"/>
                  </a:lnTo>
                  <a:lnTo>
                    <a:pt x="4769" y="5324"/>
                  </a:lnTo>
                  <a:lnTo>
                    <a:pt x="4775" y="5324"/>
                  </a:lnTo>
                  <a:lnTo>
                    <a:pt x="4781" y="5324"/>
                  </a:lnTo>
                  <a:lnTo>
                    <a:pt x="4787" y="5324"/>
                  </a:lnTo>
                  <a:lnTo>
                    <a:pt x="4792" y="5324"/>
                  </a:lnTo>
                  <a:lnTo>
                    <a:pt x="4798" y="5324"/>
                  </a:lnTo>
                  <a:lnTo>
                    <a:pt x="4803" y="5324"/>
                  </a:lnTo>
                  <a:lnTo>
                    <a:pt x="4810" y="5325"/>
                  </a:lnTo>
                  <a:lnTo>
                    <a:pt x="4816" y="5325"/>
                  </a:lnTo>
                  <a:lnTo>
                    <a:pt x="4821" y="5325"/>
                  </a:lnTo>
                  <a:lnTo>
                    <a:pt x="4827" y="5325"/>
                  </a:lnTo>
                  <a:lnTo>
                    <a:pt x="4832" y="5325"/>
                  </a:lnTo>
                  <a:lnTo>
                    <a:pt x="4839" y="5325"/>
                  </a:lnTo>
                  <a:lnTo>
                    <a:pt x="4844" y="5325"/>
                  </a:lnTo>
                  <a:lnTo>
                    <a:pt x="4850" y="5325"/>
                  </a:lnTo>
                  <a:lnTo>
                    <a:pt x="4855" y="5325"/>
                  </a:lnTo>
                  <a:lnTo>
                    <a:pt x="4861" y="5325"/>
                  </a:lnTo>
                  <a:lnTo>
                    <a:pt x="4867" y="5325"/>
                  </a:lnTo>
                  <a:lnTo>
                    <a:pt x="4873" y="5325"/>
                  </a:lnTo>
                  <a:lnTo>
                    <a:pt x="4878" y="5325"/>
                  </a:lnTo>
                  <a:lnTo>
                    <a:pt x="4884" y="5326"/>
                  </a:lnTo>
                  <a:lnTo>
                    <a:pt x="4889" y="5326"/>
                  </a:lnTo>
                  <a:lnTo>
                    <a:pt x="4896" y="5326"/>
                  </a:lnTo>
                  <a:lnTo>
                    <a:pt x="4902" y="5326"/>
                  </a:lnTo>
                  <a:lnTo>
                    <a:pt x="4907" y="5326"/>
                  </a:lnTo>
                  <a:lnTo>
                    <a:pt x="4913" y="5326"/>
                  </a:lnTo>
                  <a:lnTo>
                    <a:pt x="4918" y="5326"/>
                  </a:lnTo>
                  <a:lnTo>
                    <a:pt x="4925" y="5326"/>
                  </a:lnTo>
                  <a:lnTo>
                    <a:pt x="4930" y="5326"/>
                  </a:lnTo>
                  <a:lnTo>
                    <a:pt x="4936" y="5326"/>
                  </a:lnTo>
                  <a:lnTo>
                    <a:pt x="4941" y="5326"/>
                  </a:lnTo>
                  <a:lnTo>
                    <a:pt x="4947" y="5326"/>
                  </a:lnTo>
                  <a:lnTo>
                    <a:pt x="4953" y="5326"/>
                  </a:lnTo>
                  <a:lnTo>
                    <a:pt x="4959" y="5326"/>
                  </a:lnTo>
                  <a:lnTo>
                    <a:pt x="4964" y="5327"/>
                  </a:lnTo>
                  <a:lnTo>
                    <a:pt x="4970" y="5327"/>
                  </a:lnTo>
                  <a:lnTo>
                    <a:pt x="4975" y="5327"/>
                  </a:lnTo>
                  <a:lnTo>
                    <a:pt x="4982" y="5327"/>
                  </a:lnTo>
                  <a:lnTo>
                    <a:pt x="4987" y="5327"/>
                  </a:lnTo>
                  <a:lnTo>
                    <a:pt x="4993" y="5327"/>
                  </a:lnTo>
                  <a:lnTo>
                    <a:pt x="4999" y="5327"/>
                  </a:lnTo>
                  <a:lnTo>
                    <a:pt x="5004" y="5327"/>
                  </a:lnTo>
                  <a:lnTo>
                    <a:pt x="5011" y="5327"/>
                  </a:lnTo>
                  <a:lnTo>
                    <a:pt x="5016" y="5327"/>
                  </a:lnTo>
                  <a:lnTo>
                    <a:pt x="5022" y="5327"/>
                  </a:lnTo>
                  <a:lnTo>
                    <a:pt x="5027" y="5327"/>
                  </a:lnTo>
                  <a:lnTo>
                    <a:pt x="5033" y="5327"/>
                  </a:lnTo>
                  <a:lnTo>
                    <a:pt x="5039" y="5327"/>
                  </a:lnTo>
                  <a:lnTo>
                    <a:pt x="5045" y="5327"/>
                  </a:lnTo>
                  <a:lnTo>
                    <a:pt x="5050" y="5328"/>
                  </a:lnTo>
                  <a:lnTo>
                    <a:pt x="5056" y="5328"/>
                  </a:lnTo>
                  <a:lnTo>
                    <a:pt x="5061" y="5328"/>
                  </a:lnTo>
                  <a:lnTo>
                    <a:pt x="5068" y="5328"/>
                  </a:lnTo>
                  <a:lnTo>
                    <a:pt x="5073" y="5328"/>
                  </a:lnTo>
                  <a:lnTo>
                    <a:pt x="5079" y="5328"/>
                  </a:lnTo>
                  <a:lnTo>
                    <a:pt x="5085" y="5328"/>
                  </a:lnTo>
                  <a:lnTo>
                    <a:pt x="5090" y="5328"/>
                  </a:lnTo>
                  <a:lnTo>
                    <a:pt x="5097" y="5328"/>
                  </a:lnTo>
                  <a:lnTo>
                    <a:pt x="5102" y="5328"/>
                  </a:lnTo>
                  <a:lnTo>
                    <a:pt x="5108" y="5328"/>
                  </a:lnTo>
                  <a:lnTo>
                    <a:pt x="5113" y="5328"/>
                  </a:lnTo>
                  <a:lnTo>
                    <a:pt x="5119" y="5328"/>
                  </a:lnTo>
                  <a:lnTo>
                    <a:pt x="5125" y="5328"/>
                  </a:lnTo>
                  <a:lnTo>
                    <a:pt x="5131" y="5328"/>
                  </a:lnTo>
                  <a:lnTo>
                    <a:pt x="5136" y="5328"/>
                  </a:lnTo>
                  <a:lnTo>
                    <a:pt x="5142" y="5329"/>
                  </a:lnTo>
                  <a:lnTo>
                    <a:pt x="5147" y="5329"/>
                  </a:lnTo>
                  <a:lnTo>
                    <a:pt x="5154" y="5329"/>
                  </a:lnTo>
                  <a:lnTo>
                    <a:pt x="5159" y="5329"/>
                  </a:lnTo>
                  <a:lnTo>
                    <a:pt x="5165" y="5329"/>
                  </a:lnTo>
                  <a:lnTo>
                    <a:pt x="5170" y="5329"/>
                  </a:lnTo>
                  <a:lnTo>
                    <a:pt x="5176" y="5329"/>
                  </a:lnTo>
                  <a:lnTo>
                    <a:pt x="5183" y="5329"/>
                  </a:lnTo>
                  <a:lnTo>
                    <a:pt x="5188" y="5329"/>
                  </a:lnTo>
                  <a:lnTo>
                    <a:pt x="5194" y="5329"/>
                  </a:lnTo>
                  <a:lnTo>
                    <a:pt x="5199" y="5329"/>
                  </a:lnTo>
                  <a:lnTo>
                    <a:pt x="5205" y="5329"/>
                  </a:lnTo>
                  <a:lnTo>
                    <a:pt x="5211" y="5329"/>
                  </a:lnTo>
                  <a:lnTo>
                    <a:pt x="5217" y="5329"/>
                  </a:lnTo>
                  <a:lnTo>
                    <a:pt x="5222" y="5329"/>
                  </a:lnTo>
                  <a:lnTo>
                    <a:pt x="5228" y="5329"/>
                  </a:lnTo>
                  <a:lnTo>
                    <a:pt x="5233" y="5329"/>
                  </a:lnTo>
                  <a:lnTo>
                    <a:pt x="5240" y="5329"/>
                  </a:lnTo>
                  <a:lnTo>
                    <a:pt x="5245" y="5330"/>
                  </a:lnTo>
                  <a:lnTo>
                    <a:pt x="5251" y="5330"/>
                  </a:lnTo>
                  <a:lnTo>
                    <a:pt x="5256" y="5330"/>
                  </a:lnTo>
                  <a:lnTo>
                    <a:pt x="5262" y="5330"/>
                  </a:lnTo>
                  <a:lnTo>
                    <a:pt x="5269" y="5330"/>
                  </a:lnTo>
                  <a:lnTo>
                    <a:pt x="5274" y="5330"/>
                  </a:lnTo>
                  <a:lnTo>
                    <a:pt x="5280" y="5330"/>
                  </a:lnTo>
                  <a:lnTo>
                    <a:pt x="5285" y="5330"/>
                  </a:lnTo>
                  <a:lnTo>
                    <a:pt x="5291" y="5330"/>
                  </a:lnTo>
                  <a:lnTo>
                    <a:pt x="5297" y="5330"/>
                  </a:lnTo>
                  <a:lnTo>
                    <a:pt x="5303" y="5330"/>
                  </a:lnTo>
                  <a:lnTo>
                    <a:pt x="5308" y="5330"/>
                  </a:lnTo>
                  <a:lnTo>
                    <a:pt x="5314" y="5330"/>
                  </a:lnTo>
                  <a:lnTo>
                    <a:pt x="5319" y="5330"/>
                  </a:lnTo>
                  <a:lnTo>
                    <a:pt x="5326" y="5330"/>
                  </a:lnTo>
                  <a:lnTo>
                    <a:pt x="5331" y="5330"/>
                  </a:lnTo>
                  <a:lnTo>
                    <a:pt x="5337" y="5330"/>
                  </a:lnTo>
                  <a:lnTo>
                    <a:pt x="5342" y="5330"/>
                  </a:lnTo>
                  <a:lnTo>
                    <a:pt x="5348" y="5330"/>
                  </a:lnTo>
                  <a:lnTo>
                    <a:pt x="5354" y="5331"/>
                  </a:lnTo>
                  <a:lnTo>
                    <a:pt x="5360" y="5331"/>
                  </a:lnTo>
                  <a:lnTo>
                    <a:pt x="5366" y="5331"/>
                  </a:lnTo>
                  <a:lnTo>
                    <a:pt x="5371" y="5331"/>
                  </a:lnTo>
                  <a:lnTo>
                    <a:pt x="5377" y="5331"/>
                  </a:lnTo>
                  <a:lnTo>
                    <a:pt x="5383" y="5331"/>
                  </a:lnTo>
                  <a:lnTo>
                    <a:pt x="5389" y="5331"/>
                  </a:lnTo>
                  <a:lnTo>
                    <a:pt x="5394" y="5331"/>
                  </a:lnTo>
                  <a:lnTo>
                    <a:pt x="5400" y="5331"/>
                  </a:lnTo>
                  <a:lnTo>
                    <a:pt x="5405" y="5331"/>
                  </a:lnTo>
                  <a:lnTo>
                    <a:pt x="5412" y="5331"/>
                  </a:lnTo>
                  <a:lnTo>
                    <a:pt x="5417" y="5331"/>
                  </a:lnTo>
                  <a:lnTo>
                    <a:pt x="5423" y="5331"/>
                  </a:lnTo>
                  <a:lnTo>
                    <a:pt x="5428" y="5331"/>
                  </a:lnTo>
                  <a:lnTo>
                    <a:pt x="5434" y="5331"/>
                  </a:lnTo>
                  <a:lnTo>
                    <a:pt x="5440" y="5331"/>
                  </a:lnTo>
                  <a:lnTo>
                    <a:pt x="5446" y="5331"/>
                  </a:lnTo>
                  <a:lnTo>
                    <a:pt x="5452" y="5331"/>
                  </a:lnTo>
                  <a:lnTo>
                    <a:pt x="5457" y="5331"/>
                  </a:lnTo>
                  <a:lnTo>
                    <a:pt x="5463" y="5331"/>
                  </a:lnTo>
                  <a:lnTo>
                    <a:pt x="5469" y="5331"/>
                  </a:lnTo>
                  <a:lnTo>
                    <a:pt x="5475" y="5331"/>
                  </a:lnTo>
                  <a:lnTo>
                    <a:pt x="5480" y="5331"/>
                  </a:lnTo>
                  <a:lnTo>
                    <a:pt x="5486" y="5332"/>
                  </a:lnTo>
                  <a:lnTo>
                    <a:pt x="5491" y="5332"/>
                  </a:lnTo>
                  <a:lnTo>
                    <a:pt x="5498" y="5332"/>
                  </a:lnTo>
                  <a:lnTo>
                    <a:pt x="5503" y="5332"/>
                  </a:lnTo>
                  <a:lnTo>
                    <a:pt x="5509" y="5332"/>
                  </a:lnTo>
                  <a:lnTo>
                    <a:pt x="5514" y="5332"/>
                  </a:lnTo>
                  <a:lnTo>
                    <a:pt x="5520" y="5332"/>
                  </a:lnTo>
                  <a:lnTo>
                    <a:pt x="5526" y="5332"/>
                  </a:lnTo>
                  <a:lnTo>
                    <a:pt x="5532" y="5332"/>
                  </a:lnTo>
                  <a:lnTo>
                    <a:pt x="5537" y="5332"/>
                  </a:lnTo>
                  <a:lnTo>
                    <a:pt x="5543" y="5332"/>
                  </a:lnTo>
                  <a:lnTo>
                    <a:pt x="5549" y="5332"/>
                  </a:lnTo>
                  <a:lnTo>
                    <a:pt x="5555" y="5332"/>
                  </a:lnTo>
                  <a:lnTo>
                    <a:pt x="5561" y="5332"/>
                  </a:lnTo>
                  <a:lnTo>
                    <a:pt x="5566" y="5332"/>
                  </a:lnTo>
                  <a:lnTo>
                    <a:pt x="5572" y="5332"/>
                  </a:lnTo>
                  <a:lnTo>
                    <a:pt x="5577" y="5332"/>
                  </a:lnTo>
                  <a:lnTo>
                    <a:pt x="5584" y="5332"/>
                  </a:lnTo>
                  <a:lnTo>
                    <a:pt x="5589" y="5332"/>
                  </a:lnTo>
                  <a:lnTo>
                    <a:pt x="5595" y="5332"/>
                  </a:lnTo>
                  <a:lnTo>
                    <a:pt x="5600" y="5332"/>
                  </a:lnTo>
                  <a:lnTo>
                    <a:pt x="5606" y="5332"/>
                  </a:lnTo>
                  <a:lnTo>
                    <a:pt x="5612" y="5332"/>
                  </a:lnTo>
                  <a:lnTo>
                    <a:pt x="5618" y="5332"/>
                  </a:lnTo>
                  <a:lnTo>
                    <a:pt x="5623" y="5332"/>
                  </a:lnTo>
                  <a:lnTo>
                    <a:pt x="5629" y="5333"/>
                  </a:lnTo>
                  <a:lnTo>
                    <a:pt x="5635" y="5333"/>
                  </a:lnTo>
                  <a:lnTo>
                    <a:pt x="5641" y="5333"/>
                  </a:lnTo>
                  <a:lnTo>
                    <a:pt x="5647" y="5333"/>
                  </a:lnTo>
                  <a:lnTo>
                    <a:pt x="5652" y="5333"/>
                  </a:lnTo>
                  <a:lnTo>
                    <a:pt x="5658" y="5333"/>
                  </a:lnTo>
                  <a:lnTo>
                    <a:pt x="5663" y="5333"/>
                  </a:lnTo>
                  <a:lnTo>
                    <a:pt x="5670" y="5333"/>
                  </a:lnTo>
                  <a:lnTo>
                    <a:pt x="5675" y="5333"/>
                  </a:lnTo>
                  <a:lnTo>
                    <a:pt x="5681" y="5333"/>
                  </a:lnTo>
                  <a:lnTo>
                    <a:pt x="5686" y="5333"/>
                  </a:lnTo>
                  <a:lnTo>
                    <a:pt x="5692" y="5333"/>
                  </a:lnTo>
                  <a:lnTo>
                    <a:pt x="5698" y="5333"/>
                  </a:lnTo>
                  <a:lnTo>
                    <a:pt x="5704" y="5333"/>
                  </a:lnTo>
                  <a:lnTo>
                    <a:pt x="5709" y="5333"/>
                  </a:lnTo>
                  <a:lnTo>
                    <a:pt x="5715" y="5333"/>
                  </a:lnTo>
                  <a:lnTo>
                    <a:pt x="5720" y="5333"/>
                  </a:lnTo>
                  <a:lnTo>
                    <a:pt x="5727" y="5333"/>
                  </a:lnTo>
                  <a:lnTo>
                    <a:pt x="5733" y="5333"/>
                  </a:lnTo>
                  <a:lnTo>
                    <a:pt x="5738" y="5333"/>
                  </a:lnTo>
                  <a:lnTo>
                    <a:pt x="5744" y="5333"/>
                  </a:lnTo>
                  <a:lnTo>
                    <a:pt x="5749" y="5333"/>
                  </a:lnTo>
                  <a:lnTo>
                    <a:pt x="5756" y="5333"/>
                  </a:lnTo>
                  <a:lnTo>
                    <a:pt x="5761" y="5333"/>
                  </a:lnTo>
                  <a:lnTo>
                    <a:pt x="5767" y="5333"/>
                  </a:lnTo>
                  <a:lnTo>
                    <a:pt x="5772" y="5333"/>
                  </a:lnTo>
                  <a:lnTo>
                    <a:pt x="5778" y="5333"/>
                  </a:lnTo>
                  <a:lnTo>
                    <a:pt x="5784" y="5333"/>
                  </a:lnTo>
                  <a:lnTo>
                    <a:pt x="5790" y="5333"/>
                  </a:lnTo>
                  <a:lnTo>
                    <a:pt x="5795" y="5333"/>
                  </a:lnTo>
                  <a:lnTo>
                    <a:pt x="5801" y="5334"/>
                  </a:lnTo>
                  <a:lnTo>
                    <a:pt x="5806" y="5334"/>
                  </a:lnTo>
                  <a:lnTo>
                    <a:pt x="5813" y="5334"/>
                  </a:lnTo>
                  <a:lnTo>
                    <a:pt x="5819" y="5334"/>
                  </a:lnTo>
                  <a:lnTo>
                    <a:pt x="5824" y="5334"/>
                  </a:lnTo>
                  <a:lnTo>
                    <a:pt x="5830" y="5334"/>
                  </a:lnTo>
                  <a:lnTo>
                    <a:pt x="5835" y="5334"/>
                  </a:lnTo>
                  <a:lnTo>
                    <a:pt x="5842" y="5334"/>
                  </a:lnTo>
                  <a:lnTo>
                    <a:pt x="5847" y="5334"/>
                  </a:lnTo>
                  <a:lnTo>
                    <a:pt x="5853" y="5334"/>
                  </a:lnTo>
                  <a:lnTo>
                    <a:pt x="5858" y="5334"/>
                  </a:lnTo>
                  <a:lnTo>
                    <a:pt x="5864" y="5334"/>
                  </a:lnTo>
                  <a:lnTo>
                    <a:pt x="5870" y="5334"/>
                  </a:lnTo>
                  <a:lnTo>
                    <a:pt x="5876" y="5334"/>
                  </a:lnTo>
                  <a:lnTo>
                    <a:pt x="5881" y="5334"/>
                  </a:lnTo>
                  <a:lnTo>
                    <a:pt x="5887" y="5334"/>
                  </a:lnTo>
                  <a:lnTo>
                    <a:pt x="5892" y="5334"/>
                  </a:lnTo>
                  <a:lnTo>
                    <a:pt x="5899" y="5334"/>
                  </a:lnTo>
                  <a:lnTo>
                    <a:pt x="5904" y="5334"/>
                  </a:lnTo>
                  <a:lnTo>
                    <a:pt x="5910" y="5334"/>
                  </a:lnTo>
                  <a:lnTo>
                    <a:pt x="5916" y="5334"/>
                  </a:lnTo>
                  <a:lnTo>
                    <a:pt x="5921" y="5334"/>
                  </a:lnTo>
                  <a:lnTo>
                    <a:pt x="5928" y="5334"/>
                  </a:lnTo>
                  <a:lnTo>
                    <a:pt x="5933" y="5334"/>
                  </a:lnTo>
                  <a:lnTo>
                    <a:pt x="5939" y="5334"/>
                  </a:lnTo>
                  <a:lnTo>
                    <a:pt x="5944" y="5334"/>
                  </a:lnTo>
                  <a:lnTo>
                    <a:pt x="5950" y="5334"/>
                  </a:lnTo>
                  <a:lnTo>
                    <a:pt x="5956" y="5334"/>
                  </a:lnTo>
                  <a:lnTo>
                    <a:pt x="5962" y="5334"/>
                  </a:lnTo>
                  <a:lnTo>
                    <a:pt x="5967" y="5334"/>
                  </a:lnTo>
                  <a:lnTo>
                    <a:pt x="5973" y="5334"/>
                  </a:lnTo>
                  <a:lnTo>
                    <a:pt x="5978" y="5334"/>
                  </a:lnTo>
                  <a:lnTo>
                    <a:pt x="5985" y="5334"/>
                  </a:lnTo>
                  <a:lnTo>
                    <a:pt x="5990" y="5334"/>
                  </a:lnTo>
                  <a:lnTo>
                    <a:pt x="5996" y="5334"/>
                  </a:lnTo>
                  <a:lnTo>
                    <a:pt x="6002" y="5335"/>
                  </a:lnTo>
                  <a:lnTo>
                    <a:pt x="6007" y="5335"/>
                  </a:lnTo>
                  <a:lnTo>
                    <a:pt x="6014" y="5335"/>
                  </a:lnTo>
                  <a:lnTo>
                    <a:pt x="6019" y="5335"/>
                  </a:lnTo>
                  <a:lnTo>
                    <a:pt x="6025" y="5335"/>
                  </a:lnTo>
                  <a:lnTo>
                    <a:pt x="6030" y="5335"/>
                  </a:lnTo>
                  <a:lnTo>
                    <a:pt x="6036" y="5335"/>
                  </a:lnTo>
                  <a:lnTo>
                    <a:pt x="6042" y="5335"/>
                  </a:lnTo>
                  <a:lnTo>
                    <a:pt x="6048" y="5335"/>
                  </a:lnTo>
                  <a:lnTo>
                    <a:pt x="6053" y="5335"/>
                  </a:lnTo>
                  <a:lnTo>
                    <a:pt x="6059" y="5335"/>
                  </a:lnTo>
                  <a:lnTo>
                    <a:pt x="6064" y="5335"/>
                  </a:lnTo>
                  <a:lnTo>
                    <a:pt x="6071" y="5335"/>
                  </a:lnTo>
                  <a:lnTo>
                    <a:pt x="6076" y="5335"/>
                  </a:lnTo>
                  <a:lnTo>
                    <a:pt x="6082" y="5335"/>
                  </a:lnTo>
                  <a:lnTo>
                    <a:pt x="6087" y="5335"/>
                  </a:lnTo>
                  <a:lnTo>
                    <a:pt x="6093" y="5335"/>
                  </a:lnTo>
                  <a:lnTo>
                    <a:pt x="6100" y="5335"/>
                  </a:lnTo>
                  <a:lnTo>
                    <a:pt x="6105" y="5335"/>
                  </a:lnTo>
                  <a:lnTo>
                    <a:pt x="6111" y="5335"/>
                  </a:lnTo>
                  <a:lnTo>
                    <a:pt x="6116" y="5335"/>
                  </a:lnTo>
                  <a:lnTo>
                    <a:pt x="6122" y="5335"/>
                  </a:lnTo>
                  <a:lnTo>
                    <a:pt x="6128" y="5335"/>
                  </a:lnTo>
                  <a:lnTo>
                    <a:pt x="6134" y="5335"/>
                  </a:lnTo>
                  <a:lnTo>
                    <a:pt x="6139" y="5335"/>
                  </a:lnTo>
                  <a:lnTo>
                    <a:pt x="6145" y="5335"/>
                  </a:lnTo>
                  <a:lnTo>
                    <a:pt x="6150" y="5335"/>
                  </a:lnTo>
                  <a:lnTo>
                    <a:pt x="6157" y="5335"/>
                  </a:lnTo>
                  <a:lnTo>
                    <a:pt x="6162" y="5335"/>
                  </a:lnTo>
                  <a:lnTo>
                    <a:pt x="6168" y="5335"/>
                  </a:lnTo>
                  <a:lnTo>
                    <a:pt x="6173" y="5335"/>
                  </a:lnTo>
                  <a:lnTo>
                    <a:pt x="6179" y="5335"/>
                  </a:lnTo>
                  <a:lnTo>
                    <a:pt x="6186" y="5335"/>
                  </a:lnTo>
                  <a:lnTo>
                    <a:pt x="6191" y="5335"/>
                  </a:lnTo>
                  <a:lnTo>
                    <a:pt x="6197" y="5335"/>
                  </a:lnTo>
                  <a:lnTo>
                    <a:pt x="6202" y="5335"/>
                  </a:lnTo>
                  <a:lnTo>
                    <a:pt x="6209" y="5335"/>
                  </a:lnTo>
                  <a:lnTo>
                    <a:pt x="6214" y="5335"/>
                  </a:lnTo>
                  <a:lnTo>
                    <a:pt x="6220" y="5335"/>
                  </a:lnTo>
                  <a:lnTo>
                    <a:pt x="6225" y="5335"/>
                  </a:lnTo>
                  <a:lnTo>
                    <a:pt x="6231" y="5335"/>
                  </a:lnTo>
                  <a:lnTo>
                    <a:pt x="6236" y="5335"/>
                  </a:lnTo>
                  <a:lnTo>
                    <a:pt x="6243" y="5335"/>
                  </a:lnTo>
                  <a:lnTo>
                    <a:pt x="6248" y="5335"/>
                  </a:lnTo>
                  <a:lnTo>
                    <a:pt x="6254" y="5336"/>
                  </a:lnTo>
                  <a:lnTo>
                    <a:pt x="6259" y="5336"/>
                  </a:lnTo>
                  <a:lnTo>
                    <a:pt x="6266" y="5336"/>
                  </a:lnTo>
                  <a:lnTo>
                    <a:pt x="6271" y="5336"/>
                  </a:lnTo>
                  <a:lnTo>
                    <a:pt x="6277" y="5336"/>
                  </a:lnTo>
                  <a:lnTo>
                    <a:pt x="6283" y="5336"/>
                  </a:lnTo>
                  <a:lnTo>
                    <a:pt x="6288" y="5336"/>
                  </a:lnTo>
                  <a:lnTo>
                    <a:pt x="6295" y="5336"/>
                  </a:lnTo>
                  <a:lnTo>
                    <a:pt x="6300" y="5336"/>
                  </a:lnTo>
                  <a:lnTo>
                    <a:pt x="6306" y="5336"/>
                  </a:lnTo>
                  <a:lnTo>
                    <a:pt x="6311" y="5336"/>
                  </a:lnTo>
                  <a:lnTo>
                    <a:pt x="6317" y="5336"/>
                  </a:lnTo>
                  <a:lnTo>
                    <a:pt x="6323" y="5336"/>
                  </a:lnTo>
                  <a:lnTo>
                    <a:pt x="6329" y="5336"/>
                  </a:lnTo>
                  <a:lnTo>
                    <a:pt x="6334" y="5336"/>
                  </a:lnTo>
                  <a:lnTo>
                    <a:pt x="6340" y="5336"/>
                  </a:lnTo>
                  <a:lnTo>
                    <a:pt x="6345" y="5336"/>
                  </a:lnTo>
                  <a:lnTo>
                    <a:pt x="6352" y="5336"/>
                  </a:lnTo>
                  <a:lnTo>
                    <a:pt x="6357" y="5336"/>
                  </a:lnTo>
                  <a:lnTo>
                    <a:pt x="6363" y="5336"/>
                  </a:lnTo>
                  <a:lnTo>
                    <a:pt x="6369" y="5336"/>
                  </a:lnTo>
                  <a:lnTo>
                    <a:pt x="6374" y="5336"/>
                  </a:lnTo>
                  <a:lnTo>
                    <a:pt x="6381" y="5336"/>
                  </a:lnTo>
                  <a:lnTo>
                    <a:pt x="6386" y="5336"/>
                  </a:lnTo>
                  <a:lnTo>
                    <a:pt x="6392" y="5336"/>
                  </a:lnTo>
                  <a:lnTo>
                    <a:pt x="6397" y="5336"/>
                  </a:lnTo>
                  <a:lnTo>
                    <a:pt x="6403" y="5336"/>
                  </a:lnTo>
                  <a:lnTo>
                    <a:pt x="6409" y="5336"/>
                  </a:lnTo>
                  <a:lnTo>
                    <a:pt x="6415" y="5336"/>
                  </a:lnTo>
                  <a:lnTo>
                    <a:pt x="6420" y="5336"/>
                  </a:lnTo>
                  <a:lnTo>
                    <a:pt x="6426" y="5336"/>
                  </a:lnTo>
                  <a:lnTo>
                    <a:pt x="6431" y="5336"/>
                  </a:lnTo>
                  <a:lnTo>
                    <a:pt x="6438" y="5336"/>
                  </a:lnTo>
                  <a:lnTo>
                    <a:pt x="6443" y="5336"/>
                  </a:lnTo>
                  <a:lnTo>
                    <a:pt x="6449" y="5336"/>
                  </a:lnTo>
                  <a:lnTo>
                    <a:pt x="6454" y="5336"/>
                  </a:lnTo>
                  <a:lnTo>
                    <a:pt x="6460" y="5336"/>
                  </a:lnTo>
                  <a:lnTo>
                    <a:pt x="6467" y="5336"/>
                  </a:lnTo>
                  <a:lnTo>
                    <a:pt x="6472" y="5336"/>
                  </a:lnTo>
                  <a:lnTo>
                    <a:pt x="6478" y="5336"/>
                  </a:lnTo>
                  <a:lnTo>
                    <a:pt x="6483" y="5336"/>
                  </a:lnTo>
                  <a:lnTo>
                    <a:pt x="6489" y="5336"/>
                  </a:lnTo>
                  <a:lnTo>
                    <a:pt x="6495" y="5336"/>
                  </a:lnTo>
                  <a:lnTo>
                    <a:pt x="6501" y="5336"/>
                  </a:lnTo>
                  <a:lnTo>
                    <a:pt x="6506" y="5336"/>
                  </a:lnTo>
                  <a:lnTo>
                    <a:pt x="6512" y="5336"/>
                  </a:lnTo>
                  <a:lnTo>
                    <a:pt x="6517" y="5336"/>
                  </a:lnTo>
                  <a:lnTo>
                    <a:pt x="6524" y="5336"/>
                  </a:lnTo>
                  <a:lnTo>
                    <a:pt x="6529" y="5336"/>
                  </a:lnTo>
                  <a:lnTo>
                    <a:pt x="6535" y="5336"/>
                  </a:lnTo>
                  <a:lnTo>
                    <a:pt x="6540" y="5336"/>
                  </a:lnTo>
                  <a:lnTo>
                    <a:pt x="6546" y="5336"/>
                  </a:lnTo>
                  <a:lnTo>
                    <a:pt x="6553" y="5336"/>
                  </a:lnTo>
                  <a:lnTo>
                    <a:pt x="6558" y="5336"/>
                  </a:lnTo>
                  <a:lnTo>
                    <a:pt x="6564" y="5336"/>
                  </a:lnTo>
                  <a:lnTo>
                    <a:pt x="6569" y="5336"/>
                  </a:lnTo>
                  <a:lnTo>
                    <a:pt x="6575" y="5336"/>
                  </a:lnTo>
                  <a:lnTo>
                    <a:pt x="6581" y="5336"/>
                  </a:lnTo>
                  <a:lnTo>
                    <a:pt x="6587" y="5336"/>
                  </a:lnTo>
                  <a:lnTo>
                    <a:pt x="6592" y="5337"/>
                  </a:lnTo>
                  <a:lnTo>
                    <a:pt x="6598" y="5337"/>
                  </a:lnTo>
                  <a:lnTo>
                    <a:pt x="6603" y="5337"/>
                  </a:lnTo>
                  <a:lnTo>
                    <a:pt x="6610" y="5337"/>
                  </a:lnTo>
                  <a:lnTo>
                    <a:pt x="6615" y="5337"/>
                  </a:lnTo>
                  <a:lnTo>
                    <a:pt x="6621" y="5337"/>
                  </a:lnTo>
                  <a:lnTo>
                    <a:pt x="6626" y="5337"/>
                  </a:lnTo>
                  <a:lnTo>
                    <a:pt x="6632" y="5337"/>
                  </a:lnTo>
                  <a:lnTo>
                    <a:pt x="6638" y="5337"/>
                  </a:lnTo>
                  <a:lnTo>
                    <a:pt x="6644" y="5337"/>
                  </a:lnTo>
                  <a:lnTo>
                    <a:pt x="6650" y="5337"/>
                  </a:lnTo>
                  <a:lnTo>
                    <a:pt x="6655" y="5337"/>
                  </a:lnTo>
                  <a:lnTo>
                    <a:pt x="6661" y="5337"/>
                  </a:lnTo>
                  <a:lnTo>
                    <a:pt x="6667" y="5337"/>
                  </a:lnTo>
                  <a:lnTo>
                    <a:pt x="6673" y="5337"/>
                  </a:lnTo>
                  <a:lnTo>
                    <a:pt x="6678" y="5337"/>
                  </a:lnTo>
                  <a:lnTo>
                    <a:pt x="6684" y="5337"/>
                  </a:lnTo>
                  <a:lnTo>
                    <a:pt x="6689" y="5337"/>
                  </a:lnTo>
                  <a:lnTo>
                    <a:pt x="6696" y="5337"/>
                  </a:lnTo>
                  <a:lnTo>
                    <a:pt x="6701" y="5337"/>
                  </a:lnTo>
                  <a:lnTo>
                    <a:pt x="6707" y="5337"/>
                  </a:lnTo>
                  <a:lnTo>
                    <a:pt x="6712" y="5337"/>
                  </a:lnTo>
                  <a:lnTo>
                    <a:pt x="6718" y="5337"/>
                  </a:lnTo>
                  <a:lnTo>
                    <a:pt x="6724" y="5337"/>
                  </a:lnTo>
                  <a:lnTo>
                    <a:pt x="6730" y="5337"/>
                  </a:lnTo>
                  <a:lnTo>
                    <a:pt x="6736" y="5337"/>
                  </a:lnTo>
                  <a:lnTo>
                    <a:pt x="6741" y="5337"/>
                  </a:lnTo>
                  <a:lnTo>
                    <a:pt x="6747" y="5337"/>
                  </a:lnTo>
                  <a:lnTo>
                    <a:pt x="6753" y="5337"/>
                  </a:lnTo>
                  <a:lnTo>
                    <a:pt x="6759" y="5337"/>
                  </a:lnTo>
                  <a:lnTo>
                    <a:pt x="6764" y="5337"/>
                  </a:lnTo>
                  <a:lnTo>
                    <a:pt x="6770" y="5337"/>
                  </a:lnTo>
                  <a:lnTo>
                    <a:pt x="6775" y="5337"/>
                  </a:lnTo>
                  <a:lnTo>
                    <a:pt x="6782" y="5337"/>
                  </a:lnTo>
                  <a:lnTo>
                    <a:pt x="6787" y="5337"/>
                  </a:lnTo>
                  <a:lnTo>
                    <a:pt x="6793" y="5337"/>
                  </a:lnTo>
                  <a:lnTo>
                    <a:pt x="6798" y="5337"/>
                  </a:lnTo>
                  <a:lnTo>
                    <a:pt x="6804" y="5337"/>
                  </a:lnTo>
                  <a:lnTo>
                    <a:pt x="6810" y="5337"/>
                  </a:lnTo>
                  <a:lnTo>
                    <a:pt x="6816" y="5337"/>
                  </a:lnTo>
                  <a:lnTo>
                    <a:pt x="6821" y="5337"/>
                  </a:lnTo>
                  <a:lnTo>
                    <a:pt x="6827" y="5337"/>
                  </a:lnTo>
                  <a:lnTo>
                    <a:pt x="6833" y="5337"/>
                  </a:lnTo>
                  <a:lnTo>
                    <a:pt x="6839" y="5337"/>
                  </a:lnTo>
                  <a:lnTo>
                    <a:pt x="6845" y="5337"/>
                  </a:lnTo>
                  <a:lnTo>
                    <a:pt x="6850" y="5337"/>
                  </a:lnTo>
                  <a:lnTo>
                    <a:pt x="6856" y="5337"/>
                  </a:lnTo>
                  <a:lnTo>
                    <a:pt x="6861" y="5337"/>
                  </a:lnTo>
                  <a:lnTo>
                    <a:pt x="6868" y="5337"/>
                  </a:lnTo>
                  <a:lnTo>
                    <a:pt x="6873" y="5337"/>
                  </a:lnTo>
                  <a:lnTo>
                    <a:pt x="6879" y="5337"/>
                  </a:lnTo>
                  <a:lnTo>
                    <a:pt x="6884" y="5337"/>
                  </a:lnTo>
                  <a:lnTo>
                    <a:pt x="6890" y="5337"/>
                  </a:lnTo>
                  <a:lnTo>
                    <a:pt x="6896" y="5337"/>
                  </a:lnTo>
                  <a:lnTo>
                    <a:pt x="6902" y="5337"/>
                  </a:lnTo>
                  <a:lnTo>
                    <a:pt x="6907" y="5337"/>
                  </a:lnTo>
                  <a:lnTo>
                    <a:pt x="6913" y="5337"/>
                  </a:lnTo>
                  <a:lnTo>
                    <a:pt x="6919" y="5337"/>
                  </a:lnTo>
                  <a:lnTo>
                    <a:pt x="6925" y="5337"/>
                  </a:lnTo>
                  <a:lnTo>
                    <a:pt x="6931" y="5337"/>
                  </a:lnTo>
                  <a:lnTo>
                    <a:pt x="6936" y="5337"/>
                  </a:lnTo>
                  <a:lnTo>
                    <a:pt x="6942" y="5337"/>
                  </a:lnTo>
                  <a:lnTo>
                    <a:pt x="6947" y="5337"/>
                  </a:lnTo>
                  <a:lnTo>
                    <a:pt x="6954" y="5337"/>
                  </a:lnTo>
                  <a:lnTo>
                    <a:pt x="6959" y="5337"/>
                  </a:lnTo>
                  <a:lnTo>
                    <a:pt x="6965" y="5337"/>
                  </a:lnTo>
                  <a:lnTo>
                    <a:pt x="6970" y="5337"/>
                  </a:lnTo>
                  <a:lnTo>
                    <a:pt x="6976" y="5337"/>
                  </a:lnTo>
                  <a:lnTo>
                    <a:pt x="6982" y="5337"/>
                  </a:lnTo>
                  <a:lnTo>
                    <a:pt x="6988" y="5337"/>
                  </a:lnTo>
                  <a:lnTo>
                    <a:pt x="6993" y="5337"/>
                  </a:lnTo>
                  <a:lnTo>
                    <a:pt x="6999" y="5337"/>
                  </a:lnTo>
                  <a:lnTo>
                    <a:pt x="7004" y="5337"/>
                  </a:lnTo>
                  <a:lnTo>
                    <a:pt x="7011" y="5337"/>
                  </a:lnTo>
                  <a:lnTo>
                    <a:pt x="7017" y="5337"/>
                  </a:lnTo>
                  <a:lnTo>
                    <a:pt x="7022" y="5337"/>
                  </a:lnTo>
                  <a:lnTo>
                    <a:pt x="7028" y="5337"/>
                  </a:lnTo>
                  <a:lnTo>
                    <a:pt x="7033" y="5337"/>
                  </a:lnTo>
                  <a:lnTo>
                    <a:pt x="7040" y="5337"/>
                  </a:lnTo>
                  <a:lnTo>
                    <a:pt x="7045" y="5337"/>
                  </a:lnTo>
                  <a:lnTo>
                    <a:pt x="7051" y="5337"/>
                  </a:lnTo>
                  <a:lnTo>
                    <a:pt x="7056" y="5337"/>
                  </a:lnTo>
                  <a:lnTo>
                    <a:pt x="7062" y="5337"/>
                  </a:lnTo>
                  <a:lnTo>
                    <a:pt x="7068" y="5337"/>
                  </a:lnTo>
                  <a:lnTo>
                    <a:pt x="7074" y="5337"/>
                  </a:lnTo>
                  <a:lnTo>
                    <a:pt x="7079" y="5337"/>
                  </a:lnTo>
                  <a:lnTo>
                    <a:pt x="7085" y="5337"/>
                  </a:lnTo>
                  <a:lnTo>
                    <a:pt x="7090" y="5338"/>
                  </a:lnTo>
                  <a:lnTo>
                    <a:pt x="7097" y="5338"/>
                  </a:lnTo>
                  <a:lnTo>
                    <a:pt x="7103" y="5338"/>
                  </a:lnTo>
                  <a:lnTo>
                    <a:pt x="7108" y="5338"/>
                  </a:lnTo>
                  <a:lnTo>
                    <a:pt x="7114" y="5338"/>
                  </a:lnTo>
                  <a:lnTo>
                    <a:pt x="7119" y="5338"/>
                  </a:lnTo>
                  <a:lnTo>
                    <a:pt x="7126" y="5338"/>
                  </a:lnTo>
                  <a:lnTo>
                    <a:pt x="7131" y="5338"/>
                  </a:lnTo>
                  <a:lnTo>
                    <a:pt x="7137" y="5338"/>
                  </a:lnTo>
                  <a:lnTo>
                    <a:pt x="7142" y="5338"/>
                  </a:lnTo>
                  <a:lnTo>
                    <a:pt x="7148" y="5338"/>
                  </a:lnTo>
                  <a:lnTo>
                    <a:pt x="7154" y="5338"/>
                  </a:lnTo>
                  <a:lnTo>
                    <a:pt x="7160" y="5338"/>
                  </a:lnTo>
                  <a:lnTo>
                    <a:pt x="7165" y="5338"/>
                  </a:lnTo>
                  <a:lnTo>
                    <a:pt x="7171" y="5338"/>
                  </a:lnTo>
                  <a:lnTo>
                    <a:pt x="7176" y="5338"/>
                  </a:lnTo>
                  <a:lnTo>
                    <a:pt x="7183" y="5338"/>
                  </a:lnTo>
                  <a:lnTo>
                    <a:pt x="7188" y="5338"/>
                  </a:lnTo>
                  <a:lnTo>
                    <a:pt x="7194" y="5338"/>
                  </a:lnTo>
                  <a:lnTo>
                    <a:pt x="7200" y="5338"/>
                  </a:lnTo>
                  <a:lnTo>
                    <a:pt x="7205" y="5338"/>
                  </a:lnTo>
                  <a:lnTo>
                    <a:pt x="7212" y="5338"/>
                  </a:lnTo>
                  <a:lnTo>
                    <a:pt x="7217" y="5338"/>
                  </a:lnTo>
                  <a:lnTo>
                    <a:pt x="7223" y="5338"/>
                  </a:lnTo>
                  <a:lnTo>
                    <a:pt x="7228" y="5338"/>
                  </a:lnTo>
                  <a:lnTo>
                    <a:pt x="7234" y="5338"/>
                  </a:lnTo>
                  <a:lnTo>
                    <a:pt x="7240" y="5338"/>
                  </a:lnTo>
                  <a:lnTo>
                    <a:pt x="7246" y="5338"/>
                  </a:lnTo>
                  <a:lnTo>
                    <a:pt x="7251" y="5338"/>
                  </a:lnTo>
                  <a:lnTo>
                    <a:pt x="7257" y="5338"/>
                  </a:lnTo>
                  <a:lnTo>
                    <a:pt x="7262" y="5338"/>
                  </a:lnTo>
                  <a:lnTo>
                    <a:pt x="7269" y="5338"/>
                  </a:lnTo>
                  <a:lnTo>
                    <a:pt x="7274" y="5338"/>
                  </a:lnTo>
                  <a:lnTo>
                    <a:pt x="7280" y="5338"/>
                  </a:lnTo>
                  <a:lnTo>
                    <a:pt x="7286" y="5338"/>
                  </a:lnTo>
                  <a:lnTo>
                    <a:pt x="7291" y="5338"/>
                  </a:lnTo>
                  <a:lnTo>
                    <a:pt x="7298" y="5338"/>
                  </a:lnTo>
                  <a:lnTo>
                    <a:pt x="7303" y="5338"/>
                  </a:lnTo>
                  <a:lnTo>
                    <a:pt x="7309" y="5338"/>
                  </a:lnTo>
                  <a:lnTo>
                    <a:pt x="7314" y="5338"/>
                  </a:lnTo>
                  <a:lnTo>
                    <a:pt x="7320" y="5338"/>
                  </a:lnTo>
                  <a:lnTo>
                    <a:pt x="7326" y="5338"/>
                  </a:lnTo>
                  <a:lnTo>
                    <a:pt x="7332" y="5338"/>
                  </a:lnTo>
                  <a:lnTo>
                    <a:pt x="7337" y="5338"/>
                  </a:lnTo>
                  <a:lnTo>
                    <a:pt x="7343" y="5338"/>
                  </a:lnTo>
                  <a:lnTo>
                    <a:pt x="7348" y="5338"/>
                  </a:lnTo>
                  <a:lnTo>
                    <a:pt x="7355" y="5338"/>
                  </a:lnTo>
                  <a:lnTo>
                    <a:pt x="7360" y="5338"/>
                  </a:lnTo>
                  <a:lnTo>
                    <a:pt x="7366" y="5338"/>
                  </a:lnTo>
                  <a:lnTo>
                    <a:pt x="7371" y="5338"/>
                  </a:lnTo>
                  <a:lnTo>
                    <a:pt x="7377" y="5338"/>
                  </a:lnTo>
                  <a:lnTo>
                    <a:pt x="7384" y="5338"/>
                  </a:lnTo>
                  <a:lnTo>
                    <a:pt x="7389" y="5338"/>
                  </a:lnTo>
                  <a:lnTo>
                    <a:pt x="7395" y="5338"/>
                  </a:lnTo>
                  <a:lnTo>
                    <a:pt x="7400" y="5338"/>
                  </a:lnTo>
                  <a:lnTo>
                    <a:pt x="7406" y="5338"/>
                  </a:lnTo>
                  <a:lnTo>
                    <a:pt x="7412" y="5338"/>
                  </a:lnTo>
                  <a:lnTo>
                    <a:pt x="7418" y="5338"/>
                  </a:lnTo>
                  <a:lnTo>
                    <a:pt x="7423" y="5338"/>
                  </a:lnTo>
                  <a:lnTo>
                    <a:pt x="7429" y="5338"/>
                  </a:lnTo>
                  <a:lnTo>
                    <a:pt x="7434" y="5338"/>
                  </a:lnTo>
                  <a:lnTo>
                    <a:pt x="7441" y="5338"/>
                  </a:lnTo>
                  <a:lnTo>
                    <a:pt x="7446" y="5338"/>
                  </a:lnTo>
                  <a:lnTo>
                    <a:pt x="7452" y="5338"/>
                  </a:lnTo>
                  <a:lnTo>
                    <a:pt x="7457" y="5338"/>
                  </a:lnTo>
                  <a:lnTo>
                    <a:pt x="7463" y="5338"/>
                  </a:lnTo>
                  <a:lnTo>
                    <a:pt x="7470" y="5338"/>
                  </a:lnTo>
                  <a:lnTo>
                    <a:pt x="7475" y="5338"/>
                  </a:lnTo>
                  <a:lnTo>
                    <a:pt x="7481" y="5338"/>
                  </a:lnTo>
                  <a:lnTo>
                    <a:pt x="7486" y="5338"/>
                  </a:lnTo>
                  <a:lnTo>
                    <a:pt x="7492" y="5338"/>
                  </a:lnTo>
                  <a:lnTo>
                    <a:pt x="7498" y="5338"/>
                  </a:lnTo>
                  <a:lnTo>
                    <a:pt x="7504" y="5338"/>
                  </a:lnTo>
                  <a:lnTo>
                    <a:pt x="7509" y="5338"/>
                  </a:lnTo>
                  <a:lnTo>
                    <a:pt x="7515" y="5338"/>
                  </a:lnTo>
                  <a:lnTo>
                    <a:pt x="7520" y="5338"/>
                  </a:lnTo>
                  <a:lnTo>
                    <a:pt x="7527" y="5338"/>
                  </a:lnTo>
                  <a:lnTo>
                    <a:pt x="7532" y="5338"/>
                  </a:lnTo>
                  <a:lnTo>
                    <a:pt x="7538" y="5338"/>
                  </a:lnTo>
                  <a:lnTo>
                    <a:pt x="7543" y="5338"/>
                  </a:lnTo>
                  <a:lnTo>
                    <a:pt x="7549" y="5338"/>
                  </a:lnTo>
                  <a:lnTo>
                    <a:pt x="7555" y="5338"/>
                  </a:lnTo>
                  <a:lnTo>
                    <a:pt x="7561" y="5338"/>
                  </a:lnTo>
                  <a:lnTo>
                    <a:pt x="7567" y="5338"/>
                  </a:lnTo>
                  <a:lnTo>
                    <a:pt x="7572" y="5338"/>
                  </a:lnTo>
                  <a:lnTo>
                    <a:pt x="7578" y="5338"/>
                  </a:lnTo>
                  <a:lnTo>
                    <a:pt x="7584" y="5338"/>
                  </a:lnTo>
                  <a:lnTo>
                    <a:pt x="7590" y="5338"/>
                  </a:lnTo>
                  <a:lnTo>
                    <a:pt x="7595" y="5338"/>
                  </a:lnTo>
                  <a:lnTo>
                    <a:pt x="7601" y="5338"/>
                  </a:lnTo>
                  <a:lnTo>
                    <a:pt x="7606" y="5338"/>
                  </a:lnTo>
                  <a:lnTo>
                    <a:pt x="7613" y="5338"/>
                  </a:lnTo>
                  <a:lnTo>
                    <a:pt x="7618" y="5338"/>
                  </a:lnTo>
                  <a:lnTo>
                    <a:pt x="7624" y="5338"/>
                  </a:lnTo>
                  <a:lnTo>
                    <a:pt x="7629" y="5338"/>
                  </a:lnTo>
                  <a:lnTo>
                    <a:pt x="7635" y="5338"/>
                  </a:lnTo>
                  <a:lnTo>
                    <a:pt x="7641" y="5338"/>
                  </a:lnTo>
                  <a:lnTo>
                    <a:pt x="7647" y="5338"/>
                  </a:lnTo>
                  <a:lnTo>
                    <a:pt x="7653" y="5338"/>
                  </a:lnTo>
                  <a:lnTo>
                    <a:pt x="7658" y="5338"/>
                  </a:lnTo>
                  <a:lnTo>
                    <a:pt x="7664" y="5338"/>
                  </a:lnTo>
                  <a:lnTo>
                    <a:pt x="7670" y="5338"/>
                  </a:lnTo>
                  <a:lnTo>
                    <a:pt x="7676" y="5338"/>
                  </a:lnTo>
                  <a:lnTo>
                    <a:pt x="7681" y="5338"/>
                  </a:lnTo>
                  <a:lnTo>
                    <a:pt x="7687" y="5338"/>
                  </a:lnTo>
                  <a:lnTo>
                    <a:pt x="7692" y="5338"/>
                  </a:lnTo>
                  <a:lnTo>
                    <a:pt x="7699" y="5338"/>
                  </a:lnTo>
                  <a:lnTo>
                    <a:pt x="7704" y="5338"/>
                  </a:lnTo>
                  <a:lnTo>
                    <a:pt x="7710" y="5338"/>
                  </a:lnTo>
                  <a:lnTo>
                    <a:pt x="7715" y="5338"/>
                  </a:lnTo>
                  <a:lnTo>
                    <a:pt x="7721" y="5338"/>
                  </a:lnTo>
                  <a:lnTo>
                    <a:pt x="7727" y="5338"/>
                  </a:lnTo>
                  <a:lnTo>
                    <a:pt x="7733" y="5338"/>
                  </a:lnTo>
                  <a:lnTo>
                    <a:pt x="7738" y="5338"/>
                  </a:lnTo>
                  <a:lnTo>
                    <a:pt x="7744" y="5338"/>
                  </a:lnTo>
                  <a:lnTo>
                    <a:pt x="7751" y="5338"/>
                  </a:lnTo>
                  <a:lnTo>
                    <a:pt x="7756" y="5338"/>
                  </a:lnTo>
                  <a:lnTo>
                    <a:pt x="7762" y="5338"/>
                  </a:lnTo>
                  <a:lnTo>
                    <a:pt x="7767" y="5338"/>
                  </a:lnTo>
                  <a:lnTo>
                    <a:pt x="7773" y="5338"/>
                  </a:lnTo>
                  <a:lnTo>
                    <a:pt x="7778" y="5338"/>
                  </a:lnTo>
                  <a:lnTo>
                    <a:pt x="7785" y="5338"/>
                  </a:lnTo>
                  <a:lnTo>
                    <a:pt x="7790" y="5338"/>
                  </a:lnTo>
                  <a:lnTo>
                    <a:pt x="7796" y="5338"/>
                  </a:lnTo>
                  <a:lnTo>
                    <a:pt x="7801" y="5338"/>
                  </a:lnTo>
                  <a:lnTo>
                    <a:pt x="7807" y="5338"/>
                  </a:lnTo>
                  <a:lnTo>
                    <a:pt x="7813" y="5338"/>
                  </a:lnTo>
                  <a:lnTo>
                    <a:pt x="7819" y="5338"/>
                  </a:lnTo>
                  <a:lnTo>
                    <a:pt x="7824" y="5338"/>
                  </a:lnTo>
                  <a:lnTo>
                    <a:pt x="7830" y="5338"/>
                  </a:lnTo>
                  <a:lnTo>
                    <a:pt x="7835" y="5338"/>
                  </a:lnTo>
                  <a:lnTo>
                    <a:pt x="7842" y="5338"/>
                  </a:lnTo>
                  <a:lnTo>
                    <a:pt x="7848" y="5338"/>
                  </a:lnTo>
                  <a:lnTo>
                    <a:pt x="7853" y="5338"/>
                  </a:lnTo>
                  <a:lnTo>
                    <a:pt x="7859" y="5338"/>
                  </a:lnTo>
                  <a:lnTo>
                    <a:pt x="7864" y="5338"/>
                  </a:lnTo>
                  <a:lnTo>
                    <a:pt x="7871" y="5338"/>
                  </a:lnTo>
                  <a:lnTo>
                    <a:pt x="7876" y="5338"/>
                  </a:lnTo>
                  <a:lnTo>
                    <a:pt x="7882" y="5338"/>
                  </a:lnTo>
                  <a:lnTo>
                    <a:pt x="7887" y="5338"/>
                  </a:lnTo>
                  <a:lnTo>
                    <a:pt x="7894" y="5338"/>
                  </a:lnTo>
                  <a:lnTo>
                    <a:pt x="7899" y="5338"/>
                  </a:lnTo>
                  <a:lnTo>
                    <a:pt x="7905" y="5338"/>
                  </a:lnTo>
                  <a:lnTo>
                    <a:pt x="7910" y="5338"/>
                  </a:lnTo>
                  <a:lnTo>
                    <a:pt x="7916" y="5338"/>
                  </a:lnTo>
                  <a:lnTo>
                    <a:pt x="7921" y="5338"/>
                  </a:lnTo>
                  <a:lnTo>
                    <a:pt x="7928" y="5338"/>
                  </a:lnTo>
                  <a:lnTo>
                    <a:pt x="7934" y="5338"/>
                  </a:lnTo>
                  <a:lnTo>
                    <a:pt x="7939" y="5338"/>
                  </a:lnTo>
                  <a:lnTo>
                    <a:pt x="7945" y="5338"/>
                  </a:lnTo>
                  <a:lnTo>
                    <a:pt x="7951" y="5338"/>
                  </a:lnTo>
                  <a:lnTo>
                    <a:pt x="7957" y="5338"/>
                  </a:lnTo>
                  <a:lnTo>
                    <a:pt x="7962" y="5338"/>
                  </a:lnTo>
                  <a:lnTo>
                    <a:pt x="7968" y="5338"/>
                  </a:lnTo>
                  <a:lnTo>
                    <a:pt x="7973" y="5338"/>
                  </a:lnTo>
                  <a:lnTo>
                    <a:pt x="7980" y="5338"/>
                  </a:lnTo>
                  <a:lnTo>
                    <a:pt x="7985" y="5338"/>
                  </a:lnTo>
                  <a:lnTo>
                    <a:pt x="7991" y="5338"/>
                  </a:lnTo>
                  <a:lnTo>
                    <a:pt x="7996" y="5338"/>
                  </a:lnTo>
                  <a:lnTo>
                    <a:pt x="8002" y="5338"/>
                  </a:lnTo>
                  <a:lnTo>
                    <a:pt x="8008" y="5338"/>
                  </a:lnTo>
                  <a:lnTo>
                    <a:pt x="8014" y="5338"/>
                  </a:lnTo>
                  <a:lnTo>
                    <a:pt x="8019" y="5338"/>
                  </a:lnTo>
                  <a:lnTo>
                    <a:pt x="8025" y="5338"/>
                  </a:lnTo>
                  <a:lnTo>
                    <a:pt x="8031" y="5338"/>
                  </a:lnTo>
                  <a:lnTo>
                    <a:pt x="8037" y="5338"/>
                  </a:lnTo>
                  <a:lnTo>
                    <a:pt x="8043" y="5338"/>
                  </a:lnTo>
                  <a:lnTo>
                    <a:pt x="8048" y="5338"/>
                  </a:lnTo>
                  <a:lnTo>
                    <a:pt x="8054" y="5338"/>
                  </a:lnTo>
                  <a:lnTo>
                    <a:pt x="8059" y="5338"/>
                  </a:lnTo>
                  <a:lnTo>
                    <a:pt x="8066" y="5340"/>
                  </a:lnTo>
                  <a:lnTo>
                    <a:pt x="8071" y="5340"/>
                  </a:lnTo>
                  <a:lnTo>
                    <a:pt x="8077" y="5340"/>
                  </a:lnTo>
                  <a:lnTo>
                    <a:pt x="8082" y="5340"/>
                  </a:lnTo>
                  <a:lnTo>
                    <a:pt x="8088" y="5340"/>
                  </a:lnTo>
                  <a:lnTo>
                    <a:pt x="8094" y="5340"/>
                  </a:lnTo>
                  <a:lnTo>
                    <a:pt x="8100" y="5340"/>
                  </a:lnTo>
                  <a:lnTo>
                    <a:pt x="8105" y="5340"/>
                  </a:lnTo>
                  <a:lnTo>
                    <a:pt x="8111" y="5340"/>
                  </a:lnTo>
                  <a:lnTo>
                    <a:pt x="8117" y="5340"/>
                  </a:lnTo>
                  <a:lnTo>
                    <a:pt x="8123" y="5340"/>
                  </a:lnTo>
                  <a:lnTo>
                    <a:pt x="8129" y="5340"/>
                  </a:lnTo>
                  <a:lnTo>
                    <a:pt x="8134" y="5340"/>
                  </a:lnTo>
                  <a:lnTo>
                    <a:pt x="8140" y="5340"/>
                  </a:lnTo>
                  <a:lnTo>
                    <a:pt x="8145" y="5340"/>
                  </a:lnTo>
                  <a:lnTo>
                    <a:pt x="8152" y="5340"/>
                  </a:lnTo>
                  <a:lnTo>
                    <a:pt x="8157" y="5340"/>
                  </a:lnTo>
                  <a:lnTo>
                    <a:pt x="8163" y="5340"/>
                  </a:lnTo>
                  <a:lnTo>
                    <a:pt x="8168" y="5340"/>
                  </a:lnTo>
                  <a:lnTo>
                    <a:pt x="8174" y="5340"/>
                  </a:lnTo>
                  <a:lnTo>
                    <a:pt x="8180" y="5340"/>
                  </a:lnTo>
                  <a:lnTo>
                    <a:pt x="8186" y="5340"/>
                  </a:lnTo>
                  <a:lnTo>
                    <a:pt x="8191" y="5340"/>
                  </a:lnTo>
                  <a:lnTo>
                    <a:pt x="8197" y="5340"/>
                  </a:lnTo>
                  <a:lnTo>
                    <a:pt x="8202" y="5340"/>
                  </a:lnTo>
                  <a:lnTo>
                    <a:pt x="8209" y="5340"/>
                  </a:lnTo>
                  <a:lnTo>
                    <a:pt x="8215" y="5340"/>
                  </a:lnTo>
                  <a:lnTo>
                    <a:pt x="8220" y="5340"/>
                  </a:lnTo>
                  <a:lnTo>
                    <a:pt x="8226" y="5340"/>
                  </a:lnTo>
                  <a:lnTo>
                    <a:pt x="8231" y="5340"/>
                  </a:lnTo>
                  <a:lnTo>
                    <a:pt x="8238" y="5340"/>
                  </a:lnTo>
                  <a:lnTo>
                    <a:pt x="8243" y="5340"/>
                  </a:lnTo>
                  <a:lnTo>
                    <a:pt x="8249" y="5340"/>
                  </a:lnTo>
                  <a:lnTo>
                    <a:pt x="8254" y="5340"/>
                  </a:lnTo>
                  <a:lnTo>
                    <a:pt x="8260" y="5340"/>
                  </a:lnTo>
                  <a:lnTo>
                    <a:pt x="8266" y="5340"/>
                  </a:lnTo>
                  <a:lnTo>
                    <a:pt x="8272" y="5340"/>
                  </a:lnTo>
                  <a:lnTo>
                    <a:pt x="8277" y="5340"/>
                  </a:lnTo>
                  <a:lnTo>
                    <a:pt x="8283" y="5340"/>
                  </a:lnTo>
                  <a:lnTo>
                    <a:pt x="8288" y="5340"/>
                  </a:lnTo>
                  <a:lnTo>
                    <a:pt x="8295" y="5340"/>
                  </a:lnTo>
                  <a:lnTo>
                    <a:pt x="8301" y="5340"/>
                  </a:lnTo>
                  <a:lnTo>
                    <a:pt x="8306" y="5340"/>
                  </a:lnTo>
                  <a:lnTo>
                    <a:pt x="8312" y="5340"/>
                  </a:lnTo>
                  <a:lnTo>
                    <a:pt x="8317" y="5340"/>
                  </a:lnTo>
                  <a:lnTo>
                    <a:pt x="8324" y="5340"/>
                  </a:lnTo>
                  <a:lnTo>
                    <a:pt x="8329" y="5340"/>
                  </a:lnTo>
                  <a:lnTo>
                    <a:pt x="8335" y="5340"/>
                  </a:lnTo>
                  <a:lnTo>
                    <a:pt x="8340" y="5340"/>
                  </a:lnTo>
                  <a:lnTo>
                    <a:pt x="8346" y="5340"/>
                  </a:lnTo>
                  <a:lnTo>
                    <a:pt x="8352" y="5340"/>
                  </a:lnTo>
                  <a:lnTo>
                    <a:pt x="8358" y="5340"/>
                  </a:lnTo>
                  <a:lnTo>
                    <a:pt x="8363" y="5340"/>
                  </a:lnTo>
                  <a:lnTo>
                    <a:pt x="8369" y="5340"/>
                  </a:lnTo>
                  <a:lnTo>
                    <a:pt x="8374" y="5340"/>
                  </a:lnTo>
                  <a:lnTo>
                    <a:pt x="8381" y="5340"/>
                  </a:lnTo>
                  <a:lnTo>
                    <a:pt x="8386" y="5340"/>
                  </a:lnTo>
                  <a:lnTo>
                    <a:pt x="8392" y="5340"/>
                  </a:lnTo>
                  <a:lnTo>
                    <a:pt x="8398" y="5340"/>
                  </a:lnTo>
                  <a:lnTo>
                    <a:pt x="8403" y="5340"/>
                  </a:lnTo>
                  <a:lnTo>
                    <a:pt x="8410" y="5340"/>
                  </a:lnTo>
                  <a:lnTo>
                    <a:pt x="8415" y="5340"/>
                  </a:lnTo>
                  <a:lnTo>
                    <a:pt x="8421" y="5340"/>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17453" name="Rectangle 45"/>
            <p:cNvSpPr>
              <a:spLocks noChangeArrowheads="1"/>
            </p:cNvSpPr>
            <p:nvPr/>
          </p:nvSpPr>
          <p:spPr bwMode="auto">
            <a:xfrm>
              <a:off x="4079" y="1004"/>
              <a:ext cx="30"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x</a:t>
              </a:r>
              <a:endParaRPr lang="en-US" dirty="0"/>
            </a:p>
          </p:txBody>
        </p:sp>
        <p:sp>
          <p:nvSpPr>
            <p:cNvPr id="17454" name="Rectangle 46"/>
            <p:cNvSpPr>
              <a:spLocks noChangeArrowheads="1"/>
            </p:cNvSpPr>
            <p:nvPr/>
          </p:nvSpPr>
          <p:spPr bwMode="auto">
            <a:xfrm rot="5400000">
              <a:off x="3473" y="567"/>
              <a:ext cx="21"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 </a:t>
              </a:r>
              <a:endParaRPr lang="en-US" dirty="0"/>
            </a:p>
          </p:txBody>
        </p:sp>
        <p:sp>
          <p:nvSpPr>
            <p:cNvPr id="17455" name="Line 47"/>
            <p:cNvSpPr>
              <a:spLocks noChangeShapeType="1"/>
            </p:cNvSpPr>
            <p:nvPr/>
          </p:nvSpPr>
          <p:spPr bwMode="auto">
            <a:xfrm>
              <a:off x="3605" y="901"/>
              <a:ext cx="0" cy="13"/>
            </a:xfrm>
            <a:prstGeom prst="line">
              <a:avLst/>
            </a:prstGeom>
            <a:noFill/>
            <a:ln w="1588">
              <a:solidFill>
                <a:srgbClr val="008000"/>
              </a:solidFill>
              <a:round/>
              <a:headEnd/>
              <a:tailEnd/>
            </a:ln>
          </p:spPr>
          <p:txBody>
            <a:bodyPr/>
            <a:lstStyle/>
            <a:p>
              <a:pPr>
                <a:defRPr/>
              </a:pPr>
              <a:endParaRPr lang="en-US" dirty="0"/>
            </a:p>
          </p:txBody>
        </p:sp>
        <p:sp>
          <p:nvSpPr>
            <p:cNvPr id="17456" name="Line 48"/>
            <p:cNvSpPr>
              <a:spLocks noChangeShapeType="1"/>
            </p:cNvSpPr>
            <p:nvPr/>
          </p:nvSpPr>
          <p:spPr bwMode="auto">
            <a:xfrm>
              <a:off x="3924" y="901"/>
              <a:ext cx="0" cy="13"/>
            </a:xfrm>
            <a:prstGeom prst="line">
              <a:avLst/>
            </a:prstGeom>
            <a:noFill/>
            <a:ln w="1588">
              <a:solidFill>
                <a:srgbClr val="008000"/>
              </a:solidFill>
              <a:round/>
              <a:headEnd/>
              <a:tailEnd/>
            </a:ln>
          </p:spPr>
          <p:txBody>
            <a:bodyPr/>
            <a:lstStyle/>
            <a:p>
              <a:pPr>
                <a:defRPr/>
              </a:pPr>
              <a:endParaRPr lang="en-US" dirty="0"/>
            </a:p>
          </p:txBody>
        </p:sp>
        <p:sp>
          <p:nvSpPr>
            <p:cNvPr id="17457" name="Line 49"/>
            <p:cNvSpPr>
              <a:spLocks noChangeShapeType="1"/>
            </p:cNvSpPr>
            <p:nvPr/>
          </p:nvSpPr>
          <p:spPr bwMode="auto">
            <a:xfrm>
              <a:off x="4242" y="901"/>
              <a:ext cx="2" cy="13"/>
            </a:xfrm>
            <a:prstGeom prst="line">
              <a:avLst/>
            </a:prstGeom>
            <a:noFill/>
            <a:ln w="1588">
              <a:solidFill>
                <a:srgbClr val="008000"/>
              </a:solidFill>
              <a:round/>
              <a:headEnd/>
              <a:tailEnd/>
            </a:ln>
          </p:spPr>
          <p:txBody>
            <a:bodyPr/>
            <a:lstStyle/>
            <a:p>
              <a:pPr>
                <a:defRPr/>
              </a:pPr>
              <a:endParaRPr lang="en-US" dirty="0"/>
            </a:p>
          </p:txBody>
        </p:sp>
        <p:sp>
          <p:nvSpPr>
            <p:cNvPr id="17458" name="Line 50"/>
            <p:cNvSpPr>
              <a:spLocks noChangeShapeType="1"/>
            </p:cNvSpPr>
            <p:nvPr/>
          </p:nvSpPr>
          <p:spPr bwMode="auto">
            <a:xfrm>
              <a:off x="4560" y="901"/>
              <a:ext cx="2" cy="13"/>
            </a:xfrm>
            <a:prstGeom prst="line">
              <a:avLst/>
            </a:prstGeom>
            <a:noFill/>
            <a:ln w="1588">
              <a:solidFill>
                <a:srgbClr val="008000"/>
              </a:solidFill>
              <a:round/>
              <a:headEnd/>
              <a:tailEnd/>
            </a:ln>
          </p:spPr>
          <p:txBody>
            <a:bodyPr/>
            <a:lstStyle/>
            <a:p>
              <a:pPr>
                <a:defRPr/>
              </a:pPr>
              <a:endParaRPr lang="en-US" dirty="0"/>
            </a:p>
          </p:txBody>
        </p:sp>
        <p:sp>
          <p:nvSpPr>
            <p:cNvPr id="17459" name="Line 51"/>
            <p:cNvSpPr>
              <a:spLocks noChangeShapeType="1"/>
            </p:cNvSpPr>
            <p:nvPr/>
          </p:nvSpPr>
          <p:spPr bwMode="auto">
            <a:xfrm>
              <a:off x="3605" y="901"/>
              <a:ext cx="955" cy="2"/>
            </a:xfrm>
            <a:prstGeom prst="line">
              <a:avLst/>
            </a:prstGeom>
            <a:noFill/>
            <a:ln w="1588">
              <a:solidFill>
                <a:srgbClr val="008000"/>
              </a:solidFill>
              <a:round/>
              <a:headEnd/>
              <a:tailEnd/>
            </a:ln>
          </p:spPr>
          <p:txBody>
            <a:bodyPr/>
            <a:lstStyle/>
            <a:p>
              <a:pPr>
                <a:defRPr/>
              </a:pPr>
              <a:endParaRPr lang="en-US" dirty="0"/>
            </a:p>
          </p:txBody>
        </p:sp>
        <p:sp>
          <p:nvSpPr>
            <p:cNvPr id="17460" name="Rectangle 52"/>
            <p:cNvSpPr>
              <a:spLocks noChangeArrowheads="1"/>
            </p:cNvSpPr>
            <p:nvPr/>
          </p:nvSpPr>
          <p:spPr bwMode="auto">
            <a:xfrm>
              <a:off x="3591" y="939"/>
              <a:ext cx="31"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a:t>
              </a:r>
              <a:endParaRPr lang="en-US" dirty="0"/>
            </a:p>
          </p:txBody>
        </p:sp>
        <p:sp>
          <p:nvSpPr>
            <p:cNvPr id="17461" name="Rectangle 53"/>
            <p:cNvSpPr>
              <a:spLocks noChangeArrowheads="1"/>
            </p:cNvSpPr>
            <p:nvPr/>
          </p:nvSpPr>
          <p:spPr bwMode="auto">
            <a:xfrm>
              <a:off x="3910" y="939"/>
              <a:ext cx="30"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5</a:t>
              </a:r>
              <a:endParaRPr lang="en-US" dirty="0"/>
            </a:p>
          </p:txBody>
        </p:sp>
        <p:sp>
          <p:nvSpPr>
            <p:cNvPr id="17462" name="Rectangle 54"/>
            <p:cNvSpPr>
              <a:spLocks noChangeArrowheads="1"/>
            </p:cNvSpPr>
            <p:nvPr/>
          </p:nvSpPr>
          <p:spPr bwMode="auto">
            <a:xfrm>
              <a:off x="4219" y="939"/>
              <a:ext cx="5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10</a:t>
              </a:r>
              <a:endParaRPr lang="en-US" dirty="0"/>
            </a:p>
          </p:txBody>
        </p:sp>
        <p:sp>
          <p:nvSpPr>
            <p:cNvPr id="17463" name="Rectangle 55"/>
            <p:cNvSpPr>
              <a:spLocks noChangeArrowheads="1"/>
            </p:cNvSpPr>
            <p:nvPr/>
          </p:nvSpPr>
          <p:spPr bwMode="auto">
            <a:xfrm>
              <a:off x="4537" y="939"/>
              <a:ext cx="51"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15</a:t>
              </a:r>
              <a:endParaRPr lang="en-US" dirty="0"/>
            </a:p>
          </p:txBody>
        </p:sp>
        <p:sp>
          <p:nvSpPr>
            <p:cNvPr id="17464" name="Line 56"/>
            <p:cNvSpPr>
              <a:spLocks noChangeShapeType="1"/>
            </p:cNvSpPr>
            <p:nvPr/>
          </p:nvSpPr>
          <p:spPr bwMode="auto">
            <a:xfrm flipH="1">
              <a:off x="3576" y="879"/>
              <a:ext cx="11" cy="3"/>
            </a:xfrm>
            <a:prstGeom prst="line">
              <a:avLst/>
            </a:prstGeom>
            <a:noFill/>
            <a:ln w="1588">
              <a:solidFill>
                <a:srgbClr val="008000"/>
              </a:solidFill>
              <a:round/>
              <a:headEnd/>
              <a:tailEnd/>
            </a:ln>
          </p:spPr>
          <p:txBody>
            <a:bodyPr/>
            <a:lstStyle/>
            <a:p>
              <a:pPr>
                <a:defRPr/>
              </a:pPr>
              <a:endParaRPr lang="en-US" dirty="0"/>
            </a:p>
          </p:txBody>
        </p:sp>
        <p:sp>
          <p:nvSpPr>
            <p:cNvPr id="17465" name="Line 57"/>
            <p:cNvSpPr>
              <a:spLocks noChangeShapeType="1"/>
            </p:cNvSpPr>
            <p:nvPr/>
          </p:nvSpPr>
          <p:spPr bwMode="auto">
            <a:xfrm flipH="1">
              <a:off x="3576" y="782"/>
              <a:ext cx="11" cy="2"/>
            </a:xfrm>
            <a:prstGeom prst="line">
              <a:avLst/>
            </a:prstGeom>
            <a:noFill/>
            <a:ln w="1588">
              <a:solidFill>
                <a:srgbClr val="008000"/>
              </a:solidFill>
              <a:round/>
              <a:headEnd/>
              <a:tailEnd/>
            </a:ln>
          </p:spPr>
          <p:txBody>
            <a:bodyPr/>
            <a:lstStyle/>
            <a:p>
              <a:pPr>
                <a:defRPr/>
              </a:pPr>
              <a:endParaRPr lang="en-US" dirty="0"/>
            </a:p>
          </p:txBody>
        </p:sp>
        <p:sp>
          <p:nvSpPr>
            <p:cNvPr id="17466" name="Line 58"/>
            <p:cNvSpPr>
              <a:spLocks noChangeShapeType="1"/>
            </p:cNvSpPr>
            <p:nvPr/>
          </p:nvSpPr>
          <p:spPr bwMode="auto">
            <a:xfrm flipH="1">
              <a:off x="3576" y="685"/>
              <a:ext cx="11" cy="0"/>
            </a:xfrm>
            <a:prstGeom prst="line">
              <a:avLst/>
            </a:prstGeom>
            <a:noFill/>
            <a:ln w="1588">
              <a:solidFill>
                <a:srgbClr val="008000"/>
              </a:solidFill>
              <a:round/>
              <a:headEnd/>
              <a:tailEnd/>
            </a:ln>
          </p:spPr>
          <p:txBody>
            <a:bodyPr/>
            <a:lstStyle/>
            <a:p>
              <a:pPr>
                <a:defRPr/>
              </a:pPr>
              <a:endParaRPr lang="en-US" dirty="0"/>
            </a:p>
          </p:txBody>
        </p:sp>
        <p:sp>
          <p:nvSpPr>
            <p:cNvPr id="17467" name="Line 59"/>
            <p:cNvSpPr>
              <a:spLocks noChangeShapeType="1"/>
            </p:cNvSpPr>
            <p:nvPr/>
          </p:nvSpPr>
          <p:spPr bwMode="auto">
            <a:xfrm flipH="1">
              <a:off x="3576" y="589"/>
              <a:ext cx="11" cy="2"/>
            </a:xfrm>
            <a:prstGeom prst="line">
              <a:avLst/>
            </a:prstGeom>
            <a:noFill/>
            <a:ln w="1588">
              <a:solidFill>
                <a:srgbClr val="008000"/>
              </a:solidFill>
              <a:round/>
              <a:headEnd/>
              <a:tailEnd/>
            </a:ln>
          </p:spPr>
          <p:txBody>
            <a:bodyPr/>
            <a:lstStyle/>
            <a:p>
              <a:pPr>
                <a:defRPr/>
              </a:pPr>
              <a:endParaRPr lang="en-US" dirty="0"/>
            </a:p>
          </p:txBody>
        </p:sp>
        <p:sp>
          <p:nvSpPr>
            <p:cNvPr id="17468" name="Line 60"/>
            <p:cNvSpPr>
              <a:spLocks noChangeShapeType="1"/>
            </p:cNvSpPr>
            <p:nvPr/>
          </p:nvSpPr>
          <p:spPr bwMode="auto">
            <a:xfrm flipH="1">
              <a:off x="3576" y="492"/>
              <a:ext cx="11" cy="0"/>
            </a:xfrm>
            <a:prstGeom prst="line">
              <a:avLst/>
            </a:prstGeom>
            <a:noFill/>
            <a:ln w="1588">
              <a:solidFill>
                <a:srgbClr val="008000"/>
              </a:solidFill>
              <a:round/>
              <a:headEnd/>
              <a:tailEnd/>
            </a:ln>
          </p:spPr>
          <p:txBody>
            <a:bodyPr/>
            <a:lstStyle/>
            <a:p>
              <a:pPr>
                <a:defRPr/>
              </a:pPr>
              <a:endParaRPr lang="en-US" dirty="0"/>
            </a:p>
          </p:txBody>
        </p:sp>
        <p:sp>
          <p:nvSpPr>
            <p:cNvPr id="17469" name="Line 61"/>
            <p:cNvSpPr>
              <a:spLocks noChangeShapeType="1"/>
            </p:cNvSpPr>
            <p:nvPr/>
          </p:nvSpPr>
          <p:spPr bwMode="auto">
            <a:xfrm flipH="1">
              <a:off x="3576" y="394"/>
              <a:ext cx="11" cy="2"/>
            </a:xfrm>
            <a:prstGeom prst="line">
              <a:avLst/>
            </a:prstGeom>
            <a:noFill/>
            <a:ln w="1588">
              <a:solidFill>
                <a:srgbClr val="008000"/>
              </a:solidFill>
              <a:round/>
              <a:headEnd/>
              <a:tailEnd/>
            </a:ln>
          </p:spPr>
          <p:txBody>
            <a:bodyPr/>
            <a:lstStyle/>
            <a:p>
              <a:pPr>
                <a:defRPr/>
              </a:pPr>
              <a:endParaRPr lang="en-US" dirty="0"/>
            </a:p>
          </p:txBody>
        </p:sp>
        <p:sp>
          <p:nvSpPr>
            <p:cNvPr id="17470" name="Line 62"/>
            <p:cNvSpPr>
              <a:spLocks noChangeShapeType="1"/>
            </p:cNvSpPr>
            <p:nvPr/>
          </p:nvSpPr>
          <p:spPr bwMode="auto">
            <a:xfrm flipH="1">
              <a:off x="3576" y="299"/>
              <a:ext cx="11" cy="0"/>
            </a:xfrm>
            <a:prstGeom prst="line">
              <a:avLst/>
            </a:prstGeom>
            <a:noFill/>
            <a:ln w="1588">
              <a:solidFill>
                <a:srgbClr val="008000"/>
              </a:solidFill>
              <a:round/>
              <a:headEnd/>
              <a:tailEnd/>
            </a:ln>
          </p:spPr>
          <p:txBody>
            <a:bodyPr/>
            <a:lstStyle/>
            <a:p>
              <a:pPr>
                <a:defRPr/>
              </a:pPr>
              <a:endParaRPr lang="en-US" dirty="0"/>
            </a:p>
          </p:txBody>
        </p:sp>
        <p:sp>
          <p:nvSpPr>
            <p:cNvPr id="17471" name="Line 63"/>
            <p:cNvSpPr>
              <a:spLocks noChangeShapeType="1"/>
            </p:cNvSpPr>
            <p:nvPr/>
          </p:nvSpPr>
          <p:spPr bwMode="auto">
            <a:xfrm flipV="1">
              <a:off x="3587" y="299"/>
              <a:ext cx="0" cy="579"/>
            </a:xfrm>
            <a:prstGeom prst="line">
              <a:avLst/>
            </a:prstGeom>
            <a:noFill/>
            <a:ln w="1588">
              <a:solidFill>
                <a:srgbClr val="008000"/>
              </a:solidFill>
              <a:round/>
              <a:headEnd/>
              <a:tailEnd/>
            </a:ln>
          </p:spPr>
          <p:txBody>
            <a:bodyPr/>
            <a:lstStyle/>
            <a:p>
              <a:pPr>
                <a:defRPr/>
              </a:pPr>
              <a:endParaRPr lang="en-US" dirty="0"/>
            </a:p>
          </p:txBody>
        </p:sp>
        <p:sp>
          <p:nvSpPr>
            <p:cNvPr id="17472" name="Rectangle 64"/>
            <p:cNvSpPr>
              <a:spLocks noChangeArrowheads="1"/>
            </p:cNvSpPr>
            <p:nvPr/>
          </p:nvSpPr>
          <p:spPr bwMode="auto">
            <a:xfrm rot="5400000">
              <a:off x="3516" y="856"/>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0.0</a:t>
              </a:r>
              <a:endParaRPr lang="en-US" dirty="0"/>
            </a:p>
          </p:txBody>
        </p:sp>
        <p:sp>
          <p:nvSpPr>
            <p:cNvPr id="17473" name="Rectangle 65"/>
            <p:cNvSpPr>
              <a:spLocks noChangeArrowheads="1"/>
            </p:cNvSpPr>
            <p:nvPr/>
          </p:nvSpPr>
          <p:spPr bwMode="auto">
            <a:xfrm rot="5400000">
              <a:off x="3516" y="765"/>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0.1</a:t>
              </a:r>
              <a:endParaRPr lang="en-US" dirty="0"/>
            </a:p>
          </p:txBody>
        </p:sp>
        <p:sp>
          <p:nvSpPr>
            <p:cNvPr id="17474" name="Rectangle 66"/>
            <p:cNvSpPr>
              <a:spLocks noChangeArrowheads="1"/>
            </p:cNvSpPr>
            <p:nvPr/>
          </p:nvSpPr>
          <p:spPr bwMode="auto">
            <a:xfrm rot="5400000">
              <a:off x="3516" y="665"/>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0.2</a:t>
              </a:r>
              <a:endParaRPr lang="en-US" dirty="0"/>
            </a:p>
          </p:txBody>
        </p:sp>
        <p:sp>
          <p:nvSpPr>
            <p:cNvPr id="17475" name="Rectangle 67"/>
            <p:cNvSpPr>
              <a:spLocks noChangeArrowheads="1"/>
            </p:cNvSpPr>
            <p:nvPr/>
          </p:nvSpPr>
          <p:spPr bwMode="auto">
            <a:xfrm rot="5400000">
              <a:off x="3516" y="572"/>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0.3</a:t>
              </a:r>
              <a:endParaRPr lang="en-US" dirty="0"/>
            </a:p>
          </p:txBody>
        </p:sp>
        <p:sp>
          <p:nvSpPr>
            <p:cNvPr id="17476" name="Rectangle 68"/>
            <p:cNvSpPr>
              <a:spLocks noChangeArrowheads="1"/>
            </p:cNvSpPr>
            <p:nvPr/>
          </p:nvSpPr>
          <p:spPr bwMode="auto">
            <a:xfrm rot="5400000">
              <a:off x="3515" y="473"/>
              <a:ext cx="64"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0.4</a:t>
              </a:r>
              <a:endParaRPr lang="en-US" dirty="0"/>
            </a:p>
          </p:txBody>
        </p:sp>
        <p:sp>
          <p:nvSpPr>
            <p:cNvPr id="17477" name="Rectangle 69"/>
            <p:cNvSpPr>
              <a:spLocks noChangeArrowheads="1"/>
            </p:cNvSpPr>
            <p:nvPr/>
          </p:nvSpPr>
          <p:spPr bwMode="auto">
            <a:xfrm rot="5400000">
              <a:off x="3516" y="374"/>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0.5</a:t>
              </a:r>
              <a:endParaRPr lang="en-US" dirty="0"/>
            </a:p>
          </p:txBody>
        </p:sp>
        <p:sp>
          <p:nvSpPr>
            <p:cNvPr id="17478" name="Rectangle 70"/>
            <p:cNvSpPr>
              <a:spLocks noChangeArrowheads="1"/>
            </p:cNvSpPr>
            <p:nvPr/>
          </p:nvSpPr>
          <p:spPr bwMode="auto">
            <a:xfrm rot="5400000">
              <a:off x="3516" y="277"/>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0.6</a:t>
              </a:r>
              <a:endParaRPr lang="en-US" dirty="0"/>
            </a:p>
          </p:txBody>
        </p:sp>
        <p:sp>
          <p:nvSpPr>
            <p:cNvPr id="17479" name="Rectangle 71"/>
            <p:cNvSpPr>
              <a:spLocks noChangeArrowheads="1"/>
            </p:cNvSpPr>
            <p:nvPr/>
          </p:nvSpPr>
          <p:spPr bwMode="auto">
            <a:xfrm>
              <a:off x="3587" y="275"/>
              <a:ext cx="1011" cy="627"/>
            </a:xfrm>
            <a:prstGeom prst="rect">
              <a:avLst/>
            </a:prstGeom>
            <a:solidFill>
              <a:srgbClr val="FFEBD7">
                <a:alpha val="0"/>
              </a:srgbClr>
            </a:solidFill>
            <a:ln w="1588">
              <a:solidFill>
                <a:srgbClr val="008000"/>
              </a:solidFill>
              <a:miter lim="800000"/>
              <a:headEnd/>
              <a:tailEnd/>
            </a:ln>
          </p:spPr>
          <p:txBody>
            <a:bodyPr/>
            <a:lstStyle/>
            <a:p>
              <a:pPr>
                <a:defRPr/>
              </a:pPr>
              <a:endParaRPr lang="en-US" dirty="0"/>
            </a:p>
          </p:txBody>
        </p:sp>
        <p:sp>
          <p:nvSpPr>
            <p:cNvPr id="17480" name="Freeform 72"/>
            <p:cNvSpPr>
              <a:spLocks/>
            </p:cNvSpPr>
            <p:nvPr/>
          </p:nvSpPr>
          <p:spPr bwMode="auto">
            <a:xfrm>
              <a:off x="3605" y="398"/>
              <a:ext cx="955" cy="481"/>
            </a:xfrm>
            <a:custGeom>
              <a:avLst/>
              <a:gdLst/>
              <a:ahLst/>
              <a:cxnLst>
                <a:cxn ang="0">
                  <a:pos x="133" y="470"/>
                </a:cxn>
                <a:cxn ang="0">
                  <a:pos x="270" y="906"/>
                </a:cxn>
                <a:cxn ang="0">
                  <a:pos x="407" y="1294"/>
                </a:cxn>
                <a:cxn ang="0">
                  <a:pos x="545" y="1637"/>
                </a:cxn>
                <a:cxn ang="0">
                  <a:pos x="683" y="1941"/>
                </a:cxn>
                <a:cxn ang="0">
                  <a:pos x="820" y="2211"/>
                </a:cxn>
                <a:cxn ang="0">
                  <a:pos x="958" y="2451"/>
                </a:cxn>
                <a:cxn ang="0">
                  <a:pos x="1095" y="2663"/>
                </a:cxn>
                <a:cxn ang="0">
                  <a:pos x="1233" y="2851"/>
                </a:cxn>
                <a:cxn ang="0">
                  <a:pos x="1370" y="3019"/>
                </a:cxn>
                <a:cxn ang="0">
                  <a:pos x="1508" y="3167"/>
                </a:cxn>
                <a:cxn ang="0">
                  <a:pos x="1646" y="3298"/>
                </a:cxn>
                <a:cxn ang="0">
                  <a:pos x="1784" y="3415"/>
                </a:cxn>
                <a:cxn ang="0">
                  <a:pos x="1920" y="3518"/>
                </a:cxn>
                <a:cxn ang="0">
                  <a:pos x="2058" y="3609"/>
                </a:cxn>
                <a:cxn ang="0">
                  <a:pos x="2196" y="3691"/>
                </a:cxn>
                <a:cxn ang="0">
                  <a:pos x="2334" y="3763"/>
                </a:cxn>
                <a:cxn ang="0">
                  <a:pos x="2471" y="3827"/>
                </a:cxn>
                <a:cxn ang="0">
                  <a:pos x="2608" y="3884"/>
                </a:cxn>
                <a:cxn ang="0">
                  <a:pos x="2746" y="3934"/>
                </a:cxn>
                <a:cxn ang="0">
                  <a:pos x="2884" y="3978"/>
                </a:cxn>
                <a:cxn ang="0">
                  <a:pos x="3021" y="4019"/>
                </a:cxn>
                <a:cxn ang="0">
                  <a:pos x="3159" y="4053"/>
                </a:cxn>
                <a:cxn ang="0">
                  <a:pos x="3297" y="4084"/>
                </a:cxn>
                <a:cxn ang="0">
                  <a:pos x="3434" y="4112"/>
                </a:cxn>
                <a:cxn ang="0">
                  <a:pos x="3571" y="4137"/>
                </a:cxn>
                <a:cxn ang="0">
                  <a:pos x="3709" y="4159"/>
                </a:cxn>
                <a:cxn ang="0">
                  <a:pos x="3847" y="4177"/>
                </a:cxn>
                <a:cxn ang="0">
                  <a:pos x="3985" y="4195"/>
                </a:cxn>
                <a:cxn ang="0">
                  <a:pos x="4121" y="4209"/>
                </a:cxn>
                <a:cxn ang="0">
                  <a:pos x="4259" y="4223"/>
                </a:cxn>
                <a:cxn ang="0">
                  <a:pos x="4397" y="4235"/>
                </a:cxn>
                <a:cxn ang="0">
                  <a:pos x="4535" y="4246"/>
                </a:cxn>
                <a:cxn ang="0">
                  <a:pos x="4672" y="4255"/>
                </a:cxn>
                <a:cxn ang="0">
                  <a:pos x="4810" y="4263"/>
                </a:cxn>
                <a:cxn ang="0">
                  <a:pos x="4947" y="4270"/>
                </a:cxn>
                <a:cxn ang="0">
                  <a:pos x="5085" y="4278"/>
                </a:cxn>
                <a:cxn ang="0">
                  <a:pos x="5222" y="4283"/>
                </a:cxn>
                <a:cxn ang="0">
                  <a:pos x="5360" y="4288"/>
                </a:cxn>
                <a:cxn ang="0">
                  <a:pos x="5498" y="4293"/>
                </a:cxn>
                <a:cxn ang="0">
                  <a:pos x="5635" y="4297"/>
                </a:cxn>
                <a:cxn ang="0">
                  <a:pos x="5772" y="4301"/>
                </a:cxn>
                <a:cxn ang="0">
                  <a:pos x="5910" y="4304"/>
                </a:cxn>
                <a:cxn ang="0">
                  <a:pos x="6048" y="4307"/>
                </a:cxn>
                <a:cxn ang="0">
                  <a:pos x="6186" y="4309"/>
                </a:cxn>
                <a:cxn ang="0">
                  <a:pos x="6322" y="4311"/>
                </a:cxn>
                <a:cxn ang="0">
                  <a:pos x="6460" y="4313"/>
                </a:cxn>
                <a:cxn ang="0">
                  <a:pos x="6598" y="4315"/>
                </a:cxn>
                <a:cxn ang="0">
                  <a:pos x="6736" y="4316"/>
                </a:cxn>
                <a:cxn ang="0">
                  <a:pos x="6873" y="4318"/>
                </a:cxn>
                <a:cxn ang="0">
                  <a:pos x="7011" y="4319"/>
                </a:cxn>
                <a:cxn ang="0">
                  <a:pos x="7148" y="4320"/>
                </a:cxn>
                <a:cxn ang="0">
                  <a:pos x="7286" y="4321"/>
                </a:cxn>
                <a:cxn ang="0">
                  <a:pos x="7423" y="4322"/>
                </a:cxn>
                <a:cxn ang="0">
                  <a:pos x="7561" y="4322"/>
                </a:cxn>
                <a:cxn ang="0">
                  <a:pos x="7699" y="4323"/>
                </a:cxn>
                <a:cxn ang="0">
                  <a:pos x="7836" y="4324"/>
                </a:cxn>
                <a:cxn ang="0">
                  <a:pos x="7973" y="4324"/>
                </a:cxn>
                <a:cxn ang="0">
                  <a:pos x="8111" y="4325"/>
                </a:cxn>
                <a:cxn ang="0">
                  <a:pos x="8249" y="4325"/>
                </a:cxn>
                <a:cxn ang="0">
                  <a:pos x="8387" y="4325"/>
                </a:cxn>
                <a:cxn ang="0">
                  <a:pos x="8524" y="4326"/>
                </a:cxn>
              </a:cxnLst>
              <a:rect l="0" t="0" r="r" b="b"/>
              <a:pathLst>
                <a:path w="8593" h="4326">
                  <a:moveTo>
                    <a:pt x="0" y="0"/>
                  </a:moveTo>
                  <a:lnTo>
                    <a:pt x="6" y="21"/>
                  </a:lnTo>
                  <a:lnTo>
                    <a:pt x="11" y="43"/>
                  </a:lnTo>
                  <a:lnTo>
                    <a:pt x="18" y="65"/>
                  </a:lnTo>
                  <a:lnTo>
                    <a:pt x="24" y="86"/>
                  </a:lnTo>
                  <a:lnTo>
                    <a:pt x="29" y="107"/>
                  </a:lnTo>
                  <a:lnTo>
                    <a:pt x="35" y="128"/>
                  </a:lnTo>
                  <a:lnTo>
                    <a:pt x="41" y="149"/>
                  </a:lnTo>
                  <a:lnTo>
                    <a:pt x="47" y="170"/>
                  </a:lnTo>
                  <a:lnTo>
                    <a:pt x="52" y="190"/>
                  </a:lnTo>
                  <a:lnTo>
                    <a:pt x="58" y="211"/>
                  </a:lnTo>
                  <a:lnTo>
                    <a:pt x="63" y="232"/>
                  </a:lnTo>
                  <a:lnTo>
                    <a:pt x="70" y="252"/>
                  </a:lnTo>
                  <a:lnTo>
                    <a:pt x="75" y="272"/>
                  </a:lnTo>
                  <a:lnTo>
                    <a:pt x="81" y="293"/>
                  </a:lnTo>
                  <a:lnTo>
                    <a:pt x="86" y="312"/>
                  </a:lnTo>
                  <a:lnTo>
                    <a:pt x="92" y="333"/>
                  </a:lnTo>
                  <a:lnTo>
                    <a:pt x="98" y="353"/>
                  </a:lnTo>
                  <a:lnTo>
                    <a:pt x="104" y="373"/>
                  </a:lnTo>
                  <a:lnTo>
                    <a:pt x="109" y="392"/>
                  </a:lnTo>
                  <a:lnTo>
                    <a:pt x="115" y="412"/>
                  </a:lnTo>
                  <a:lnTo>
                    <a:pt x="121" y="432"/>
                  </a:lnTo>
                  <a:lnTo>
                    <a:pt x="127" y="451"/>
                  </a:lnTo>
                  <a:lnTo>
                    <a:pt x="133" y="470"/>
                  </a:lnTo>
                  <a:lnTo>
                    <a:pt x="138" y="490"/>
                  </a:lnTo>
                  <a:lnTo>
                    <a:pt x="144" y="508"/>
                  </a:lnTo>
                  <a:lnTo>
                    <a:pt x="149" y="528"/>
                  </a:lnTo>
                  <a:lnTo>
                    <a:pt x="156" y="547"/>
                  </a:lnTo>
                  <a:lnTo>
                    <a:pt x="161" y="565"/>
                  </a:lnTo>
                  <a:lnTo>
                    <a:pt x="167" y="584"/>
                  </a:lnTo>
                  <a:lnTo>
                    <a:pt x="172" y="603"/>
                  </a:lnTo>
                  <a:lnTo>
                    <a:pt x="178" y="621"/>
                  </a:lnTo>
                  <a:lnTo>
                    <a:pt x="184" y="640"/>
                  </a:lnTo>
                  <a:lnTo>
                    <a:pt x="190" y="659"/>
                  </a:lnTo>
                  <a:lnTo>
                    <a:pt x="195" y="677"/>
                  </a:lnTo>
                  <a:lnTo>
                    <a:pt x="201" y="695"/>
                  </a:lnTo>
                  <a:lnTo>
                    <a:pt x="207" y="713"/>
                  </a:lnTo>
                  <a:lnTo>
                    <a:pt x="213" y="731"/>
                  </a:lnTo>
                  <a:lnTo>
                    <a:pt x="219" y="749"/>
                  </a:lnTo>
                  <a:lnTo>
                    <a:pt x="224" y="767"/>
                  </a:lnTo>
                  <a:lnTo>
                    <a:pt x="230" y="785"/>
                  </a:lnTo>
                  <a:lnTo>
                    <a:pt x="235" y="803"/>
                  </a:lnTo>
                  <a:lnTo>
                    <a:pt x="242" y="820"/>
                  </a:lnTo>
                  <a:lnTo>
                    <a:pt x="247" y="838"/>
                  </a:lnTo>
                  <a:lnTo>
                    <a:pt x="253" y="855"/>
                  </a:lnTo>
                  <a:lnTo>
                    <a:pt x="258" y="872"/>
                  </a:lnTo>
                  <a:lnTo>
                    <a:pt x="264" y="890"/>
                  </a:lnTo>
                  <a:lnTo>
                    <a:pt x="270" y="906"/>
                  </a:lnTo>
                  <a:lnTo>
                    <a:pt x="276" y="924"/>
                  </a:lnTo>
                  <a:lnTo>
                    <a:pt x="281" y="940"/>
                  </a:lnTo>
                  <a:lnTo>
                    <a:pt x="287" y="958"/>
                  </a:lnTo>
                  <a:lnTo>
                    <a:pt x="292" y="975"/>
                  </a:lnTo>
                  <a:lnTo>
                    <a:pt x="299" y="991"/>
                  </a:lnTo>
                  <a:lnTo>
                    <a:pt x="305" y="1008"/>
                  </a:lnTo>
                  <a:lnTo>
                    <a:pt x="310" y="1024"/>
                  </a:lnTo>
                  <a:lnTo>
                    <a:pt x="316" y="1041"/>
                  </a:lnTo>
                  <a:lnTo>
                    <a:pt x="321" y="1057"/>
                  </a:lnTo>
                  <a:lnTo>
                    <a:pt x="328" y="1073"/>
                  </a:lnTo>
                  <a:lnTo>
                    <a:pt x="333" y="1090"/>
                  </a:lnTo>
                  <a:lnTo>
                    <a:pt x="339" y="1106"/>
                  </a:lnTo>
                  <a:lnTo>
                    <a:pt x="344" y="1122"/>
                  </a:lnTo>
                  <a:lnTo>
                    <a:pt x="350" y="1138"/>
                  </a:lnTo>
                  <a:lnTo>
                    <a:pt x="356" y="1154"/>
                  </a:lnTo>
                  <a:lnTo>
                    <a:pt x="362" y="1169"/>
                  </a:lnTo>
                  <a:lnTo>
                    <a:pt x="367" y="1186"/>
                  </a:lnTo>
                  <a:lnTo>
                    <a:pt x="373" y="1201"/>
                  </a:lnTo>
                  <a:lnTo>
                    <a:pt x="378" y="1217"/>
                  </a:lnTo>
                  <a:lnTo>
                    <a:pt x="385" y="1233"/>
                  </a:lnTo>
                  <a:lnTo>
                    <a:pt x="391" y="1248"/>
                  </a:lnTo>
                  <a:lnTo>
                    <a:pt x="396" y="1263"/>
                  </a:lnTo>
                  <a:lnTo>
                    <a:pt x="402" y="1278"/>
                  </a:lnTo>
                  <a:lnTo>
                    <a:pt x="407" y="1294"/>
                  </a:lnTo>
                  <a:lnTo>
                    <a:pt x="414" y="1309"/>
                  </a:lnTo>
                  <a:lnTo>
                    <a:pt x="419" y="1324"/>
                  </a:lnTo>
                  <a:lnTo>
                    <a:pt x="425" y="1339"/>
                  </a:lnTo>
                  <a:lnTo>
                    <a:pt x="430" y="1354"/>
                  </a:lnTo>
                  <a:lnTo>
                    <a:pt x="436" y="1368"/>
                  </a:lnTo>
                  <a:lnTo>
                    <a:pt x="442" y="1383"/>
                  </a:lnTo>
                  <a:lnTo>
                    <a:pt x="448" y="1398"/>
                  </a:lnTo>
                  <a:lnTo>
                    <a:pt x="453" y="1413"/>
                  </a:lnTo>
                  <a:lnTo>
                    <a:pt x="459" y="1427"/>
                  </a:lnTo>
                  <a:lnTo>
                    <a:pt x="464" y="1442"/>
                  </a:lnTo>
                  <a:lnTo>
                    <a:pt x="471" y="1456"/>
                  </a:lnTo>
                  <a:lnTo>
                    <a:pt x="476" y="1470"/>
                  </a:lnTo>
                  <a:lnTo>
                    <a:pt x="482" y="1484"/>
                  </a:lnTo>
                  <a:lnTo>
                    <a:pt x="488" y="1499"/>
                  </a:lnTo>
                  <a:lnTo>
                    <a:pt x="493" y="1513"/>
                  </a:lnTo>
                  <a:lnTo>
                    <a:pt x="500" y="1527"/>
                  </a:lnTo>
                  <a:lnTo>
                    <a:pt x="505" y="1541"/>
                  </a:lnTo>
                  <a:lnTo>
                    <a:pt x="511" y="1555"/>
                  </a:lnTo>
                  <a:lnTo>
                    <a:pt x="516" y="1568"/>
                  </a:lnTo>
                  <a:lnTo>
                    <a:pt x="522" y="1583"/>
                  </a:lnTo>
                  <a:lnTo>
                    <a:pt x="528" y="1596"/>
                  </a:lnTo>
                  <a:lnTo>
                    <a:pt x="534" y="1610"/>
                  </a:lnTo>
                  <a:lnTo>
                    <a:pt x="539" y="1623"/>
                  </a:lnTo>
                  <a:lnTo>
                    <a:pt x="545" y="1637"/>
                  </a:lnTo>
                  <a:lnTo>
                    <a:pt x="550" y="1650"/>
                  </a:lnTo>
                  <a:lnTo>
                    <a:pt x="557" y="1664"/>
                  </a:lnTo>
                  <a:lnTo>
                    <a:pt x="562" y="1677"/>
                  </a:lnTo>
                  <a:lnTo>
                    <a:pt x="568" y="1691"/>
                  </a:lnTo>
                  <a:lnTo>
                    <a:pt x="574" y="1703"/>
                  </a:lnTo>
                  <a:lnTo>
                    <a:pt x="579" y="1716"/>
                  </a:lnTo>
                  <a:lnTo>
                    <a:pt x="586" y="1729"/>
                  </a:lnTo>
                  <a:lnTo>
                    <a:pt x="591" y="1742"/>
                  </a:lnTo>
                  <a:lnTo>
                    <a:pt x="597" y="1755"/>
                  </a:lnTo>
                  <a:lnTo>
                    <a:pt x="602" y="1768"/>
                  </a:lnTo>
                  <a:lnTo>
                    <a:pt x="608" y="1781"/>
                  </a:lnTo>
                  <a:lnTo>
                    <a:pt x="614" y="1793"/>
                  </a:lnTo>
                  <a:lnTo>
                    <a:pt x="620" y="1807"/>
                  </a:lnTo>
                  <a:lnTo>
                    <a:pt x="625" y="1819"/>
                  </a:lnTo>
                  <a:lnTo>
                    <a:pt x="631" y="1831"/>
                  </a:lnTo>
                  <a:lnTo>
                    <a:pt x="636" y="1844"/>
                  </a:lnTo>
                  <a:lnTo>
                    <a:pt x="643" y="1856"/>
                  </a:lnTo>
                  <a:lnTo>
                    <a:pt x="648" y="1869"/>
                  </a:lnTo>
                  <a:lnTo>
                    <a:pt x="654" y="1881"/>
                  </a:lnTo>
                  <a:lnTo>
                    <a:pt x="659" y="1893"/>
                  </a:lnTo>
                  <a:lnTo>
                    <a:pt x="665" y="1905"/>
                  </a:lnTo>
                  <a:lnTo>
                    <a:pt x="672" y="1917"/>
                  </a:lnTo>
                  <a:lnTo>
                    <a:pt x="677" y="1929"/>
                  </a:lnTo>
                  <a:lnTo>
                    <a:pt x="683" y="1941"/>
                  </a:lnTo>
                  <a:lnTo>
                    <a:pt x="688" y="1953"/>
                  </a:lnTo>
                  <a:lnTo>
                    <a:pt x="694" y="1965"/>
                  </a:lnTo>
                  <a:lnTo>
                    <a:pt x="700" y="1977"/>
                  </a:lnTo>
                  <a:lnTo>
                    <a:pt x="706" y="1989"/>
                  </a:lnTo>
                  <a:lnTo>
                    <a:pt x="711" y="2000"/>
                  </a:lnTo>
                  <a:lnTo>
                    <a:pt x="717" y="2012"/>
                  </a:lnTo>
                  <a:lnTo>
                    <a:pt x="722" y="2023"/>
                  </a:lnTo>
                  <a:lnTo>
                    <a:pt x="729" y="2035"/>
                  </a:lnTo>
                  <a:lnTo>
                    <a:pt x="734" y="2046"/>
                  </a:lnTo>
                  <a:lnTo>
                    <a:pt x="740" y="2057"/>
                  </a:lnTo>
                  <a:lnTo>
                    <a:pt x="745" y="2069"/>
                  </a:lnTo>
                  <a:lnTo>
                    <a:pt x="751" y="2080"/>
                  </a:lnTo>
                  <a:lnTo>
                    <a:pt x="757" y="2092"/>
                  </a:lnTo>
                  <a:lnTo>
                    <a:pt x="763" y="2103"/>
                  </a:lnTo>
                  <a:lnTo>
                    <a:pt x="769" y="2113"/>
                  </a:lnTo>
                  <a:lnTo>
                    <a:pt x="774" y="2125"/>
                  </a:lnTo>
                  <a:lnTo>
                    <a:pt x="780" y="2136"/>
                  </a:lnTo>
                  <a:lnTo>
                    <a:pt x="786" y="2146"/>
                  </a:lnTo>
                  <a:lnTo>
                    <a:pt x="792" y="2158"/>
                  </a:lnTo>
                  <a:lnTo>
                    <a:pt x="797" y="2168"/>
                  </a:lnTo>
                  <a:lnTo>
                    <a:pt x="803" y="2180"/>
                  </a:lnTo>
                  <a:lnTo>
                    <a:pt x="808" y="2190"/>
                  </a:lnTo>
                  <a:lnTo>
                    <a:pt x="815" y="2200"/>
                  </a:lnTo>
                  <a:lnTo>
                    <a:pt x="820" y="2211"/>
                  </a:lnTo>
                  <a:lnTo>
                    <a:pt x="826" y="2222"/>
                  </a:lnTo>
                  <a:lnTo>
                    <a:pt x="831" y="2232"/>
                  </a:lnTo>
                  <a:lnTo>
                    <a:pt x="837" y="2243"/>
                  </a:lnTo>
                  <a:lnTo>
                    <a:pt x="843" y="2253"/>
                  </a:lnTo>
                  <a:lnTo>
                    <a:pt x="849" y="2264"/>
                  </a:lnTo>
                  <a:lnTo>
                    <a:pt x="855" y="2274"/>
                  </a:lnTo>
                  <a:lnTo>
                    <a:pt x="860" y="2284"/>
                  </a:lnTo>
                  <a:lnTo>
                    <a:pt x="866" y="2295"/>
                  </a:lnTo>
                  <a:lnTo>
                    <a:pt x="872" y="2304"/>
                  </a:lnTo>
                  <a:lnTo>
                    <a:pt x="878" y="2314"/>
                  </a:lnTo>
                  <a:lnTo>
                    <a:pt x="883" y="2325"/>
                  </a:lnTo>
                  <a:lnTo>
                    <a:pt x="889" y="2334"/>
                  </a:lnTo>
                  <a:lnTo>
                    <a:pt x="894" y="2344"/>
                  </a:lnTo>
                  <a:lnTo>
                    <a:pt x="901" y="2355"/>
                  </a:lnTo>
                  <a:lnTo>
                    <a:pt x="906" y="2364"/>
                  </a:lnTo>
                  <a:lnTo>
                    <a:pt x="912" y="2374"/>
                  </a:lnTo>
                  <a:lnTo>
                    <a:pt x="917" y="2384"/>
                  </a:lnTo>
                  <a:lnTo>
                    <a:pt x="923" y="2393"/>
                  </a:lnTo>
                  <a:lnTo>
                    <a:pt x="929" y="2403"/>
                  </a:lnTo>
                  <a:lnTo>
                    <a:pt x="935" y="2413"/>
                  </a:lnTo>
                  <a:lnTo>
                    <a:pt x="940" y="2422"/>
                  </a:lnTo>
                  <a:lnTo>
                    <a:pt x="946" y="2431"/>
                  </a:lnTo>
                  <a:lnTo>
                    <a:pt x="952" y="2441"/>
                  </a:lnTo>
                  <a:lnTo>
                    <a:pt x="958" y="2451"/>
                  </a:lnTo>
                  <a:lnTo>
                    <a:pt x="964" y="2460"/>
                  </a:lnTo>
                  <a:lnTo>
                    <a:pt x="969" y="2470"/>
                  </a:lnTo>
                  <a:lnTo>
                    <a:pt x="975" y="2479"/>
                  </a:lnTo>
                  <a:lnTo>
                    <a:pt x="980" y="2487"/>
                  </a:lnTo>
                  <a:lnTo>
                    <a:pt x="987" y="2497"/>
                  </a:lnTo>
                  <a:lnTo>
                    <a:pt x="992" y="2506"/>
                  </a:lnTo>
                  <a:lnTo>
                    <a:pt x="998" y="2515"/>
                  </a:lnTo>
                  <a:lnTo>
                    <a:pt x="1003" y="2525"/>
                  </a:lnTo>
                  <a:lnTo>
                    <a:pt x="1009" y="2533"/>
                  </a:lnTo>
                  <a:lnTo>
                    <a:pt x="1015" y="2542"/>
                  </a:lnTo>
                  <a:lnTo>
                    <a:pt x="1021" y="2552"/>
                  </a:lnTo>
                  <a:lnTo>
                    <a:pt x="1026" y="2560"/>
                  </a:lnTo>
                  <a:lnTo>
                    <a:pt x="1032" y="2569"/>
                  </a:lnTo>
                  <a:lnTo>
                    <a:pt x="1038" y="2577"/>
                  </a:lnTo>
                  <a:lnTo>
                    <a:pt x="1044" y="2587"/>
                  </a:lnTo>
                  <a:lnTo>
                    <a:pt x="1050" y="2595"/>
                  </a:lnTo>
                  <a:lnTo>
                    <a:pt x="1055" y="2603"/>
                  </a:lnTo>
                  <a:lnTo>
                    <a:pt x="1061" y="2613"/>
                  </a:lnTo>
                  <a:lnTo>
                    <a:pt x="1066" y="2621"/>
                  </a:lnTo>
                  <a:lnTo>
                    <a:pt x="1073" y="2629"/>
                  </a:lnTo>
                  <a:lnTo>
                    <a:pt x="1078" y="2638"/>
                  </a:lnTo>
                  <a:lnTo>
                    <a:pt x="1084" y="2646"/>
                  </a:lnTo>
                  <a:lnTo>
                    <a:pt x="1089" y="2654"/>
                  </a:lnTo>
                  <a:lnTo>
                    <a:pt x="1095" y="2663"/>
                  </a:lnTo>
                  <a:lnTo>
                    <a:pt x="1101" y="2672"/>
                  </a:lnTo>
                  <a:lnTo>
                    <a:pt x="1107" y="2680"/>
                  </a:lnTo>
                  <a:lnTo>
                    <a:pt x="1112" y="2687"/>
                  </a:lnTo>
                  <a:lnTo>
                    <a:pt x="1118" y="2696"/>
                  </a:lnTo>
                  <a:lnTo>
                    <a:pt x="1123" y="2704"/>
                  </a:lnTo>
                  <a:lnTo>
                    <a:pt x="1130" y="2712"/>
                  </a:lnTo>
                  <a:lnTo>
                    <a:pt x="1136" y="2720"/>
                  </a:lnTo>
                  <a:lnTo>
                    <a:pt x="1141" y="2729"/>
                  </a:lnTo>
                  <a:lnTo>
                    <a:pt x="1147" y="2736"/>
                  </a:lnTo>
                  <a:lnTo>
                    <a:pt x="1152" y="2744"/>
                  </a:lnTo>
                  <a:lnTo>
                    <a:pt x="1159" y="2753"/>
                  </a:lnTo>
                  <a:lnTo>
                    <a:pt x="1164" y="2760"/>
                  </a:lnTo>
                  <a:lnTo>
                    <a:pt x="1170" y="2768"/>
                  </a:lnTo>
                  <a:lnTo>
                    <a:pt x="1175" y="2775"/>
                  </a:lnTo>
                  <a:lnTo>
                    <a:pt x="1181" y="2784"/>
                  </a:lnTo>
                  <a:lnTo>
                    <a:pt x="1187" y="2791"/>
                  </a:lnTo>
                  <a:lnTo>
                    <a:pt x="1193" y="2799"/>
                  </a:lnTo>
                  <a:lnTo>
                    <a:pt x="1198" y="2806"/>
                  </a:lnTo>
                  <a:lnTo>
                    <a:pt x="1204" y="2814"/>
                  </a:lnTo>
                  <a:lnTo>
                    <a:pt x="1209" y="2822"/>
                  </a:lnTo>
                  <a:lnTo>
                    <a:pt x="1216" y="2829"/>
                  </a:lnTo>
                  <a:lnTo>
                    <a:pt x="1222" y="2836"/>
                  </a:lnTo>
                  <a:lnTo>
                    <a:pt x="1227" y="2844"/>
                  </a:lnTo>
                  <a:lnTo>
                    <a:pt x="1233" y="2851"/>
                  </a:lnTo>
                  <a:lnTo>
                    <a:pt x="1238" y="2858"/>
                  </a:lnTo>
                  <a:lnTo>
                    <a:pt x="1245" y="2867"/>
                  </a:lnTo>
                  <a:lnTo>
                    <a:pt x="1250" y="2874"/>
                  </a:lnTo>
                  <a:lnTo>
                    <a:pt x="1256" y="2881"/>
                  </a:lnTo>
                  <a:lnTo>
                    <a:pt x="1261" y="2888"/>
                  </a:lnTo>
                  <a:lnTo>
                    <a:pt x="1267" y="2895"/>
                  </a:lnTo>
                  <a:lnTo>
                    <a:pt x="1273" y="2902"/>
                  </a:lnTo>
                  <a:lnTo>
                    <a:pt x="1279" y="2909"/>
                  </a:lnTo>
                  <a:lnTo>
                    <a:pt x="1284" y="2916"/>
                  </a:lnTo>
                  <a:lnTo>
                    <a:pt x="1290" y="2924"/>
                  </a:lnTo>
                  <a:lnTo>
                    <a:pt x="1295" y="2931"/>
                  </a:lnTo>
                  <a:lnTo>
                    <a:pt x="1302" y="2937"/>
                  </a:lnTo>
                  <a:lnTo>
                    <a:pt x="1307" y="2944"/>
                  </a:lnTo>
                  <a:lnTo>
                    <a:pt x="1313" y="2952"/>
                  </a:lnTo>
                  <a:lnTo>
                    <a:pt x="1319" y="2958"/>
                  </a:lnTo>
                  <a:lnTo>
                    <a:pt x="1324" y="2965"/>
                  </a:lnTo>
                  <a:lnTo>
                    <a:pt x="1331" y="2972"/>
                  </a:lnTo>
                  <a:lnTo>
                    <a:pt x="1336" y="2978"/>
                  </a:lnTo>
                  <a:lnTo>
                    <a:pt x="1342" y="2986"/>
                  </a:lnTo>
                  <a:lnTo>
                    <a:pt x="1347" y="2992"/>
                  </a:lnTo>
                  <a:lnTo>
                    <a:pt x="1353" y="2998"/>
                  </a:lnTo>
                  <a:lnTo>
                    <a:pt x="1359" y="3005"/>
                  </a:lnTo>
                  <a:lnTo>
                    <a:pt x="1365" y="3012"/>
                  </a:lnTo>
                  <a:lnTo>
                    <a:pt x="1370" y="3019"/>
                  </a:lnTo>
                  <a:lnTo>
                    <a:pt x="1376" y="3025"/>
                  </a:lnTo>
                  <a:lnTo>
                    <a:pt x="1381" y="3031"/>
                  </a:lnTo>
                  <a:lnTo>
                    <a:pt x="1388" y="3038"/>
                  </a:lnTo>
                  <a:lnTo>
                    <a:pt x="1393" y="3045"/>
                  </a:lnTo>
                  <a:lnTo>
                    <a:pt x="1399" y="3051"/>
                  </a:lnTo>
                  <a:lnTo>
                    <a:pt x="1405" y="3057"/>
                  </a:lnTo>
                  <a:lnTo>
                    <a:pt x="1410" y="3063"/>
                  </a:lnTo>
                  <a:lnTo>
                    <a:pt x="1417" y="3070"/>
                  </a:lnTo>
                  <a:lnTo>
                    <a:pt x="1422" y="3076"/>
                  </a:lnTo>
                  <a:lnTo>
                    <a:pt x="1428" y="3082"/>
                  </a:lnTo>
                  <a:lnTo>
                    <a:pt x="1433" y="3088"/>
                  </a:lnTo>
                  <a:lnTo>
                    <a:pt x="1439" y="3094"/>
                  </a:lnTo>
                  <a:lnTo>
                    <a:pt x="1445" y="3101"/>
                  </a:lnTo>
                  <a:lnTo>
                    <a:pt x="1451" y="3107"/>
                  </a:lnTo>
                  <a:lnTo>
                    <a:pt x="1456" y="3113"/>
                  </a:lnTo>
                  <a:lnTo>
                    <a:pt x="1462" y="3119"/>
                  </a:lnTo>
                  <a:lnTo>
                    <a:pt x="1467" y="3126"/>
                  </a:lnTo>
                  <a:lnTo>
                    <a:pt x="1474" y="3131"/>
                  </a:lnTo>
                  <a:lnTo>
                    <a:pt x="1479" y="3137"/>
                  </a:lnTo>
                  <a:lnTo>
                    <a:pt x="1485" y="3143"/>
                  </a:lnTo>
                  <a:lnTo>
                    <a:pt x="1490" y="3149"/>
                  </a:lnTo>
                  <a:lnTo>
                    <a:pt x="1496" y="3155"/>
                  </a:lnTo>
                  <a:lnTo>
                    <a:pt x="1503" y="3161"/>
                  </a:lnTo>
                  <a:lnTo>
                    <a:pt x="1508" y="3167"/>
                  </a:lnTo>
                  <a:lnTo>
                    <a:pt x="1514" y="3172"/>
                  </a:lnTo>
                  <a:lnTo>
                    <a:pt x="1519" y="3178"/>
                  </a:lnTo>
                  <a:lnTo>
                    <a:pt x="1526" y="3184"/>
                  </a:lnTo>
                  <a:lnTo>
                    <a:pt x="1531" y="3190"/>
                  </a:lnTo>
                  <a:lnTo>
                    <a:pt x="1537" y="3195"/>
                  </a:lnTo>
                  <a:lnTo>
                    <a:pt x="1542" y="3201"/>
                  </a:lnTo>
                  <a:lnTo>
                    <a:pt x="1548" y="3206"/>
                  </a:lnTo>
                  <a:lnTo>
                    <a:pt x="1553" y="3213"/>
                  </a:lnTo>
                  <a:lnTo>
                    <a:pt x="1560" y="3218"/>
                  </a:lnTo>
                  <a:lnTo>
                    <a:pt x="1565" y="3223"/>
                  </a:lnTo>
                  <a:lnTo>
                    <a:pt x="1571" y="3229"/>
                  </a:lnTo>
                  <a:lnTo>
                    <a:pt x="1576" y="3234"/>
                  </a:lnTo>
                  <a:lnTo>
                    <a:pt x="1583" y="3240"/>
                  </a:lnTo>
                  <a:lnTo>
                    <a:pt x="1589" y="3245"/>
                  </a:lnTo>
                  <a:lnTo>
                    <a:pt x="1594" y="3251"/>
                  </a:lnTo>
                  <a:lnTo>
                    <a:pt x="1600" y="3256"/>
                  </a:lnTo>
                  <a:lnTo>
                    <a:pt x="1605" y="3261"/>
                  </a:lnTo>
                  <a:lnTo>
                    <a:pt x="1612" y="3266"/>
                  </a:lnTo>
                  <a:lnTo>
                    <a:pt x="1617" y="3272"/>
                  </a:lnTo>
                  <a:lnTo>
                    <a:pt x="1623" y="3277"/>
                  </a:lnTo>
                  <a:lnTo>
                    <a:pt x="1628" y="3282"/>
                  </a:lnTo>
                  <a:lnTo>
                    <a:pt x="1634" y="3287"/>
                  </a:lnTo>
                  <a:lnTo>
                    <a:pt x="1640" y="3292"/>
                  </a:lnTo>
                  <a:lnTo>
                    <a:pt x="1646" y="3298"/>
                  </a:lnTo>
                  <a:lnTo>
                    <a:pt x="1651" y="3303"/>
                  </a:lnTo>
                  <a:lnTo>
                    <a:pt x="1657" y="3308"/>
                  </a:lnTo>
                  <a:lnTo>
                    <a:pt x="1662" y="3313"/>
                  </a:lnTo>
                  <a:lnTo>
                    <a:pt x="1669" y="3318"/>
                  </a:lnTo>
                  <a:lnTo>
                    <a:pt x="1674" y="3323"/>
                  </a:lnTo>
                  <a:lnTo>
                    <a:pt x="1680" y="3329"/>
                  </a:lnTo>
                  <a:lnTo>
                    <a:pt x="1686" y="3334"/>
                  </a:lnTo>
                  <a:lnTo>
                    <a:pt x="1691" y="3338"/>
                  </a:lnTo>
                  <a:lnTo>
                    <a:pt x="1698" y="3343"/>
                  </a:lnTo>
                  <a:lnTo>
                    <a:pt x="1703" y="3348"/>
                  </a:lnTo>
                  <a:lnTo>
                    <a:pt x="1709" y="3354"/>
                  </a:lnTo>
                  <a:lnTo>
                    <a:pt x="1714" y="3358"/>
                  </a:lnTo>
                  <a:lnTo>
                    <a:pt x="1720" y="3363"/>
                  </a:lnTo>
                  <a:lnTo>
                    <a:pt x="1726" y="3368"/>
                  </a:lnTo>
                  <a:lnTo>
                    <a:pt x="1732" y="3372"/>
                  </a:lnTo>
                  <a:lnTo>
                    <a:pt x="1737" y="3377"/>
                  </a:lnTo>
                  <a:lnTo>
                    <a:pt x="1743" y="3381"/>
                  </a:lnTo>
                  <a:lnTo>
                    <a:pt x="1748" y="3387"/>
                  </a:lnTo>
                  <a:lnTo>
                    <a:pt x="1755" y="3392"/>
                  </a:lnTo>
                  <a:lnTo>
                    <a:pt x="1760" y="3396"/>
                  </a:lnTo>
                  <a:lnTo>
                    <a:pt x="1766" y="3401"/>
                  </a:lnTo>
                  <a:lnTo>
                    <a:pt x="1772" y="3405"/>
                  </a:lnTo>
                  <a:lnTo>
                    <a:pt x="1777" y="3409"/>
                  </a:lnTo>
                  <a:lnTo>
                    <a:pt x="1784" y="3415"/>
                  </a:lnTo>
                  <a:lnTo>
                    <a:pt x="1789" y="3419"/>
                  </a:lnTo>
                  <a:lnTo>
                    <a:pt x="1795" y="3424"/>
                  </a:lnTo>
                  <a:lnTo>
                    <a:pt x="1800" y="3428"/>
                  </a:lnTo>
                  <a:lnTo>
                    <a:pt x="1806" y="3432"/>
                  </a:lnTo>
                  <a:lnTo>
                    <a:pt x="1812" y="3437"/>
                  </a:lnTo>
                  <a:lnTo>
                    <a:pt x="1818" y="3442"/>
                  </a:lnTo>
                  <a:lnTo>
                    <a:pt x="1823" y="3446"/>
                  </a:lnTo>
                  <a:lnTo>
                    <a:pt x="1829" y="3450"/>
                  </a:lnTo>
                  <a:lnTo>
                    <a:pt x="1834" y="3455"/>
                  </a:lnTo>
                  <a:lnTo>
                    <a:pt x="1841" y="3459"/>
                  </a:lnTo>
                  <a:lnTo>
                    <a:pt x="1846" y="3463"/>
                  </a:lnTo>
                  <a:lnTo>
                    <a:pt x="1852" y="3467"/>
                  </a:lnTo>
                  <a:lnTo>
                    <a:pt x="1857" y="3472"/>
                  </a:lnTo>
                  <a:lnTo>
                    <a:pt x="1863" y="3477"/>
                  </a:lnTo>
                  <a:lnTo>
                    <a:pt x="1870" y="3481"/>
                  </a:lnTo>
                  <a:lnTo>
                    <a:pt x="1875" y="3485"/>
                  </a:lnTo>
                  <a:lnTo>
                    <a:pt x="1881" y="3489"/>
                  </a:lnTo>
                  <a:lnTo>
                    <a:pt x="1886" y="3493"/>
                  </a:lnTo>
                  <a:lnTo>
                    <a:pt x="1892" y="3498"/>
                  </a:lnTo>
                  <a:lnTo>
                    <a:pt x="1898" y="3502"/>
                  </a:lnTo>
                  <a:lnTo>
                    <a:pt x="1904" y="3506"/>
                  </a:lnTo>
                  <a:lnTo>
                    <a:pt x="1909" y="3510"/>
                  </a:lnTo>
                  <a:lnTo>
                    <a:pt x="1915" y="3514"/>
                  </a:lnTo>
                  <a:lnTo>
                    <a:pt x="1920" y="3518"/>
                  </a:lnTo>
                  <a:lnTo>
                    <a:pt x="1927" y="3522"/>
                  </a:lnTo>
                  <a:lnTo>
                    <a:pt x="1932" y="3526"/>
                  </a:lnTo>
                  <a:lnTo>
                    <a:pt x="1938" y="3530"/>
                  </a:lnTo>
                  <a:lnTo>
                    <a:pt x="1943" y="3534"/>
                  </a:lnTo>
                  <a:lnTo>
                    <a:pt x="1949" y="3538"/>
                  </a:lnTo>
                  <a:lnTo>
                    <a:pt x="1956" y="3542"/>
                  </a:lnTo>
                  <a:lnTo>
                    <a:pt x="1961" y="3546"/>
                  </a:lnTo>
                  <a:lnTo>
                    <a:pt x="1967" y="3549"/>
                  </a:lnTo>
                  <a:lnTo>
                    <a:pt x="1972" y="3553"/>
                  </a:lnTo>
                  <a:lnTo>
                    <a:pt x="1978" y="3558"/>
                  </a:lnTo>
                  <a:lnTo>
                    <a:pt x="1984" y="3562"/>
                  </a:lnTo>
                  <a:lnTo>
                    <a:pt x="1990" y="3565"/>
                  </a:lnTo>
                  <a:lnTo>
                    <a:pt x="1995" y="3569"/>
                  </a:lnTo>
                  <a:lnTo>
                    <a:pt x="2001" y="3573"/>
                  </a:lnTo>
                  <a:lnTo>
                    <a:pt x="2006" y="3576"/>
                  </a:lnTo>
                  <a:lnTo>
                    <a:pt x="2013" y="3580"/>
                  </a:lnTo>
                  <a:lnTo>
                    <a:pt x="2018" y="3584"/>
                  </a:lnTo>
                  <a:lnTo>
                    <a:pt x="2024" y="3588"/>
                  </a:lnTo>
                  <a:lnTo>
                    <a:pt x="2029" y="3592"/>
                  </a:lnTo>
                  <a:lnTo>
                    <a:pt x="2035" y="3595"/>
                  </a:lnTo>
                  <a:lnTo>
                    <a:pt x="2041" y="3599"/>
                  </a:lnTo>
                  <a:lnTo>
                    <a:pt x="2047" y="3602"/>
                  </a:lnTo>
                  <a:lnTo>
                    <a:pt x="2053" y="3606"/>
                  </a:lnTo>
                  <a:lnTo>
                    <a:pt x="2058" y="3609"/>
                  </a:lnTo>
                  <a:lnTo>
                    <a:pt x="2064" y="3614"/>
                  </a:lnTo>
                  <a:lnTo>
                    <a:pt x="2070" y="3617"/>
                  </a:lnTo>
                  <a:lnTo>
                    <a:pt x="2076" y="3620"/>
                  </a:lnTo>
                  <a:lnTo>
                    <a:pt x="2081" y="3624"/>
                  </a:lnTo>
                  <a:lnTo>
                    <a:pt x="2087" y="3627"/>
                  </a:lnTo>
                  <a:lnTo>
                    <a:pt x="2092" y="3631"/>
                  </a:lnTo>
                  <a:lnTo>
                    <a:pt x="2099" y="3634"/>
                  </a:lnTo>
                  <a:lnTo>
                    <a:pt x="2104" y="3637"/>
                  </a:lnTo>
                  <a:lnTo>
                    <a:pt x="2110" y="3642"/>
                  </a:lnTo>
                  <a:lnTo>
                    <a:pt x="2115" y="3645"/>
                  </a:lnTo>
                  <a:lnTo>
                    <a:pt x="2121" y="3648"/>
                  </a:lnTo>
                  <a:lnTo>
                    <a:pt x="2127" y="3652"/>
                  </a:lnTo>
                  <a:lnTo>
                    <a:pt x="2133" y="3655"/>
                  </a:lnTo>
                  <a:lnTo>
                    <a:pt x="2139" y="3658"/>
                  </a:lnTo>
                  <a:lnTo>
                    <a:pt x="2144" y="3661"/>
                  </a:lnTo>
                  <a:lnTo>
                    <a:pt x="2150" y="3665"/>
                  </a:lnTo>
                  <a:lnTo>
                    <a:pt x="2156" y="3669"/>
                  </a:lnTo>
                  <a:lnTo>
                    <a:pt x="2162" y="3672"/>
                  </a:lnTo>
                  <a:lnTo>
                    <a:pt x="2167" y="3675"/>
                  </a:lnTo>
                  <a:lnTo>
                    <a:pt x="2173" y="3678"/>
                  </a:lnTo>
                  <a:lnTo>
                    <a:pt x="2178" y="3681"/>
                  </a:lnTo>
                  <a:lnTo>
                    <a:pt x="2185" y="3684"/>
                  </a:lnTo>
                  <a:lnTo>
                    <a:pt x="2190" y="3688"/>
                  </a:lnTo>
                  <a:lnTo>
                    <a:pt x="2196" y="3691"/>
                  </a:lnTo>
                  <a:lnTo>
                    <a:pt x="2201" y="3694"/>
                  </a:lnTo>
                  <a:lnTo>
                    <a:pt x="2207" y="3698"/>
                  </a:lnTo>
                  <a:lnTo>
                    <a:pt x="2213" y="3701"/>
                  </a:lnTo>
                  <a:lnTo>
                    <a:pt x="2219" y="3704"/>
                  </a:lnTo>
                  <a:lnTo>
                    <a:pt x="2224" y="3707"/>
                  </a:lnTo>
                  <a:lnTo>
                    <a:pt x="2230" y="3710"/>
                  </a:lnTo>
                  <a:lnTo>
                    <a:pt x="2236" y="3713"/>
                  </a:lnTo>
                  <a:lnTo>
                    <a:pt x="2242" y="3716"/>
                  </a:lnTo>
                  <a:lnTo>
                    <a:pt x="2248" y="3719"/>
                  </a:lnTo>
                  <a:lnTo>
                    <a:pt x="2253" y="3722"/>
                  </a:lnTo>
                  <a:lnTo>
                    <a:pt x="2259" y="3725"/>
                  </a:lnTo>
                  <a:lnTo>
                    <a:pt x="2264" y="3728"/>
                  </a:lnTo>
                  <a:lnTo>
                    <a:pt x="2271" y="3731"/>
                  </a:lnTo>
                  <a:lnTo>
                    <a:pt x="2276" y="3734"/>
                  </a:lnTo>
                  <a:lnTo>
                    <a:pt x="2282" y="3737"/>
                  </a:lnTo>
                  <a:lnTo>
                    <a:pt x="2287" y="3740"/>
                  </a:lnTo>
                  <a:lnTo>
                    <a:pt x="2293" y="3743"/>
                  </a:lnTo>
                  <a:lnTo>
                    <a:pt x="2299" y="3746"/>
                  </a:lnTo>
                  <a:lnTo>
                    <a:pt x="2305" y="3748"/>
                  </a:lnTo>
                  <a:lnTo>
                    <a:pt x="2310" y="3751"/>
                  </a:lnTo>
                  <a:lnTo>
                    <a:pt x="2316" y="3755"/>
                  </a:lnTo>
                  <a:lnTo>
                    <a:pt x="2322" y="3758"/>
                  </a:lnTo>
                  <a:lnTo>
                    <a:pt x="2328" y="3760"/>
                  </a:lnTo>
                  <a:lnTo>
                    <a:pt x="2334" y="3763"/>
                  </a:lnTo>
                  <a:lnTo>
                    <a:pt x="2339" y="3766"/>
                  </a:lnTo>
                  <a:lnTo>
                    <a:pt x="2345" y="3769"/>
                  </a:lnTo>
                  <a:lnTo>
                    <a:pt x="2350" y="3771"/>
                  </a:lnTo>
                  <a:lnTo>
                    <a:pt x="2357" y="3774"/>
                  </a:lnTo>
                  <a:lnTo>
                    <a:pt x="2362" y="3777"/>
                  </a:lnTo>
                  <a:lnTo>
                    <a:pt x="2368" y="3779"/>
                  </a:lnTo>
                  <a:lnTo>
                    <a:pt x="2373" y="3782"/>
                  </a:lnTo>
                  <a:lnTo>
                    <a:pt x="2379" y="3786"/>
                  </a:lnTo>
                  <a:lnTo>
                    <a:pt x="2385" y="3788"/>
                  </a:lnTo>
                  <a:lnTo>
                    <a:pt x="2391" y="3791"/>
                  </a:lnTo>
                  <a:lnTo>
                    <a:pt x="2396" y="3793"/>
                  </a:lnTo>
                  <a:lnTo>
                    <a:pt x="2402" y="3796"/>
                  </a:lnTo>
                  <a:lnTo>
                    <a:pt x="2407" y="3799"/>
                  </a:lnTo>
                  <a:lnTo>
                    <a:pt x="2414" y="3801"/>
                  </a:lnTo>
                  <a:lnTo>
                    <a:pt x="2420" y="3804"/>
                  </a:lnTo>
                  <a:lnTo>
                    <a:pt x="2425" y="3806"/>
                  </a:lnTo>
                  <a:lnTo>
                    <a:pt x="2431" y="3809"/>
                  </a:lnTo>
                  <a:lnTo>
                    <a:pt x="2436" y="3811"/>
                  </a:lnTo>
                  <a:lnTo>
                    <a:pt x="2443" y="3815"/>
                  </a:lnTo>
                  <a:lnTo>
                    <a:pt x="2448" y="3817"/>
                  </a:lnTo>
                  <a:lnTo>
                    <a:pt x="2454" y="3820"/>
                  </a:lnTo>
                  <a:lnTo>
                    <a:pt x="2459" y="3822"/>
                  </a:lnTo>
                  <a:lnTo>
                    <a:pt x="2465" y="3825"/>
                  </a:lnTo>
                  <a:lnTo>
                    <a:pt x="2471" y="3827"/>
                  </a:lnTo>
                  <a:lnTo>
                    <a:pt x="2477" y="3829"/>
                  </a:lnTo>
                  <a:lnTo>
                    <a:pt x="2482" y="3832"/>
                  </a:lnTo>
                  <a:lnTo>
                    <a:pt x="2488" y="3834"/>
                  </a:lnTo>
                  <a:lnTo>
                    <a:pt x="2493" y="3837"/>
                  </a:lnTo>
                  <a:lnTo>
                    <a:pt x="2500" y="3839"/>
                  </a:lnTo>
                  <a:lnTo>
                    <a:pt x="2506" y="3842"/>
                  </a:lnTo>
                  <a:lnTo>
                    <a:pt x="2511" y="3845"/>
                  </a:lnTo>
                  <a:lnTo>
                    <a:pt x="2517" y="3847"/>
                  </a:lnTo>
                  <a:lnTo>
                    <a:pt x="2522" y="3849"/>
                  </a:lnTo>
                  <a:lnTo>
                    <a:pt x="2529" y="3852"/>
                  </a:lnTo>
                  <a:lnTo>
                    <a:pt x="2534" y="3854"/>
                  </a:lnTo>
                  <a:lnTo>
                    <a:pt x="2540" y="3856"/>
                  </a:lnTo>
                  <a:lnTo>
                    <a:pt x="2545" y="3858"/>
                  </a:lnTo>
                  <a:lnTo>
                    <a:pt x="2551" y="3861"/>
                  </a:lnTo>
                  <a:lnTo>
                    <a:pt x="2557" y="3863"/>
                  </a:lnTo>
                  <a:lnTo>
                    <a:pt x="2563" y="3865"/>
                  </a:lnTo>
                  <a:lnTo>
                    <a:pt x="2568" y="3867"/>
                  </a:lnTo>
                  <a:lnTo>
                    <a:pt x="2574" y="3871"/>
                  </a:lnTo>
                  <a:lnTo>
                    <a:pt x="2579" y="3873"/>
                  </a:lnTo>
                  <a:lnTo>
                    <a:pt x="2586" y="3875"/>
                  </a:lnTo>
                  <a:lnTo>
                    <a:pt x="2591" y="3877"/>
                  </a:lnTo>
                  <a:lnTo>
                    <a:pt x="2597" y="3879"/>
                  </a:lnTo>
                  <a:lnTo>
                    <a:pt x="2603" y="3882"/>
                  </a:lnTo>
                  <a:lnTo>
                    <a:pt x="2608" y="3884"/>
                  </a:lnTo>
                  <a:lnTo>
                    <a:pt x="2615" y="3886"/>
                  </a:lnTo>
                  <a:lnTo>
                    <a:pt x="2620" y="3888"/>
                  </a:lnTo>
                  <a:lnTo>
                    <a:pt x="2626" y="3890"/>
                  </a:lnTo>
                  <a:lnTo>
                    <a:pt x="2631" y="3892"/>
                  </a:lnTo>
                  <a:lnTo>
                    <a:pt x="2637" y="3894"/>
                  </a:lnTo>
                  <a:lnTo>
                    <a:pt x="2643" y="3896"/>
                  </a:lnTo>
                  <a:lnTo>
                    <a:pt x="2649" y="3899"/>
                  </a:lnTo>
                  <a:lnTo>
                    <a:pt x="2654" y="3902"/>
                  </a:lnTo>
                  <a:lnTo>
                    <a:pt x="2660" y="3904"/>
                  </a:lnTo>
                  <a:lnTo>
                    <a:pt x="2665" y="3906"/>
                  </a:lnTo>
                  <a:lnTo>
                    <a:pt x="2672" y="3908"/>
                  </a:lnTo>
                  <a:lnTo>
                    <a:pt x="2677" y="3910"/>
                  </a:lnTo>
                  <a:lnTo>
                    <a:pt x="2683" y="3912"/>
                  </a:lnTo>
                  <a:lnTo>
                    <a:pt x="2689" y="3914"/>
                  </a:lnTo>
                  <a:lnTo>
                    <a:pt x="2694" y="3916"/>
                  </a:lnTo>
                  <a:lnTo>
                    <a:pt x="2701" y="3918"/>
                  </a:lnTo>
                  <a:lnTo>
                    <a:pt x="2706" y="3920"/>
                  </a:lnTo>
                  <a:lnTo>
                    <a:pt x="2712" y="3922"/>
                  </a:lnTo>
                  <a:lnTo>
                    <a:pt x="2717" y="3924"/>
                  </a:lnTo>
                  <a:lnTo>
                    <a:pt x="2723" y="3926"/>
                  </a:lnTo>
                  <a:lnTo>
                    <a:pt x="2729" y="3929"/>
                  </a:lnTo>
                  <a:lnTo>
                    <a:pt x="2735" y="3930"/>
                  </a:lnTo>
                  <a:lnTo>
                    <a:pt x="2740" y="3932"/>
                  </a:lnTo>
                  <a:lnTo>
                    <a:pt x="2746" y="3934"/>
                  </a:lnTo>
                  <a:lnTo>
                    <a:pt x="2751" y="3936"/>
                  </a:lnTo>
                  <a:lnTo>
                    <a:pt x="2758" y="3938"/>
                  </a:lnTo>
                  <a:lnTo>
                    <a:pt x="2763" y="3940"/>
                  </a:lnTo>
                  <a:lnTo>
                    <a:pt x="2769" y="3942"/>
                  </a:lnTo>
                  <a:lnTo>
                    <a:pt x="2774" y="3944"/>
                  </a:lnTo>
                  <a:lnTo>
                    <a:pt x="2780" y="3946"/>
                  </a:lnTo>
                  <a:lnTo>
                    <a:pt x="2787" y="3947"/>
                  </a:lnTo>
                  <a:lnTo>
                    <a:pt x="2792" y="3949"/>
                  </a:lnTo>
                  <a:lnTo>
                    <a:pt x="2798" y="3951"/>
                  </a:lnTo>
                  <a:lnTo>
                    <a:pt x="2803" y="3953"/>
                  </a:lnTo>
                  <a:lnTo>
                    <a:pt x="2809" y="3956"/>
                  </a:lnTo>
                  <a:lnTo>
                    <a:pt x="2815" y="3957"/>
                  </a:lnTo>
                  <a:lnTo>
                    <a:pt x="2821" y="3959"/>
                  </a:lnTo>
                  <a:lnTo>
                    <a:pt x="2826" y="3961"/>
                  </a:lnTo>
                  <a:lnTo>
                    <a:pt x="2832" y="3963"/>
                  </a:lnTo>
                  <a:lnTo>
                    <a:pt x="2837" y="3965"/>
                  </a:lnTo>
                  <a:lnTo>
                    <a:pt x="2844" y="3966"/>
                  </a:lnTo>
                  <a:lnTo>
                    <a:pt x="2849" y="3968"/>
                  </a:lnTo>
                  <a:lnTo>
                    <a:pt x="2855" y="3970"/>
                  </a:lnTo>
                  <a:lnTo>
                    <a:pt x="2860" y="3972"/>
                  </a:lnTo>
                  <a:lnTo>
                    <a:pt x="2866" y="3973"/>
                  </a:lnTo>
                  <a:lnTo>
                    <a:pt x="2873" y="3975"/>
                  </a:lnTo>
                  <a:lnTo>
                    <a:pt x="2878" y="3977"/>
                  </a:lnTo>
                  <a:lnTo>
                    <a:pt x="2884" y="3978"/>
                  </a:lnTo>
                  <a:lnTo>
                    <a:pt x="2889" y="3980"/>
                  </a:lnTo>
                  <a:lnTo>
                    <a:pt x="2895" y="3982"/>
                  </a:lnTo>
                  <a:lnTo>
                    <a:pt x="2901" y="3983"/>
                  </a:lnTo>
                  <a:lnTo>
                    <a:pt x="2907" y="3986"/>
                  </a:lnTo>
                  <a:lnTo>
                    <a:pt x="2912" y="3988"/>
                  </a:lnTo>
                  <a:lnTo>
                    <a:pt x="2918" y="3989"/>
                  </a:lnTo>
                  <a:lnTo>
                    <a:pt x="2923" y="3991"/>
                  </a:lnTo>
                  <a:lnTo>
                    <a:pt x="2930" y="3993"/>
                  </a:lnTo>
                  <a:lnTo>
                    <a:pt x="2935" y="3994"/>
                  </a:lnTo>
                  <a:lnTo>
                    <a:pt x="2941" y="3996"/>
                  </a:lnTo>
                  <a:lnTo>
                    <a:pt x="2946" y="3997"/>
                  </a:lnTo>
                  <a:lnTo>
                    <a:pt x="2952" y="3999"/>
                  </a:lnTo>
                  <a:lnTo>
                    <a:pt x="2958" y="4001"/>
                  </a:lnTo>
                  <a:lnTo>
                    <a:pt x="2964" y="4002"/>
                  </a:lnTo>
                  <a:lnTo>
                    <a:pt x="2970" y="4004"/>
                  </a:lnTo>
                  <a:lnTo>
                    <a:pt x="2975" y="4005"/>
                  </a:lnTo>
                  <a:lnTo>
                    <a:pt x="2981" y="4007"/>
                  </a:lnTo>
                  <a:lnTo>
                    <a:pt x="2987" y="4008"/>
                  </a:lnTo>
                  <a:lnTo>
                    <a:pt x="2993" y="4010"/>
                  </a:lnTo>
                  <a:lnTo>
                    <a:pt x="2998" y="4011"/>
                  </a:lnTo>
                  <a:lnTo>
                    <a:pt x="3004" y="4014"/>
                  </a:lnTo>
                  <a:lnTo>
                    <a:pt x="3009" y="4016"/>
                  </a:lnTo>
                  <a:lnTo>
                    <a:pt x="3016" y="4017"/>
                  </a:lnTo>
                  <a:lnTo>
                    <a:pt x="3021" y="4019"/>
                  </a:lnTo>
                  <a:lnTo>
                    <a:pt x="3027" y="4020"/>
                  </a:lnTo>
                  <a:lnTo>
                    <a:pt x="3032" y="4022"/>
                  </a:lnTo>
                  <a:lnTo>
                    <a:pt x="3038" y="4023"/>
                  </a:lnTo>
                  <a:lnTo>
                    <a:pt x="3044" y="4024"/>
                  </a:lnTo>
                  <a:lnTo>
                    <a:pt x="3050" y="4026"/>
                  </a:lnTo>
                  <a:lnTo>
                    <a:pt x="3056" y="4027"/>
                  </a:lnTo>
                  <a:lnTo>
                    <a:pt x="3061" y="4029"/>
                  </a:lnTo>
                  <a:lnTo>
                    <a:pt x="3068" y="4030"/>
                  </a:lnTo>
                  <a:lnTo>
                    <a:pt x="3073" y="4032"/>
                  </a:lnTo>
                  <a:lnTo>
                    <a:pt x="3079" y="4033"/>
                  </a:lnTo>
                  <a:lnTo>
                    <a:pt x="3084" y="4035"/>
                  </a:lnTo>
                  <a:lnTo>
                    <a:pt x="3090" y="4036"/>
                  </a:lnTo>
                  <a:lnTo>
                    <a:pt x="3095" y="4037"/>
                  </a:lnTo>
                  <a:lnTo>
                    <a:pt x="3102" y="4039"/>
                  </a:lnTo>
                  <a:lnTo>
                    <a:pt x="3107" y="4040"/>
                  </a:lnTo>
                  <a:lnTo>
                    <a:pt x="3113" y="4043"/>
                  </a:lnTo>
                  <a:lnTo>
                    <a:pt x="3118" y="4044"/>
                  </a:lnTo>
                  <a:lnTo>
                    <a:pt x="3125" y="4045"/>
                  </a:lnTo>
                  <a:lnTo>
                    <a:pt x="3130" y="4047"/>
                  </a:lnTo>
                  <a:lnTo>
                    <a:pt x="3136" y="4048"/>
                  </a:lnTo>
                  <a:lnTo>
                    <a:pt x="3141" y="4049"/>
                  </a:lnTo>
                  <a:lnTo>
                    <a:pt x="3147" y="4051"/>
                  </a:lnTo>
                  <a:lnTo>
                    <a:pt x="3154" y="4052"/>
                  </a:lnTo>
                  <a:lnTo>
                    <a:pt x="3159" y="4053"/>
                  </a:lnTo>
                  <a:lnTo>
                    <a:pt x="3165" y="4055"/>
                  </a:lnTo>
                  <a:lnTo>
                    <a:pt x="3170" y="4056"/>
                  </a:lnTo>
                  <a:lnTo>
                    <a:pt x="3176" y="4057"/>
                  </a:lnTo>
                  <a:lnTo>
                    <a:pt x="3181" y="4059"/>
                  </a:lnTo>
                  <a:lnTo>
                    <a:pt x="3188" y="4060"/>
                  </a:lnTo>
                  <a:lnTo>
                    <a:pt x="3193" y="4061"/>
                  </a:lnTo>
                  <a:lnTo>
                    <a:pt x="3199" y="4063"/>
                  </a:lnTo>
                  <a:lnTo>
                    <a:pt x="3204" y="4064"/>
                  </a:lnTo>
                  <a:lnTo>
                    <a:pt x="3211" y="4065"/>
                  </a:lnTo>
                  <a:lnTo>
                    <a:pt x="3216" y="4066"/>
                  </a:lnTo>
                  <a:lnTo>
                    <a:pt x="3222" y="4068"/>
                  </a:lnTo>
                  <a:lnTo>
                    <a:pt x="3227" y="4069"/>
                  </a:lnTo>
                  <a:lnTo>
                    <a:pt x="3233" y="4071"/>
                  </a:lnTo>
                  <a:lnTo>
                    <a:pt x="3240" y="4072"/>
                  </a:lnTo>
                  <a:lnTo>
                    <a:pt x="3245" y="4074"/>
                  </a:lnTo>
                  <a:lnTo>
                    <a:pt x="3251" y="4075"/>
                  </a:lnTo>
                  <a:lnTo>
                    <a:pt x="3256" y="4076"/>
                  </a:lnTo>
                  <a:lnTo>
                    <a:pt x="3262" y="4077"/>
                  </a:lnTo>
                  <a:lnTo>
                    <a:pt x="3268" y="4079"/>
                  </a:lnTo>
                  <a:lnTo>
                    <a:pt x="3274" y="4080"/>
                  </a:lnTo>
                  <a:lnTo>
                    <a:pt x="3279" y="4081"/>
                  </a:lnTo>
                  <a:lnTo>
                    <a:pt x="3285" y="4082"/>
                  </a:lnTo>
                  <a:lnTo>
                    <a:pt x="3290" y="4083"/>
                  </a:lnTo>
                  <a:lnTo>
                    <a:pt x="3297" y="4084"/>
                  </a:lnTo>
                  <a:lnTo>
                    <a:pt x="3302" y="4086"/>
                  </a:lnTo>
                  <a:lnTo>
                    <a:pt x="3308" y="4087"/>
                  </a:lnTo>
                  <a:lnTo>
                    <a:pt x="3313" y="4088"/>
                  </a:lnTo>
                  <a:lnTo>
                    <a:pt x="3319" y="4089"/>
                  </a:lnTo>
                  <a:lnTo>
                    <a:pt x="3325" y="4090"/>
                  </a:lnTo>
                  <a:lnTo>
                    <a:pt x="3331" y="4091"/>
                  </a:lnTo>
                  <a:lnTo>
                    <a:pt x="3337" y="4093"/>
                  </a:lnTo>
                  <a:lnTo>
                    <a:pt x="3342" y="4094"/>
                  </a:lnTo>
                  <a:lnTo>
                    <a:pt x="3348" y="4095"/>
                  </a:lnTo>
                  <a:lnTo>
                    <a:pt x="3354" y="4096"/>
                  </a:lnTo>
                  <a:lnTo>
                    <a:pt x="3360" y="4097"/>
                  </a:lnTo>
                  <a:lnTo>
                    <a:pt x="3365" y="4098"/>
                  </a:lnTo>
                  <a:lnTo>
                    <a:pt x="3371" y="4100"/>
                  </a:lnTo>
                  <a:lnTo>
                    <a:pt x="3376" y="4101"/>
                  </a:lnTo>
                  <a:lnTo>
                    <a:pt x="3383" y="4103"/>
                  </a:lnTo>
                  <a:lnTo>
                    <a:pt x="3388" y="4104"/>
                  </a:lnTo>
                  <a:lnTo>
                    <a:pt x="3394" y="4105"/>
                  </a:lnTo>
                  <a:lnTo>
                    <a:pt x="3399" y="4106"/>
                  </a:lnTo>
                  <a:lnTo>
                    <a:pt x="3405" y="4107"/>
                  </a:lnTo>
                  <a:lnTo>
                    <a:pt x="3411" y="4108"/>
                  </a:lnTo>
                  <a:lnTo>
                    <a:pt x="3417" y="4109"/>
                  </a:lnTo>
                  <a:lnTo>
                    <a:pt x="3423" y="4110"/>
                  </a:lnTo>
                  <a:lnTo>
                    <a:pt x="3428" y="4111"/>
                  </a:lnTo>
                  <a:lnTo>
                    <a:pt x="3434" y="4112"/>
                  </a:lnTo>
                  <a:lnTo>
                    <a:pt x="3440" y="4113"/>
                  </a:lnTo>
                  <a:lnTo>
                    <a:pt x="3446" y="4114"/>
                  </a:lnTo>
                  <a:lnTo>
                    <a:pt x="3451" y="4115"/>
                  </a:lnTo>
                  <a:lnTo>
                    <a:pt x="3457" y="4116"/>
                  </a:lnTo>
                  <a:lnTo>
                    <a:pt x="3462" y="4117"/>
                  </a:lnTo>
                  <a:lnTo>
                    <a:pt x="3469" y="4118"/>
                  </a:lnTo>
                  <a:lnTo>
                    <a:pt x="3474" y="4119"/>
                  </a:lnTo>
                  <a:lnTo>
                    <a:pt x="3480" y="4120"/>
                  </a:lnTo>
                  <a:lnTo>
                    <a:pt x="3485" y="4121"/>
                  </a:lnTo>
                  <a:lnTo>
                    <a:pt x="3491" y="4122"/>
                  </a:lnTo>
                  <a:lnTo>
                    <a:pt x="3497" y="4123"/>
                  </a:lnTo>
                  <a:lnTo>
                    <a:pt x="3503" y="4124"/>
                  </a:lnTo>
                  <a:lnTo>
                    <a:pt x="3508" y="4125"/>
                  </a:lnTo>
                  <a:lnTo>
                    <a:pt x="3514" y="4126"/>
                  </a:lnTo>
                  <a:lnTo>
                    <a:pt x="3520" y="4128"/>
                  </a:lnTo>
                  <a:lnTo>
                    <a:pt x="3526" y="4129"/>
                  </a:lnTo>
                  <a:lnTo>
                    <a:pt x="3532" y="4130"/>
                  </a:lnTo>
                  <a:lnTo>
                    <a:pt x="3537" y="4131"/>
                  </a:lnTo>
                  <a:lnTo>
                    <a:pt x="3543" y="4132"/>
                  </a:lnTo>
                  <a:lnTo>
                    <a:pt x="3548" y="4133"/>
                  </a:lnTo>
                  <a:lnTo>
                    <a:pt x="3555" y="4134"/>
                  </a:lnTo>
                  <a:lnTo>
                    <a:pt x="3560" y="4135"/>
                  </a:lnTo>
                  <a:lnTo>
                    <a:pt x="3566" y="4136"/>
                  </a:lnTo>
                  <a:lnTo>
                    <a:pt x="3571" y="4137"/>
                  </a:lnTo>
                  <a:lnTo>
                    <a:pt x="3577" y="4138"/>
                  </a:lnTo>
                  <a:lnTo>
                    <a:pt x="3583" y="4139"/>
                  </a:lnTo>
                  <a:lnTo>
                    <a:pt x="3589" y="4140"/>
                  </a:lnTo>
                  <a:lnTo>
                    <a:pt x="3594" y="4140"/>
                  </a:lnTo>
                  <a:lnTo>
                    <a:pt x="3600" y="4141"/>
                  </a:lnTo>
                  <a:lnTo>
                    <a:pt x="3606" y="4142"/>
                  </a:lnTo>
                  <a:lnTo>
                    <a:pt x="3612" y="4143"/>
                  </a:lnTo>
                  <a:lnTo>
                    <a:pt x="3618" y="4144"/>
                  </a:lnTo>
                  <a:lnTo>
                    <a:pt x="3623" y="4145"/>
                  </a:lnTo>
                  <a:lnTo>
                    <a:pt x="3629" y="4146"/>
                  </a:lnTo>
                  <a:lnTo>
                    <a:pt x="3634" y="4147"/>
                  </a:lnTo>
                  <a:lnTo>
                    <a:pt x="3641" y="4148"/>
                  </a:lnTo>
                  <a:lnTo>
                    <a:pt x="3646" y="4148"/>
                  </a:lnTo>
                  <a:lnTo>
                    <a:pt x="3652" y="4149"/>
                  </a:lnTo>
                  <a:lnTo>
                    <a:pt x="3657" y="4150"/>
                  </a:lnTo>
                  <a:lnTo>
                    <a:pt x="3663" y="4151"/>
                  </a:lnTo>
                  <a:lnTo>
                    <a:pt x="3669" y="4152"/>
                  </a:lnTo>
                  <a:lnTo>
                    <a:pt x="3675" y="4153"/>
                  </a:lnTo>
                  <a:lnTo>
                    <a:pt x="3680" y="4154"/>
                  </a:lnTo>
                  <a:lnTo>
                    <a:pt x="3686" y="4154"/>
                  </a:lnTo>
                  <a:lnTo>
                    <a:pt x="3691" y="4155"/>
                  </a:lnTo>
                  <a:lnTo>
                    <a:pt x="3698" y="4157"/>
                  </a:lnTo>
                  <a:lnTo>
                    <a:pt x="3704" y="4158"/>
                  </a:lnTo>
                  <a:lnTo>
                    <a:pt x="3709" y="4159"/>
                  </a:lnTo>
                  <a:lnTo>
                    <a:pt x="3715" y="4160"/>
                  </a:lnTo>
                  <a:lnTo>
                    <a:pt x="3720" y="4160"/>
                  </a:lnTo>
                  <a:lnTo>
                    <a:pt x="3727" y="4161"/>
                  </a:lnTo>
                  <a:lnTo>
                    <a:pt x="3732" y="4162"/>
                  </a:lnTo>
                  <a:lnTo>
                    <a:pt x="3738" y="4163"/>
                  </a:lnTo>
                  <a:lnTo>
                    <a:pt x="3743" y="4164"/>
                  </a:lnTo>
                  <a:lnTo>
                    <a:pt x="3749" y="4164"/>
                  </a:lnTo>
                  <a:lnTo>
                    <a:pt x="3755" y="4165"/>
                  </a:lnTo>
                  <a:lnTo>
                    <a:pt x="3761" y="4166"/>
                  </a:lnTo>
                  <a:lnTo>
                    <a:pt x="3766" y="4167"/>
                  </a:lnTo>
                  <a:lnTo>
                    <a:pt x="3772" y="4168"/>
                  </a:lnTo>
                  <a:lnTo>
                    <a:pt x="3777" y="4168"/>
                  </a:lnTo>
                  <a:lnTo>
                    <a:pt x="3784" y="4169"/>
                  </a:lnTo>
                  <a:lnTo>
                    <a:pt x="3790" y="4170"/>
                  </a:lnTo>
                  <a:lnTo>
                    <a:pt x="3795" y="4171"/>
                  </a:lnTo>
                  <a:lnTo>
                    <a:pt x="3801" y="4171"/>
                  </a:lnTo>
                  <a:lnTo>
                    <a:pt x="3806" y="4172"/>
                  </a:lnTo>
                  <a:lnTo>
                    <a:pt x="3813" y="4173"/>
                  </a:lnTo>
                  <a:lnTo>
                    <a:pt x="3818" y="4174"/>
                  </a:lnTo>
                  <a:lnTo>
                    <a:pt x="3824" y="4174"/>
                  </a:lnTo>
                  <a:lnTo>
                    <a:pt x="3829" y="4175"/>
                  </a:lnTo>
                  <a:lnTo>
                    <a:pt x="3835" y="4176"/>
                  </a:lnTo>
                  <a:lnTo>
                    <a:pt x="3841" y="4177"/>
                  </a:lnTo>
                  <a:lnTo>
                    <a:pt x="3847" y="4177"/>
                  </a:lnTo>
                  <a:lnTo>
                    <a:pt x="3852" y="4178"/>
                  </a:lnTo>
                  <a:lnTo>
                    <a:pt x="3858" y="4179"/>
                  </a:lnTo>
                  <a:lnTo>
                    <a:pt x="3863" y="4179"/>
                  </a:lnTo>
                  <a:lnTo>
                    <a:pt x="3870" y="4180"/>
                  </a:lnTo>
                  <a:lnTo>
                    <a:pt x="3875" y="4181"/>
                  </a:lnTo>
                  <a:lnTo>
                    <a:pt x="3881" y="4182"/>
                  </a:lnTo>
                  <a:lnTo>
                    <a:pt x="3887" y="4182"/>
                  </a:lnTo>
                  <a:lnTo>
                    <a:pt x="3892" y="4183"/>
                  </a:lnTo>
                  <a:lnTo>
                    <a:pt x="3899" y="4184"/>
                  </a:lnTo>
                  <a:lnTo>
                    <a:pt x="3904" y="4184"/>
                  </a:lnTo>
                  <a:lnTo>
                    <a:pt x="3910" y="4186"/>
                  </a:lnTo>
                  <a:lnTo>
                    <a:pt x="3915" y="4187"/>
                  </a:lnTo>
                  <a:lnTo>
                    <a:pt x="3921" y="4188"/>
                  </a:lnTo>
                  <a:lnTo>
                    <a:pt x="3927" y="4188"/>
                  </a:lnTo>
                  <a:lnTo>
                    <a:pt x="3933" y="4189"/>
                  </a:lnTo>
                  <a:lnTo>
                    <a:pt x="3938" y="4190"/>
                  </a:lnTo>
                  <a:lnTo>
                    <a:pt x="3944" y="4190"/>
                  </a:lnTo>
                  <a:lnTo>
                    <a:pt x="3949" y="4191"/>
                  </a:lnTo>
                  <a:lnTo>
                    <a:pt x="3956" y="4192"/>
                  </a:lnTo>
                  <a:lnTo>
                    <a:pt x="3961" y="4192"/>
                  </a:lnTo>
                  <a:lnTo>
                    <a:pt x="3967" y="4193"/>
                  </a:lnTo>
                  <a:lnTo>
                    <a:pt x="3973" y="4194"/>
                  </a:lnTo>
                  <a:lnTo>
                    <a:pt x="3978" y="4194"/>
                  </a:lnTo>
                  <a:lnTo>
                    <a:pt x="3985" y="4195"/>
                  </a:lnTo>
                  <a:lnTo>
                    <a:pt x="3990" y="4195"/>
                  </a:lnTo>
                  <a:lnTo>
                    <a:pt x="3996" y="4196"/>
                  </a:lnTo>
                  <a:lnTo>
                    <a:pt x="4001" y="4197"/>
                  </a:lnTo>
                  <a:lnTo>
                    <a:pt x="4007" y="4197"/>
                  </a:lnTo>
                  <a:lnTo>
                    <a:pt x="4013" y="4198"/>
                  </a:lnTo>
                  <a:lnTo>
                    <a:pt x="4019" y="4199"/>
                  </a:lnTo>
                  <a:lnTo>
                    <a:pt x="4024" y="4199"/>
                  </a:lnTo>
                  <a:lnTo>
                    <a:pt x="4030" y="4200"/>
                  </a:lnTo>
                  <a:lnTo>
                    <a:pt x="4035" y="4201"/>
                  </a:lnTo>
                  <a:lnTo>
                    <a:pt x="4042" y="4201"/>
                  </a:lnTo>
                  <a:lnTo>
                    <a:pt x="4047" y="4202"/>
                  </a:lnTo>
                  <a:lnTo>
                    <a:pt x="4053" y="4202"/>
                  </a:lnTo>
                  <a:lnTo>
                    <a:pt x="4058" y="4203"/>
                  </a:lnTo>
                  <a:lnTo>
                    <a:pt x="4064" y="4204"/>
                  </a:lnTo>
                  <a:lnTo>
                    <a:pt x="4071" y="4204"/>
                  </a:lnTo>
                  <a:lnTo>
                    <a:pt x="4076" y="4205"/>
                  </a:lnTo>
                  <a:lnTo>
                    <a:pt x="4082" y="4205"/>
                  </a:lnTo>
                  <a:lnTo>
                    <a:pt x="4087" y="4206"/>
                  </a:lnTo>
                  <a:lnTo>
                    <a:pt x="4093" y="4207"/>
                  </a:lnTo>
                  <a:lnTo>
                    <a:pt x="4099" y="4207"/>
                  </a:lnTo>
                  <a:lnTo>
                    <a:pt x="4105" y="4208"/>
                  </a:lnTo>
                  <a:lnTo>
                    <a:pt x="4110" y="4208"/>
                  </a:lnTo>
                  <a:lnTo>
                    <a:pt x="4116" y="4209"/>
                  </a:lnTo>
                  <a:lnTo>
                    <a:pt x="4121" y="4209"/>
                  </a:lnTo>
                  <a:lnTo>
                    <a:pt x="4128" y="4210"/>
                  </a:lnTo>
                  <a:lnTo>
                    <a:pt x="4133" y="4211"/>
                  </a:lnTo>
                  <a:lnTo>
                    <a:pt x="4139" y="4211"/>
                  </a:lnTo>
                  <a:lnTo>
                    <a:pt x="4144" y="4212"/>
                  </a:lnTo>
                  <a:lnTo>
                    <a:pt x="4150" y="4212"/>
                  </a:lnTo>
                  <a:lnTo>
                    <a:pt x="4157" y="4214"/>
                  </a:lnTo>
                  <a:lnTo>
                    <a:pt x="4162" y="4214"/>
                  </a:lnTo>
                  <a:lnTo>
                    <a:pt x="4168" y="4215"/>
                  </a:lnTo>
                  <a:lnTo>
                    <a:pt x="4173" y="4215"/>
                  </a:lnTo>
                  <a:lnTo>
                    <a:pt x="4179" y="4216"/>
                  </a:lnTo>
                  <a:lnTo>
                    <a:pt x="4185" y="4217"/>
                  </a:lnTo>
                  <a:lnTo>
                    <a:pt x="4191" y="4217"/>
                  </a:lnTo>
                  <a:lnTo>
                    <a:pt x="4196" y="4218"/>
                  </a:lnTo>
                  <a:lnTo>
                    <a:pt x="4202" y="4218"/>
                  </a:lnTo>
                  <a:lnTo>
                    <a:pt x="4207" y="4219"/>
                  </a:lnTo>
                  <a:lnTo>
                    <a:pt x="4214" y="4219"/>
                  </a:lnTo>
                  <a:lnTo>
                    <a:pt x="4219" y="4220"/>
                  </a:lnTo>
                  <a:lnTo>
                    <a:pt x="4225" y="4220"/>
                  </a:lnTo>
                  <a:lnTo>
                    <a:pt x="4230" y="4221"/>
                  </a:lnTo>
                  <a:lnTo>
                    <a:pt x="4236" y="4221"/>
                  </a:lnTo>
                  <a:lnTo>
                    <a:pt x="4242" y="4222"/>
                  </a:lnTo>
                  <a:lnTo>
                    <a:pt x="4248" y="4222"/>
                  </a:lnTo>
                  <a:lnTo>
                    <a:pt x="4254" y="4223"/>
                  </a:lnTo>
                  <a:lnTo>
                    <a:pt x="4259" y="4223"/>
                  </a:lnTo>
                  <a:lnTo>
                    <a:pt x="4265" y="4224"/>
                  </a:lnTo>
                  <a:lnTo>
                    <a:pt x="4271" y="4224"/>
                  </a:lnTo>
                  <a:lnTo>
                    <a:pt x="4277" y="4225"/>
                  </a:lnTo>
                  <a:lnTo>
                    <a:pt x="4282" y="4225"/>
                  </a:lnTo>
                  <a:lnTo>
                    <a:pt x="4288" y="4226"/>
                  </a:lnTo>
                  <a:lnTo>
                    <a:pt x="4293" y="4226"/>
                  </a:lnTo>
                  <a:lnTo>
                    <a:pt x="4300" y="4227"/>
                  </a:lnTo>
                  <a:lnTo>
                    <a:pt x="4305" y="4227"/>
                  </a:lnTo>
                  <a:lnTo>
                    <a:pt x="4311" y="4228"/>
                  </a:lnTo>
                  <a:lnTo>
                    <a:pt x="4316" y="4228"/>
                  </a:lnTo>
                  <a:lnTo>
                    <a:pt x="4322" y="4229"/>
                  </a:lnTo>
                  <a:lnTo>
                    <a:pt x="4328" y="4229"/>
                  </a:lnTo>
                  <a:lnTo>
                    <a:pt x="4334" y="4230"/>
                  </a:lnTo>
                  <a:lnTo>
                    <a:pt x="4340" y="4230"/>
                  </a:lnTo>
                  <a:lnTo>
                    <a:pt x="4345" y="4231"/>
                  </a:lnTo>
                  <a:lnTo>
                    <a:pt x="4351" y="4231"/>
                  </a:lnTo>
                  <a:lnTo>
                    <a:pt x="4357" y="4232"/>
                  </a:lnTo>
                  <a:lnTo>
                    <a:pt x="4363" y="4232"/>
                  </a:lnTo>
                  <a:lnTo>
                    <a:pt x="4368" y="4233"/>
                  </a:lnTo>
                  <a:lnTo>
                    <a:pt x="4374" y="4233"/>
                  </a:lnTo>
                  <a:lnTo>
                    <a:pt x="4379" y="4234"/>
                  </a:lnTo>
                  <a:lnTo>
                    <a:pt x="4386" y="4234"/>
                  </a:lnTo>
                  <a:lnTo>
                    <a:pt x="4391" y="4234"/>
                  </a:lnTo>
                  <a:lnTo>
                    <a:pt x="4397" y="4235"/>
                  </a:lnTo>
                  <a:lnTo>
                    <a:pt x="4402" y="4235"/>
                  </a:lnTo>
                  <a:lnTo>
                    <a:pt x="4408" y="4236"/>
                  </a:lnTo>
                  <a:lnTo>
                    <a:pt x="4414" y="4236"/>
                  </a:lnTo>
                  <a:lnTo>
                    <a:pt x="4420" y="4237"/>
                  </a:lnTo>
                  <a:lnTo>
                    <a:pt x="4425" y="4237"/>
                  </a:lnTo>
                  <a:lnTo>
                    <a:pt x="4431" y="4238"/>
                  </a:lnTo>
                  <a:lnTo>
                    <a:pt x="4437" y="4238"/>
                  </a:lnTo>
                  <a:lnTo>
                    <a:pt x="4443" y="4238"/>
                  </a:lnTo>
                  <a:lnTo>
                    <a:pt x="4449" y="4239"/>
                  </a:lnTo>
                  <a:lnTo>
                    <a:pt x="4454" y="4239"/>
                  </a:lnTo>
                  <a:lnTo>
                    <a:pt x="4460" y="4240"/>
                  </a:lnTo>
                  <a:lnTo>
                    <a:pt x="4465" y="4240"/>
                  </a:lnTo>
                  <a:lnTo>
                    <a:pt x="4472" y="4241"/>
                  </a:lnTo>
                  <a:lnTo>
                    <a:pt x="4477" y="4241"/>
                  </a:lnTo>
                  <a:lnTo>
                    <a:pt x="4483" y="4241"/>
                  </a:lnTo>
                  <a:lnTo>
                    <a:pt x="4488" y="4243"/>
                  </a:lnTo>
                  <a:lnTo>
                    <a:pt x="4494" y="4243"/>
                  </a:lnTo>
                  <a:lnTo>
                    <a:pt x="4500" y="4244"/>
                  </a:lnTo>
                  <a:lnTo>
                    <a:pt x="4506" y="4244"/>
                  </a:lnTo>
                  <a:lnTo>
                    <a:pt x="4511" y="4245"/>
                  </a:lnTo>
                  <a:lnTo>
                    <a:pt x="4517" y="4245"/>
                  </a:lnTo>
                  <a:lnTo>
                    <a:pt x="4523" y="4245"/>
                  </a:lnTo>
                  <a:lnTo>
                    <a:pt x="4529" y="4246"/>
                  </a:lnTo>
                  <a:lnTo>
                    <a:pt x="4535" y="4246"/>
                  </a:lnTo>
                  <a:lnTo>
                    <a:pt x="4540" y="4247"/>
                  </a:lnTo>
                  <a:lnTo>
                    <a:pt x="4546" y="4247"/>
                  </a:lnTo>
                  <a:lnTo>
                    <a:pt x="4551" y="4247"/>
                  </a:lnTo>
                  <a:lnTo>
                    <a:pt x="4558" y="4248"/>
                  </a:lnTo>
                  <a:lnTo>
                    <a:pt x="4563" y="4248"/>
                  </a:lnTo>
                  <a:lnTo>
                    <a:pt x="4569" y="4248"/>
                  </a:lnTo>
                  <a:lnTo>
                    <a:pt x="4574" y="4249"/>
                  </a:lnTo>
                  <a:lnTo>
                    <a:pt x="4580" y="4249"/>
                  </a:lnTo>
                  <a:lnTo>
                    <a:pt x="4586" y="4250"/>
                  </a:lnTo>
                  <a:lnTo>
                    <a:pt x="4592" y="4250"/>
                  </a:lnTo>
                  <a:lnTo>
                    <a:pt x="4597" y="4250"/>
                  </a:lnTo>
                  <a:lnTo>
                    <a:pt x="4603" y="4251"/>
                  </a:lnTo>
                  <a:lnTo>
                    <a:pt x="4608" y="4251"/>
                  </a:lnTo>
                  <a:lnTo>
                    <a:pt x="4615" y="4252"/>
                  </a:lnTo>
                  <a:lnTo>
                    <a:pt x="4621" y="4252"/>
                  </a:lnTo>
                  <a:lnTo>
                    <a:pt x="4626" y="4252"/>
                  </a:lnTo>
                  <a:lnTo>
                    <a:pt x="4632" y="4253"/>
                  </a:lnTo>
                  <a:lnTo>
                    <a:pt x="4637" y="4253"/>
                  </a:lnTo>
                  <a:lnTo>
                    <a:pt x="4644" y="4253"/>
                  </a:lnTo>
                  <a:lnTo>
                    <a:pt x="4649" y="4254"/>
                  </a:lnTo>
                  <a:lnTo>
                    <a:pt x="4655" y="4254"/>
                  </a:lnTo>
                  <a:lnTo>
                    <a:pt x="4660" y="4254"/>
                  </a:lnTo>
                  <a:lnTo>
                    <a:pt x="4666" y="4255"/>
                  </a:lnTo>
                  <a:lnTo>
                    <a:pt x="4672" y="4255"/>
                  </a:lnTo>
                  <a:lnTo>
                    <a:pt x="4678" y="4256"/>
                  </a:lnTo>
                  <a:lnTo>
                    <a:pt x="4683" y="4256"/>
                  </a:lnTo>
                  <a:lnTo>
                    <a:pt x="4689" y="4256"/>
                  </a:lnTo>
                  <a:lnTo>
                    <a:pt x="4694" y="4257"/>
                  </a:lnTo>
                  <a:lnTo>
                    <a:pt x="4701" y="4257"/>
                  </a:lnTo>
                  <a:lnTo>
                    <a:pt x="4707" y="4257"/>
                  </a:lnTo>
                  <a:lnTo>
                    <a:pt x="4712" y="4258"/>
                  </a:lnTo>
                  <a:lnTo>
                    <a:pt x="4718" y="4258"/>
                  </a:lnTo>
                  <a:lnTo>
                    <a:pt x="4723" y="4258"/>
                  </a:lnTo>
                  <a:lnTo>
                    <a:pt x="4730" y="4259"/>
                  </a:lnTo>
                  <a:lnTo>
                    <a:pt x="4735" y="4259"/>
                  </a:lnTo>
                  <a:lnTo>
                    <a:pt x="4741" y="4259"/>
                  </a:lnTo>
                  <a:lnTo>
                    <a:pt x="4746" y="4260"/>
                  </a:lnTo>
                  <a:lnTo>
                    <a:pt x="4753" y="4260"/>
                  </a:lnTo>
                  <a:lnTo>
                    <a:pt x="4758" y="4260"/>
                  </a:lnTo>
                  <a:lnTo>
                    <a:pt x="4764" y="4261"/>
                  </a:lnTo>
                  <a:lnTo>
                    <a:pt x="4769" y="4261"/>
                  </a:lnTo>
                  <a:lnTo>
                    <a:pt x="4775" y="4261"/>
                  </a:lnTo>
                  <a:lnTo>
                    <a:pt x="4780" y="4262"/>
                  </a:lnTo>
                  <a:lnTo>
                    <a:pt x="4787" y="4262"/>
                  </a:lnTo>
                  <a:lnTo>
                    <a:pt x="4792" y="4262"/>
                  </a:lnTo>
                  <a:lnTo>
                    <a:pt x="4798" y="4263"/>
                  </a:lnTo>
                  <a:lnTo>
                    <a:pt x="4804" y="4263"/>
                  </a:lnTo>
                  <a:lnTo>
                    <a:pt x="4810" y="4263"/>
                  </a:lnTo>
                  <a:lnTo>
                    <a:pt x="4816" y="4264"/>
                  </a:lnTo>
                  <a:lnTo>
                    <a:pt x="4821" y="4264"/>
                  </a:lnTo>
                  <a:lnTo>
                    <a:pt x="4827" y="4264"/>
                  </a:lnTo>
                  <a:lnTo>
                    <a:pt x="4832" y="4264"/>
                  </a:lnTo>
                  <a:lnTo>
                    <a:pt x="4839" y="4265"/>
                  </a:lnTo>
                  <a:lnTo>
                    <a:pt x="4844" y="4265"/>
                  </a:lnTo>
                  <a:lnTo>
                    <a:pt x="4850" y="4265"/>
                  </a:lnTo>
                  <a:lnTo>
                    <a:pt x="4855" y="4266"/>
                  </a:lnTo>
                  <a:lnTo>
                    <a:pt x="4861" y="4266"/>
                  </a:lnTo>
                  <a:lnTo>
                    <a:pt x="4866" y="4266"/>
                  </a:lnTo>
                  <a:lnTo>
                    <a:pt x="4873" y="4267"/>
                  </a:lnTo>
                  <a:lnTo>
                    <a:pt x="4878" y="4267"/>
                  </a:lnTo>
                  <a:lnTo>
                    <a:pt x="4884" y="4267"/>
                  </a:lnTo>
                  <a:lnTo>
                    <a:pt x="4890" y="4267"/>
                  </a:lnTo>
                  <a:lnTo>
                    <a:pt x="4896" y="4268"/>
                  </a:lnTo>
                  <a:lnTo>
                    <a:pt x="4902" y="4268"/>
                  </a:lnTo>
                  <a:lnTo>
                    <a:pt x="4907" y="4268"/>
                  </a:lnTo>
                  <a:lnTo>
                    <a:pt x="4913" y="4269"/>
                  </a:lnTo>
                  <a:lnTo>
                    <a:pt x="4918" y="4269"/>
                  </a:lnTo>
                  <a:lnTo>
                    <a:pt x="4925" y="4269"/>
                  </a:lnTo>
                  <a:lnTo>
                    <a:pt x="4930" y="4269"/>
                  </a:lnTo>
                  <a:lnTo>
                    <a:pt x="4936" y="4270"/>
                  </a:lnTo>
                  <a:lnTo>
                    <a:pt x="4941" y="4270"/>
                  </a:lnTo>
                  <a:lnTo>
                    <a:pt x="4947" y="4270"/>
                  </a:lnTo>
                  <a:lnTo>
                    <a:pt x="4953" y="4272"/>
                  </a:lnTo>
                  <a:lnTo>
                    <a:pt x="4959" y="4272"/>
                  </a:lnTo>
                  <a:lnTo>
                    <a:pt x="4964" y="4272"/>
                  </a:lnTo>
                  <a:lnTo>
                    <a:pt x="4970" y="4272"/>
                  </a:lnTo>
                  <a:lnTo>
                    <a:pt x="4975" y="4273"/>
                  </a:lnTo>
                  <a:lnTo>
                    <a:pt x="4982" y="4273"/>
                  </a:lnTo>
                  <a:lnTo>
                    <a:pt x="4988" y="4273"/>
                  </a:lnTo>
                  <a:lnTo>
                    <a:pt x="4993" y="4274"/>
                  </a:lnTo>
                  <a:lnTo>
                    <a:pt x="4999" y="4274"/>
                  </a:lnTo>
                  <a:lnTo>
                    <a:pt x="5004" y="4274"/>
                  </a:lnTo>
                  <a:lnTo>
                    <a:pt x="5011" y="4274"/>
                  </a:lnTo>
                  <a:lnTo>
                    <a:pt x="5016" y="4275"/>
                  </a:lnTo>
                  <a:lnTo>
                    <a:pt x="5022" y="4275"/>
                  </a:lnTo>
                  <a:lnTo>
                    <a:pt x="5027" y="4275"/>
                  </a:lnTo>
                  <a:lnTo>
                    <a:pt x="5033" y="4275"/>
                  </a:lnTo>
                  <a:lnTo>
                    <a:pt x="5039" y="4276"/>
                  </a:lnTo>
                  <a:lnTo>
                    <a:pt x="5045" y="4276"/>
                  </a:lnTo>
                  <a:lnTo>
                    <a:pt x="5050" y="4276"/>
                  </a:lnTo>
                  <a:lnTo>
                    <a:pt x="5056" y="4276"/>
                  </a:lnTo>
                  <a:lnTo>
                    <a:pt x="5061" y="4277"/>
                  </a:lnTo>
                  <a:lnTo>
                    <a:pt x="5068" y="4277"/>
                  </a:lnTo>
                  <a:lnTo>
                    <a:pt x="5074" y="4277"/>
                  </a:lnTo>
                  <a:lnTo>
                    <a:pt x="5079" y="4277"/>
                  </a:lnTo>
                  <a:lnTo>
                    <a:pt x="5085" y="4278"/>
                  </a:lnTo>
                  <a:lnTo>
                    <a:pt x="5090" y="4278"/>
                  </a:lnTo>
                  <a:lnTo>
                    <a:pt x="5097" y="4278"/>
                  </a:lnTo>
                  <a:lnTo>
                    <a:pt x="5102" y="4278"/>
                  </a:lnTo>
                  <a:lnTo>
                    <a:pt x="5108" y="4279"/>
                  </a:lnTo>
                  <a:lnTo>
                    <a:pt x="5113" y="4279"/>
                  </a:lnTo>
                  <a:lnTo>
                    <a:pt x="5119" y="4279"/>
                  </a:lnTo>
                  <a:lnTo>
                    <a:pt x="5125" y="4279"/>
                  </a:lnTo>
                  <a:lnTo>
                    <a:pt x="5131" y="4280"/>
                  </a:lnTo>
                  <a:lnTo>
                    <a:pt x="5136" y="4280"/>
                  </a:lnTo>
                  <a:lnTo>
                    <a:pt x="5142" y="4280"/>
                  </a:lnTo>
                  <a:lnTo>
                    <a:pt x="5147" y="4280"/>
                  </a:lnTo>
                  <a:lnTo>
                    <a:pt x="5154" y="4281"/>
                  </a:lnTo>
                  <a:lnTo>
                    <a:pt x="5159" y="4281"/>
                  </a:lnTo>
                  <a:lnTo>
                    <a:pt x="5165" y="4281"/>
                  </a:lnTo>
                  <a:lnTo>
                    <a:pt x="5171" y="4281"/>
                  </a:lnTo>
                  <a:lnTo>
                    <a:pt x="5176" y="4281"/>
                  </a:lnTo>
                  <a:lnTo>
                    <a:pt x="5183" y="4282"/>
                  </a:lnTo>
                  <a:lnTo>
                    <a:pt x="5188" y="4282"/>
                  </a:lnTo>
                  <a:lnTo>
                    <a:pt x="5194" y="4282"/>
                  </a:lnTo>
                  <a:lnTo>
                    <a:pt x="5199" y="4282"/>
                  </a:lnTo>
                  <a:lnTo>
                    <a:pt x="5205" y="4283"/>
                  </a:lnTo>
                  <a:lnTo>
                    <a:pt x="5211" y="4283"/>
                  </a:lnTo>
                  <a:lnTo>
                    <a:pt x="5217" y="4283"/>
                  </a:lnTo>
                  <a:lnTo>
                    <a:pt x="5222" y="4283"/>
                  </a:lnTo>
                  <a:lnTo>
                    <a:pt x="5228" y="4283"/>
                  </a:lnTo>
                  <a:lnTo>
                    <a:pt x="5233" y="4284"/>
                  </a:lnTo>
                  <a:lnTo>
                    <a:pt x="5240" y="4284"/>
                  </a:lnTo>
                  <a:lnTo>
                    <a:pt x="5245" y="4284"/>
                  </a:lnTo>
                  <a:lnTo>
                    <a:pt x="5251" y="4284"/>
                  </a:lnTo>
                  <a:lnTo>
                    <a:pt x="5257" y="4285"/>
                  </a:lnTo>
                  <a:lnTo>
                    <a:pt x="5262" y="4285"/>
                  </a:lnTo>
                  <a:lnTo>
                    <a:pt x="5269" y="4285"/>
                  </a:lnTo>
                  <a:lnTo>
                    <a:pt x="5274" y="4285"/>
                  </a:lnTo>
                  <a:lnTo>
                    <a:pt x="5280" y="4285"/>
                  </a:lnTo>
                  <a:lnTo>
                    <a:pt x="5285" y="4286"/>
                  </a:lnTo>
                  <a:lnTo>
                    <a:pt x="5291" y="4286"/>
                  </a:lnTo>
                  <a:lnTo>
                    <a:pt x="5297" y="4286"/>
                  </a:lnTo>
                  <a:lnTo>
                    <a:pt x="5303" y="4286"/>
                  </a:lnTo>
                  <a:lnTo>
                    <a:pt x="5308" y="4286"/>
                  </a:lnTo>
                  <a:lnTo>
                    <a:pt x="5314" y="4287"/>
                  </a:lnTo>
                  <a:lnTo>
                    <a:pt x="5319" y="4287"/>
                  </a:lnTo>
                  <a:lnTo>
                    <a:pt x="5326" y="4287"/>
                  </a:lnTo>
                  <a:lnTo>
                    <a:pt x="5331" y="4287"/>
                  </a:lnTo>
                  <a:lnTo>
                    <a:pt x="5337" y="4287"/>
                  </a:lnTo>
                  <a:lnTo>
                    <a:pt x="5342" y="4288"/>
                  </a:lnTo>
                  <a:lnTo>
                    <a:pt x="5348" y="4288"/>
                  </a:lnTo>
                  <a:lnTo>
                    <a:pt x="5355" y="4288"/>
                  </a:lnTo>
                  <a:lnTo>
                    <a:pt x="5360" y="4288"/>
                  </a:lnTo>
                  <a:lnTo>
                    <a:pt x="5366" y="4288"/>
                  </a:lnTo>
                  <a:lnTo>
                    <a:pt x="5371" y="4289"/>
                  </a:lnTo>
                  <a:lnTo>
                    <a:pt x="5377" y="4289"/>
                  </a:lnTo>
                  <a:lnTo>
                    <a:pt x="5383" y="4289"/>
                  </a:lnTo>
                  <a:lnTo>
                    <a:pt x="5389" y="4289"/>
                  </a:lnTo>
                  <a:lnTo>
                    <a:pt x="5394" y="4289"/>
                  </a:lnTo>
                  <a:lnTo>
                    <a:pt x="5400" y="4290"/>
                  </a:lnTo>
                  <a:lnTo>
                    <a:pt x="5405" y="4290"/>
                  </a:lnTo>
                  <a:lnTo>
                    <a:pt x="5412" y="4290"/>
                  </a:lnTo>
                  <a:lnTo>
                    <a:pt x="5417" y="4290"/>
                  </a:lnTo>
                  <a:lnTo>
                    <a:pt x="5423" y="4290"/>
                  </a:lnTo>
                  <a:lnTo>
                    <a:pt x="5428" y="4290"/>
                  </a:lnTo>
                  <a:lnTo>
                    <a:pt x="5434" y="4291"/>
                  </a:lnTo>
                  <a:lnTo>
                    <a:pt x="5441" y="4291"/>
                  </a:lnTo>
                  <a:lnTo>
                    <a:pt x="5446" y="4291"/>
                  </a:lnTo>
                  <a:lnTo>
                    <a:pt x="5452" y="4291"/>
                  </a:lnTo>
                  <a:lnTo>
                    <a:pt x="5457" y="4291"/>
                  </a:lnTo>
                  <a:lnTo>
                    <a:pt x="5463" y="4292"/>
                  </a:lnTo>
                  <a:lnTo>
                    <a:pt x="5469" y="4292"/>
                  </a:lnTo>
                  <a:lnTo>
                    <a:pt x="5475" y="4292"/>
                  </a:lnTo>
                  <a:lnTo>
                    <a:pt x="5480" y="4292"/>
                  </a:lnTo>
                  <a:lnTo>
                    <a:pt x="5486" y="4292"/>
                  </a:lnTo>
                  <a:lnTo>
                    <a:pt x="5491" y="4292"/>
                  </a:lnTo>
                  <a:lnTo>
                    <a:pt x="5498" y="4293"/>
                  </a:lnTo>
                  <a:lnTo>
                    <a:pt x="5503" y="4293"/>
                  </a:lnTo>
                  <a:lnTo>
                    <a:pt x="5509" y="4293"/>
                  </a:lnTo>
                  <a:lnTo>
                    <a:pt x="5514" y="4293"/>
                  </a:lnTo>
                  <a:lnTo>
                    <a:pt x="5520" y="4293"/>
                  </a:lnTo>
                  <a:lnTo>
                    <a:pt x="5526" y="4293"/>
                  </a:lnTo>
                  <a:lnTo>
                    <a:pt x="5532" y="4294"/>
                  </a:lnTo>
                  <a:lnTo>
                    <a:pt x="5538" y="4294"/>
                  </a:lnTo>
                  <a:lnTo>
                    <a:pt x="5543" y="4294"/>
                  </a:lnTo>
                  <a:lnTo>
                    <a:pt x="5549" y="4294"/>
                  </a:lnTo>
                  <a:lnTo>
                    <a:pt x="5555" y="4294"/>
                  </a:lnTo>
                  <a:lnTo>
                    <a:pt x="5561" y="4294"/>
                  </a:lnTo>
                  <a:lnTo>
                    <a:pt x="5566" y="4295"/>
                  </a:lnTo>
                  <a:lnTo>
                    <a:pt x="5572" y="4295"/>
                  </a:lnTo>
                  <a:lnTo>
                    <a:pt x="5577" y="4295"/>
                  </a:lnTo>
                  <a:lnTo>
                    <a:pt x="5584" y="4295"/>
                  </a:lnTo>
                  <a:lnTo>
                    <a:pt x="5589" y="4295"/>
                  </a:lnTo>
                  <a:lnTo>
                    <a:pt x="5595" y="4295"/>
                  </a:lnTo>
                  <a:lnTo>
                    <a:pt x="5600" y="4296"/>
                  </a:lnTo>
                  <a:lnTo>
                    <a:pt x="5606" y="4296"/>
                  </a:lnTo>
                  <a:lnTo>
                    <a:pt x="5612" y="4296"/>
                  </a:lnTo>
                  <a:lnTo>
                    <a:pt x="5618" y="4296"/>
                  </a:lnTo>
                  <a:lnTo>
                    <a:pt x="5624" y="4296"/>
                  </a:lnTo>
                  <a:lnTo>
                    <a:pt x="5629" y="4296"/>
                  </a:lnTo>
                  <a:lnTo>
                    <a:pt x="5635" y="4297"/>
                  </a:lnTo>
                  <a:lnTo>
                    <a:pt x="5641" y="4297"/>
                  </a:lnTo>
                  <a:lnTo>
                    <a:pt x="5647" y="4297"/>
                  </a:lnTo>
                  <a:lnTo>
                    <a:pt x="5652" y="4297"/>
                  </a:lnTo>
                  <a:lnTo>
                    <a:pt x="5658" y="4297"/>
                  </a:lnTo>
                  <a:lnTo>
                    <a:pt x="5663" y="4297"/>
                  </a:lnTo>
                  <a:lnTo>
                    <a:pt x="5670" y="4297"/>
                  </a:lnTo>
                  <a:lnTo>
                    <a:pt x="5675" y="4298"/>
                  </a:lnTo>
                  <a:lnTo>
                    <a:pt x="5681" y="4298"/>
                  </a:lnTo>
                  <a:lnTo>
                    <a:pt x="5686" y="4298"/>
                  </a:lnTo>
                  <a:lnTo>
                    <a:pt x="5692" y="4298"/>
                  </a:lnTo>
                  <a:lnTo>
                    <a:pt x="5698" y="4298"/>
                  </a:lnTo>
                  <a:lnTo>
                    <a:pt x="5704" y="4298"/>
                  </a:lnTo>
                  <a:lnTo>
                    <a:pt x="5709" y="4298"/>
                  </a:lnTo>
                  <a:lnTo>
                    <a:pt x="5715" y="4300"/>
                  </a:lnTo>
                  <a:lnTo>
                    <a:pt x="5721" y="4300"/>
                  </a:lnTo>
                  <a:lnTo>
                    <a:pt x="5727" y="4300"/>
                  </a:lnTo>
                  <a:lnTo>
                    <a:pt x="5733" y="4300"/>
                  </a:lnTo>
                  <a:lnTo>
                    <a:pt x="5738" y="4300"/>
                  </a:lnTo>
                  <a:lnTo>
                    <a:pt x="5744" y="4300"/>
                  </a:lnTo>
                  <a:lnTo>
                    <a:pt x="5749" y="4300"/>
                  </a:lnTo>
                  <a:lnTo>
                    <a:pt x="5756" y="4301"/>
                  </a:lnTo>
                  <a:lnTo>
                    <a:pt x="5761" y="4301"/>
                  </a:lnTo>
                  <a:lnTo>
                    <a:pt x="5767" y="4301"/>
                  </a:lnTo>
                  <a:lnTo>
                    <a:pt x="5772" y="4301"/>
                  </a:lnTo>
                  <a:lnTo>
                    <a:pt x="5778" y="4301"/>
                  </a:lnTo>
                  <a:lnTo>
                    <a:pt x="5784" y="4301"/>
                  </a:lnTo>
                  <a:lnTo>
                    <a:pt x="5790" y="4301"/>
                  </a:lnTo>
                  <a:lnTo>
                    <a:pt x="5795" y="4302"/>
                  </a:lnTo>
                  <a:lnTo>
                    <a:pt x="5801" y="4302"/>
                  </a:lnTo>
                  <a:lnTo>
                    <a:pt x="5807" y="4302"/>
                  </a:lnTo>
                  <a:lnTo>
                    <a:pt x="5813" y="4302"/>
                  </a:lnTo>
                  <a:lnTo>
                    <a:pt x="5819" y="4302"/>
                  </a:lnTo>
                  <a:lnTo>
                    <a:pt x="5824" y="4302"/>
                  </a:lnTo>
                  <a:lnTo>
                    <a:pt x="5830" y="4302"/>
                  </a:lnTo>
                  <a:lnTo>
                    <a:pt x="5835" y="4302"/>
                  </a:lnTo>
                  <a:lnTo>
                    <a:pt x="5842" y="4303"/>
                  </a:lnTo>
                  <a:lnTo>
                    <a:pt x="5847" y="4303"/>
                  </a:lnTo>
                  <a:lnTo>
                    <a:pt x="5853" y="4303"/>
                  </a:lnTo>
                  <a:lnTo>
                    <a:pt x="5858" y="4303"/>
                  </a:lnTo>
                  <a:lnTo>
                    <a:pt x="5864" y="4303"/>
                  </a:lnTo>
                  <a:lnTo>
                    <a:pt x="5870" y="4303"/>
                  </a:lnTo>
                  <a:lnTo>
                    <a:pt x="5876" y="4303"/>
                  </a:lnTo>
                  <a:lnTo>
                    <a:pt x="5881" y="4303"/>
                  </a:lnTo>
                  <a:lnTo>
                    <a:pt x="5887" y="4304"/>
                  </a:lnTo>
                  <a:lnTo>
                    <a:pt x="5892" y="4304"/>
                  </a:lnTo>
                  <a:lnTo>
                    <a:pt x="5899" y="4304"/>
                  </a:lnTo>
                  <a:lnTo>
                    <a:pt x="5905" y="4304"/>
                  </a:lnTo>
                  <a:lnTo>
                    <a:pt x="5910" y="4304"/>
                  </a:lnTo>
                  <a:lnTo>
                    <a:pt x="5916" y="4304"/>
                  </a:lnTo>
                  <a:lnTo>
                    <a:pt x="5921" y="4304"/>
                  </a:lnTo>
                  <a:lnTo>
                    <a:pt x="5928" y="4304"/>
                  </a:lnTo>
                  <a:lnTo>
                    <a:pt x="5933" y="4305"/>
                  </a:lnTo>
                  <a:lnTo>
                    <a:pt x="5939" y="4305"/>
                  </a:lnTo>
                  <a:lnTo>
                    <a:pt x="5944" y="4305"/>
                  </a:lnTo>
                  <a:lnTo>
                    <a:pt x="5950" y="4305"/>
                  </a:lnTo>
                  <a:lnTo>
                    <a:pt x="5956" y="4305"/>
                  </a:lnTo>
                  <a:lnTo>
                    <a:pt x="5962" y="4305"/>
                  </a:lnTo>
                  <a:lnTo>
                    <a:pt x="5967" y="4305"/>
                  </a:lnTo>
                  <a:lnTo>
                    <a:pt x="5973" y="4305"/>
                  </a:lnTo>
                  <a:lnTo>
                    <a:pt x="5978" y="4305"/>
                  </a:lnTo>
                  <a:lnTo>
                    <a:pt x="5985" y="4306"/>
                  </a:lnTo>
                  <a:lnTo>
                    <a:pt x="5991" y="4306"/>
                  </a:lnTo>
                  <a:lnTo>
                    <a:pt x="5996" y="4306"/>
                  </a:lnTo>
                  <a:lnTo>
                    <a:pt x="6002" y="4306"/>
                  </a:lnTo>
                  <a:lnTo>
                    <a:pt x="6007" y="4306"/>
                  </a:lnTo>
                  <a:lnTo>
                    <a:pt x="6014" y="4306"/>
                  </a:lnTo>
                  <a:lnTo>
                    <a:pt x="6019" y="4306"/>
                  </a:lnTo>
                  <a:lnTo>
                    <a:pt x="6025" y="4306"/>
                  </a:lnTo>
                  <a:lnTo>
                    <a:pt x="6030" y="4306"/>
                  </a:lnTo>
                  <a:lnTo>
                    <a:pt x="6036" y="4307"/>
                  </a:lnTo>
                  <a:lnTo>
                    <a:pt x="6042" y="4307"/>
                  </a:lnTo>
                  <a:lnTo>
                    <a:pt x="6048" y="4307"/>
                  </a:lnTo>
                  <a:lnTo>
                    <a:pt x="6053" y="4307"/>
                  </a:lnTo>
                  <a:lnTo>
                    <a:pt x="6059" y="4307"/>
                  </a:lnTo>
                  <a:lnTo>
                    <a:pt x="6064" y="4307"/>
                  </a:lnTo>
                  <a:lnTo>
                    <a:pt x="6071" y="4307"/>
                  </a:lnTo>
                  <a:lnTo>
                    <a:pt x="6076" y="4307"/>
                  </a:lnTo>
                  <a:lnTo>
                    <a:pt x="6082" y="4307"/>
                  </a:lnTo>
                  <a:lnTo>
                    <a:pt x="6088" y="4308"/>
                  </a:lnTo>
                  <a:lnTo>
                    <a:pt x="6093" y="4308"/>
                  </a:lnTo>
                  <a:lnTo>
                    <a:pt x="6100" y="4308"/>
                  </a:lnTo>
                  <a:lnTo>
                    <a:pt x="6105" y="4308"/>
                  </a:lnTo>
                  <a:lnTo>
                    <a:pt x="6111" y="4308"/>
                  </a:lnTo>
                  <a:lnTo>
                    <a:pt x="6116" y="4308"/>
                  </a:lnTo>
                  <a:lnTo>
                    <a:pt x="6122" y="4308"/>
                  </a:lnTo>
                  <a:lnTo>
                    <a:pt x="6128" y="4308"/>
                  </a:lnTo>
                  <a:lnTo>
                    <a:pt x="6134" y="4308"/>
                  </a:lnTo>
                  <a:lnTo>
                    <a:pt x="6139" y="4308"/>
                  </a:lnTo>
                  <a:lnTo>
                    <a:pt x="6145" y="4309"/>
                  </a:lnTo>
                  <a:lnTo>
                    <a:pt x="6150" y="4309"/>
                  </a:lnTo>
                  <a:lnTo>
                    <a:pt x="6157" y="4309"/>
                  </a:lnTo>
                  <a:lnTo>
                    <a:pt x="6162" y="4309"/>
                  </a:lnTo>
                  <a:lnTo>
                    <a:pt x="6168" y="4309"/>
                  </a:lnTo>
                  <a:lnTo>
                    <a:pt x="6174" y="4309"/>
                  </a:lnTo>
                  <a:lnTo>
                    <a:pt x="6179" y="4309"/>
                  </a:lnTo>
                  <a:lnTo>
                    <a:pt x="6186" y="4309"/>
                  </a:lnTo>
                  <a:lnTo>
                    <a:pt x="6191" y="4309"/>
                  </a:lnTo>
                  <a:lnTo>
                    <a:pt x="6197" y="4309"/>
                  </a:lnTo>
                  <a:lnTo>
                    <a:pt x="6202" y="4309"/>
                  </a:lnTo>
                  <a:lnTo>
                    <a:pt x="6208" y="4310"/>
                  </a:lnTo>
                  <a:lnTo>
                    <a:pt x="6214" y="4310"/>
                  </a:lnTo>
                  <a:lnTo>
                    <a:pt x="6220" y="4310"/>
                  </a:lnTo>
                  <a:lnTo>
                    <a:pt x="6225" y="4310"/>
                  </a:lnTo>
                  <a:lnTo>
                    <a:pt x="6231" y="4310"/>
                  </a:lnTo>
                  <a:lnTo>
                    <a:pt x="6236" y="4310"/>
                  </a:lnTo>
                  <a:lnTo>
                    <a:pt x="6243" y="4310"/>
                  </a:lnTo>
                  <a:lnTo>
                    <a:pt x="6248" y="4310"/>
                  </a:lnTo>
                  <a:lnTo>
                    <a:pt x="6254" y="4310"/>
                  </a:lnTo>
                  <a:lnTo>
                    <a:pt x="6259" y="4310"/>
                  </a:lnTo>
                  <a:lnTo>
                    <a:pt x="6265" y="4310"/>
                  </a:lnTo>
                  <a:lnTo>
                    <a:pt x="6272" y="4311"/>
                  </a:lnTo>
                  <a:lnTo>
                    <a:pt x="6277" y="4311"/>
                  </a:lnTo>
                  <a:lnTo>
                    <a:pt x="6283" y="4311"/>
                  </a:lnTo>
                  <a:lnTo>
                    <a:pt x="6288" y="4311"/>
                  </a:lnTo>
                  <a:lnTo>
                    <a:pt x="6294" y="4311"/>
                  </a:lnTo>
                  <a:lnTo>
                    <a:pt x="6300" y="4311"/>
                  </a:lnTo>
                  <a:lnTo>
                    <a:pt x="6306" y="4311"/>
                  </a:lnTo>
                  <a:lnTo>
                    <a:pt x="6311" y="4311"/>
                  </a:lnTo>
                  <a:lnTo>
                    <a:pt x="6317" y="4311"/>
                  </a:lnTo>
                  <a:lnTo>
                    <a:pt x="6322" y="4311"/>
                  </a:lnTo>
                  <a:lnTo>
                    <a:pt x="6329" y="4311"/>
                  </a:lnTo>
                  <a:lnTo>
                    <a:pt x="6334" y="4312"/>
                  </a:lnTo>
                  <a:lnTo>
                    <a:pt x="6340" y="4312"/>
                  </a:lnTo>
                  <a:lnTo>
                    <a:pt x="6345" y="4312"/>
                  </a:lnTo>
                  <a:lnTo>
                    <a:pt x="6351" y="4312"/>
                  </a:lnTo>
                  <a:lnTo>
                    <a:pt x="6358" y="4312"/>
                  </a:lnTo>
                  <a:lnTo>
                    <a:pt x="6363" y="4312"/>
                  </a:lnTo>
                  <a:lnTo>
                    <a:pt x="6369" y="4312"/>
                  </a:lnTo>
                  <a:lnTo>
                    <a:pt x="6374" y="4312"/>
                  </a:lnTo>
                  <a:lnTo>
                    <a:pt x="6381" y="4312"/>
                  </a:lnTo>
                  <a:lnTo>
                    <a:pt x="6386" y="4312"/>
                  </a:lnTo>
                  <a:lnTo>
                    <a:pt x="6392" y="4312"/>
                  </a:lnTo>
                  <a:lnTo>
                    <a:pt x="6397" y="4312"/>
                  </a:lnTo>
                  <a:lnTo>
                    <a:pt x="6403" y="4312"/>
                  </a:lnTo>
                  <a:lnTo>
                    <a:pt x="6408" y="4313"/>
                  </a:lnTo>
                  <a:lnTo>
                    <a:pt x="6415" y="4313"/>
                  </a:lnTo>
                  <a:lnTo>
                    <a:pt x="6420" y="4313"/>
                  </a:lnTo>
                  <a:lnTo>
                    <a:pt x="6426" y="4313"/>
                  </a:lnTo>
                  <a:lnTo>
                    <a:pt x="6431" y="4313"/>
                  </a:lnTo>
                  <a:lnTo>
                    <a:pt x="6438" y="4313"/>
                  </a:lnTo>
                  <a:lnTo>
                    <a:pt x="6443" y="4313"/>
                  </a:lnTo>
                  <a:lnTo>
                    <a:pt x="6449" y="4313"/>
                  </a:lnTo>
                  <a:lnTo>
                    <a:pt x="6455" y="4313"/>
                  </a:lnTo>
                  <a:lnTo>
                    <a:pt x="6460" y="4313"/>
                  </a:lnTo>
                  <a:lnTo>
                    <a:pt x="6467" y="4313"/>
                  </a:lnTo>
                  <a:lnTo>
                    <a:pt x="6472" y="4313"/>
                  </a:lnTo>
                  <a:lnTo>
                    <a:pt x="6478" y="4313"/>
                  </a:lnTo>
                  <a:lnTo>
                    <a:pt x="6483" y="4314"/>
                  </a:lnTo>
                  <a:lnTo>
                    <a:pt x="6489" y="4314"/>
                  </a:lnTo>
                  <a:lnTo>
                    <a:pt x="6495" y="4314"/>
                  </a:lnTo>
                  <a:lnTo>
                    <a:pt x="6501" y="4314"/>
                  </a:lnTo>
                  <a:lnTo>
                    <a:pt x="6506" y="4314"/>
                  </a:lnTo>
                  <a:lnTo>
                    <a:pt x="6512" y="4314"/>
                  </a:lnTo>
                  <a:lnTo>
                    <a:pt x="6517" y="4314"/>
                  </a:lnTo>
                  <a:lnTo>
                    <a:pt x="6524" y="4314"/>
                  </a:lnTo>
                  <a:lnTo>
                    <a:pt x="6529" y="4314"/>
                  </a:lnTo>
                  <a:lnTo>
                    <a:pt x="6535" y="4314"/>
                  </a:lnTo>
                  <a:lnTo>
                    <a:pt x="6541" y="4314"/>
                  </a:lnTo>
                  <a:lnTo>
                    <a:pt x="6546" y="4314"/>
                  </a:lnTo>
                  <a:lnTo>
                    <a:pt x="6553" y="4314"/>
                  </a:lnTo>
                  <a:lnTo>
                    <a:pt x="6558" y="4314"/>
                  </a:lnTo>
                  <a:lnTo>
                    <a:pt x="6564" y="4315"/>
                  </a:lnTo>
                  <a:lnTo>
                    <a:pt x="6569" y="4315"/>
                  </a:lnTo>
                  <a:lnTo>
                    <a:pt x="6575" y="4315"/>
                  </a:lnTo>
                  <a:lnTo>
                    <a:pt x="6581" y="4315"/>
                  </a:lnTo>
                  <a:lnTo>
                    <a:pt x="6587" y="4315"/>
                  </a:lnTo>
                  <a:lnTo>
                    <a:pt x="6592" y="4315"/>
                  </a:lnTo>
                  <a:lnTo>
                    <a:pt x="6598" y="4315"/>
                  </a:lnTo>
                  <a:lnTo>
                    <a:pt x="6603" y="4315"/>
                  </a:lnTo>
                  <a:lnTo>
                    <a:pt x="6610" y="4315"/>
                  </a:lnTo>
                  <a:lnTo>
                    <a:pt x="6615" y="4315"/>
                  </a:lnTo>
                  <a:lnTo>
                    <a:pt x="6621" y="4315"/>
                  </a:lnTo>
                  <a:lnTo>
                    <a:pt x="6626" y="4315"/>
                  </a:lnTo>
                  <a:lnTo>
                    <a:pt x="6632" y="4315"/>
                  </a:lnTo>
                  <a:lnTo>
                    <a:pt x="6639" y="4315"/>
                  </a:lnTo>
                  <a:lnTo>
                    <a:pt x="6644" y="4315"/>
                  </a:lnTo>
                  <a:lnTo>
                    <a:pt x="6650" y="4316"/>
                  </a:lnTo>
                  <a:lnTo>
                    <a:pt x="6655" y="4316"/>
                  </a:lnTo>
                  <a:lnTo>
                    <a:pt x="6661" y="4316"/>
                  </a:lnTo>
                  <a:lnTo>
                    <a:pt x="6667" y="4316"/>
                  </a:lnTo>
                  <a:lnTo>
                    <a:pt x="6673" y="4316"/>
                  </a:lnTo>
                  <a:lnTo>
                    <a:pt x="6678" y="4316"/>
                  </a:lnTo>
                  <a:lnTo>
                    <a:pt x="6684" y="4316"/>
                  </a:lnTo>
                  <a:lnTo>
                    <a:pt x="6689" y="4316"/>
                  </a:lnTo>
                  <a:lnTo>
                    <a:pt x="6696" y="4316"/>
                  </a:lnTo>
                  <a:lnTo>
                    <a:pt x="6701" y="4316"/>
                  </a:lnTo>
                  <a:lnTo>
                    <a:pt x="6707" y="4316"/>
                  </a:lnTo>
                  <a:lnTo>
                    <a:pt x="6712" y="4316"/>
                  </a:lnTo>
                  <a:lnTo>
                    <a:pt x="6718" y="4316"/>
                  </a:lnTo>
                  <a:lnTo>
                    <a:pt x="6725" y="4316"/>
                  </a:lnTo>
                  <a:lnTo>
                    <a:pt x="6730" y="4316"/>
                  </a:lnTo>
                  <a:lnTo>
                    <a:pt x="6736" y="4316"/>
                  </a:lnTo>
                  <a:lnTo>
                    <a:pt x="6741" y="4316"/>
                  </a:lnTo>
                  <a:lnTo>
                    <a:pt x="6747" y="4317"/>
                  </a:lnTo>
                  <a:lnTo>
                    <a:pt x="6753" y="4317"/>
                  </a:lnTo>
                  <a:lnTo>
                    <a:pt x="6759" y="4317"/>
                  </a:lnTo>
                  <a:lnTo>
                    <a:pt x="6764" y="4317"/>
                  </a:lnTo>
                  <a:lnTo>
                    <a:pt x="6770" y="4317"/>
                  </a:lnTo>
                  <a:lnTo>
                    <a:pt x="6775" y="4317"/>
                  </a:lnTo>
                  <a:lnTo>
                    <a:pt x="6782" y="4317"/>
                  </a:lnTo>
                  <a:lnTo>
                    <a:pt x="6787" y="4317"/>
                  </a:lnTo>
                  <a:lnTo>
                    <a:pt x="6793" y="4317"/>
                  </a:lnTo>
                  <a:lnTo>
                    <a:pt x="6798" y="4317"/>
                  </a:lnTo>
                  <a:lnTo>
                    <a:pt x="6804" y="4317"/>
                  </a:lnTo>
                  <a:lnTo>
                    <a:pt x="6810" y="4317"/>
                  </a:lnTo>
                  <a:lnTo>
                    <a:pt x="6816" y="4317"/>
                  </a:lnTo>
                  <a:lnTo>
                    <a:pt x="6822" y="4317"/>
                  </a:lnTo>
                  <a:lnTo>
                    <a:pt x="6827" y="4317"/>
                  </a:lnTo>
                  <a:lnTo>
                    <a:pt x="6833" y="4317"/>
                  </a:lnTo>
                  <a:lnTo>
                    <a:pt x="6839" y="4317"/>
                  </a:lnTo>
                  <a:lnTo>
                    <a:pt x="6845" y="4317"/>
                  </a:lnTo>
                  <a:lnTo>
                    <a:pt x="6850" y="4318"/>
                  </a:lnTo>
                  <a:lnTo>
                    <a:pt x="6856" y="4318"/>
                  </a:lnTo>
                  <a:lnTo>
                    <a:pt x="6861" y="4318"/>
                  </a:lnTo>
                  <a:lnTo>
                    <a:pt x="6868" y="4318"/>
                  </a:lnTo>
                  <a:lnTo>
                    <a:pt x="6873" y="4318"/>
                  </a:lnTo>
                  <a:lnTo>
                    <a:pt x="6879" y="4318"/>
                  </a:lnTo>
                  <a:lnTo>
                    <a:pt x="6884" y="4318"/>
                  </a:lnTo>
                  <a:lnTo>
                    <a:pt x="6890" y="4318"/>
                  </a:lnTo>
                  <a:lnTo>
                    <a:pt x="6896" y="4318"/>
                  </a:lnTo>
                  <a:lnTo>
                    <a:pt x="6902" y="4318"/>
                  </a:lnTo>
                  <a:lnTo>
                    <a:pt x="6908" y="4318"/>
                  </a:lnTo>
                  <a:lnTo>
                    <a:pt x="6913" y="4318"/>
                  </a:lnTo>
                  <a:lnTo>
                    <a:pt x="6919" y="4318"/>
                  </a:lnTo>
                  <a:lnTo>
                    <a:pt x="6925" y="4318"/>
                  </a:lnTo>
                  <a:lnTo>
                    <a:pt x="6931" y="4318"/>
                  </a:lnTo>
                  <a:lnTo>
                    <a:pt x="6936" y="4318"/>
                  </a:lnTo>
                  <a:lnTo>
                    <a:pt x="6942" y="4318"/>
                  </a:lnTo>
                  <a:lnTo>
                    <a:pt x="6947" y="4318"/>
                  </a:lnTo>
                  <a:lnTo>
                    <a:pt x="6954" y="4318"/>
                  </a:lnTo>
                  <a:lnTo>
                    <a:pt x="6959" y="4319"/>
                  </a:lnTo>
                  <a:lnTo>
                    <a:pt x="6965" y="4319"/>
                  </a:lnTo>
                  <a:lnTo>
                    <a:pt x="6970" y="4319"/>
                  </a:lnTo>
                  <a:lnTo>
                    <a:pt x="6976" y="4319"/>
                  </a:lnTo>
                  <a:lnTo>
                    <a:pt x="6982" y="4319"/>
                  </a:lnTo>
                  <a:lnTo>
                    <a:pt x="6988" y="4319"/>
                  </a:lnTo>
                  <a:lnTo>
                    <a:pt x="6993" y="4319"/>
                  </a:lnTo>
                  <a:lnTo>
                    <a:pt x="6999" y="4319"/>
                  </a:lnTo>
                  <a:lnTo>
                    <a:pt x="7005" y="4319"/>
                  </a:lnTo>
                  <a:lnTo>
                    <a:pt x="7011" y="4319"/>
                  </a:lnTo>
                  <a:lnTo>
                    <a:pt x="7017" y="4319"/>
                  </a:lnTo>
                  <a:lnTo>
                    <a:pt x="7022" y="4319"/>
                  </a:lnTo>
                  <a:lnTo>
                    <a:pt x="7028" y="4319"/>
                  </a:lnTo>
                  <a:lnTo>
                    <a:pt x="7033" y="4319"/>
                  </a:lnTo>
                  <a:lnTo>
                    <a:pt x="7040" y="4319"/>
                  </a:lnTo>
                  <a:lnTo>
                    <a:pt x="7045" y="4319"/>
                  </a:lnTo>
                  <a:lnTo>
                    <a:pt x="7051" y="4319"/>
                  </a:lnTo>
                  <a:lnTo>
                    <a:pt x="7056" y="4319"/>
                  </a:lnTo>
                  <a:lnTo>
                    <a:pt x="7062" y="4319"/>
                  </a:lnTo>
                  <a:lnTo>
                    <a:pt x="7068" y="4319"/>
                  </a:lnTo>
                  <a:lnTo>
                    <a:pt x="7074" y="4319"/>
                  </a:lnTo>
                  <a:lnTo>
                    <a:pt x="7079" y="4319"/>
                  </a:lnTo>
                  <a:lnTo>
                    <a:pt x="7085" y="4320"/>
                  </a:lnTo>
                  <a:lnTo>
                    <a:pt x="7091" y="4320"/>
                  </a:lnTo>
                  <a:lnTo>
                    <a:pt x="7097" y="4320"/>
                  </a:lnTo>
                  <a:lnTo>
                    <a:pt x="7103" y="4320"/>
                  </a:lnTo>
                  <a:lnTo>
                    <a:pt x="7108" y="4320"/>
                  </a:lnTo>
                  <a:lnTo>
                    <a:pt x="7114" y="4320"/>
                  </a:lnTo>
                  <a:lnTo>
                    <a:pt x="7119" y="4320"/>
                  </a:lnTo>
                  <a:lnTo>
                    <a:pt x="7126" y="4320"/>
                  </a:lnTo>
                  <a:lnTo>
                    <a:pt x="7131" y="4320"/>
                  </a:lnTo>
                  <a:lnTo>
                    <a:pt x="7137" y="4320"/>
                  </a:lnTo>
                  <a:lnTo>
                    <a:pt x="7142" y="4320"/>
                  </a:lnTo>
                  <a:lnTo>
                    <a:pt x="7148" y="4320"/>
                  </a:lnTo>
                  <a:lnTo>
                    <a:pt x="7154" y="4320"/>
                  </a:lnTo>
                  <a:lnTo>
                    <a:pt x="7160" y="4320"/>
                  </a:lnTo>
                  <a:lnTo>
                    <a:pt x="7165" y="4320"/>
                  </a:lnTo>
                  <a:lnTo>
                    <a:pt x="7171" y="4320"/>
                  </a:lnTo>
                  <a:lnTo>
                    <a:pt x="7176" y="4320"/>
                  </a:lnTo>
                  <a:lnTo>
                    <a:pt x="7183" y="4320"/>
                  </a:lnTo>
                  <a:lnTo>
                    <a:pt x="7189" y="4320"/>
                  </a:lnTo>
                  <a:lnTo>
                    <a:pt x="7194" y="4320"/>
                  </a:lnTo>
                  <a:lnTo>
                    <a:pt x="7200" y="4320"/>
                  </a:lnTo>
                  <a:lnTo>
                    <a:pt x="7205" y="4320"/>
                  </a:lnTo>
                  <a:lnTo>
                    <a:pt x="7212" y="4320"/>
                  </a:lnTo>
                  <a:lnTo>
                    <a:pt x="7217" y="4320"/>
                  </a:lnTo>
                  <a:lnTo>
                    <a:pt x="7223" y="4320"/>
                  </a:lnTo>
                  <a:lnTo>
                    <a:pt x="7228" y="4321"/>
                  </a:lnTo>
                  <a:lnTo>
                    <a:pt x="7234" y="4321"/>
                  </a:lnTo>
                  <a:lnTo>
                    <a:pt x="7240" y="4321"/>
                  </a:lnTo>
                  <a:lnTo>
                    <a:pt x="7246" y="4321"/>
                  </a:lnTo>
                  <a:lnTo>
                    <a:pt x="7251" y="4321"/>
                  </a:lnTo>
                  <a:lnTo>
                    <a:pt x="7257" y="4321"/>
                  </a:lnTo>
                  <a:lnTo>
                    <a:pt x="7262" y="4321"/>
                  </a:lnTo>
                  <a:lnTo>
                    <a:pt x="7269" y="4321"/>
                  </a:lnTo>
                  <a:lnTo>
                    <a:pt x="7275" y="4321"/>
                  </a:lnTo>
                  <a:lnTo>
                    <a:pt x="7280" y="4321"/>
                  </a:lnTo>
                  <a:lnTo>
                    <a:pt x="7286" y="4321"/>
                  </a:lnTo>
                  <a:lnTo>
                    <a:pt x="7291" y="4321"/>
                  </a:lnTo>
                  <a:lnTo>
                    <a:pt x="7298" y="4321"/>
                  </a:lnTo>
                  <a:lnTo>
                    <a:pt x="7303" y="4321"/>
                  </a:lnTo>
                  <a:lnTo>
                    <a:pt x="7309" y="4321"/>
                  </a:lnTo>
                  <a:lnTo>
                    <a:pt x="7314" y="4321"/>
                  </a:lnTo>
                  <a:lnTo>
                    <a:pt x="7320" y="4321"/>
                  </a:lnTo>
                  <a:lnTo>
                    <a:pt x="7326" y="4321"/>
                  </a:lnTo>
                  <a:lnTo>
                    <a:pt x="7332" y="4321"/>
                  </a:lnTo>
                  <a:lnTo>
                    <a:pt x="7337" y="4321"/>
                  </a:lnTo>
                  <a:lnTo>
                    <a:pt x="7343" y="4321"/>
                  </a:lnTo>
                  <a:lnTo>
                    <a:pt x="7348" y="4321"/>
                  </a:lnTo>
                  <a:lnTo>
                    <a:pt x="7355" y="4321"/>
                  </a:lnTo>
                  <a:lnTo>
                    <a:pt x="7360" y="4321"/>
                  </a:lnTo>
                  <a:lnTo>
                    <a:pt x="7366" y="4321"/>
                  </a:lnTo>
                  <a:lnTo>
                    <a:pt x="7372" y="4321"/>
                  </a:lnTo>
                  <a:lnTo>
                    <a:pt x="7377" y="4321"/>
                  </a:lnTo>
                  <a:lnTo>
                    <a:pt x="7384" y="4321"/>
                  </a:lnTo>
                  <a:lnTo>
                    <a:pt x="7389" y="4322"/>
                  </a:lnTo>
                  <a:lnTo>
                    <a:pt x="7395" y="4322"/>
                  </a:lnTo>
                  <a:lnTo>
                    <a:pt x="7400" y="4322"/>
                  </a:lnTo>
                  <a:lnTo>
                    <a:pt x="7406" y="4322"/>
                  </a:lnTo>
                  <a:lnTo>
                    <a:pt x="7412" y="4322"/>
                  </a:lnTo>
                  <a:lnTo>
                    <a:pt x="7418" y="4322"/>
                  </a:lnTo>
                  <a:lnTo>
                    <a:pt x="7423" y="4322"/>
                  </a:lnTo>
                  <a:lnTo>
                    <a:pt x="7429" y="4322"/>
                  </a:lnTo>
                  <a:lnTo>
                    <a:pt x="7434" y="4322"/>
                  </a:lnTo>
                  <a:lnTo>
                    <a:pt x="7441" y="4322"/>
                  </a:lnTo>
                  <a:lnTo>
                    <a:pt x="7446" y="4322"/>
                  </a:lnTo>
                  <a:lnTo>
                    <a:pt x="7452" y="4322"/>
                  </a:lnTo>
                  <a:lnTo>
                    <a:pt x="7458" y="4322"/>
                  </a:lnTo>
                  <a:lnTo>
                    <a:pt x="7463" y="4322"/>
                  </a:lnTo>
                  <a:lnTo>
                    <a:pt x="7470" y="4322"/>
                  </a:lnTo>
                  <a:lnTo>
                    <a:pt x="7475" y="4322"/>
                  </a:lnTo>
                  <a:lnTo>
                    <a:pt x="7481" y="4322"/>
                  </a:lnTo>
                  <a:lnTo>
                    <a:pt x="7486" y="4322"/>
                  </a:lnTo>
                  <a:lnTo>
                    <a:pt x="7492" y="4322"/>
                  </a:lnTo>
                  <a:lnTo>
                    <a:pt x="7498" y="4322"/>
                  </a:lnTo>
                  <a:lnTo>
                    <a:pt x="7504" y="4322"/>
                  </a:lnTo>
                  <a:lnTo>
                    <a:pt x="7509" y="4322"/>
                  </a:lnTo>
                  <a:lnTo>
                    <a:pt x="7515" y="4322"/>
                  </a:lnTo>
                  <a:lnTo>
                    <a:pt x="7520" y="4322"/>
                  </a:lnTo>
                  <a:lnTo>
                    <a:pt x="7527" y="4322"/>
                  </a:lnTo>
                  <a:lnTo>
                    <a:pt x="7532" y="4322"/>
                  </a:lnTo>
                  <a:lnTo>
                    <a:pt x="7538" y="4322"/>
                  </a:lnTo>
                  <a:lnTo>
                    <a:pt x="7543" y="4322"/>
                  </a:lnTo>
                  <a:lnTo>
                    <a:pt x="7549" y="4322"/>
                  </a:lnTo>
                  <a:lnTo>
                    <a:pt x="7556" y="4322"/>
                  </a:lnTo>
                  <a:lnTo>
                    <a:pt x="7561" y="4322"/>
                  </a:lnTo>
                  <a:lnTo>
                    <a:pt x="7567" y="4322"/>
                  </a:lnTo>
                  <a:lnTo>
                    <a:pt x="7572" y="4323"/>
                  </a:lnTo>
                  <a:lnTo>
                    <a:pt x="7578" y="4323"/>
                  </a:lnTo>
                  <a:lnTo>
                    <a:pt x="7584" y="4323"/>
                  </a:lnTo>
                  <a:lnTo>
                    <a:pt x="7590" y="4323"/>
                  </a:lnTo>
                  <a:lnTo>
                    <a:pt x="7595" y="4323"/>
                  </a:lnTo>
                  <a:lnTo>
                    <a:pt x="7601" y="4323"/>
                  </a:lnTo>
                  <a:lnTo>
                    <a:pt x="7606" y="4323"/>
                  </a:lnTo>
                  <a:lnTo>
                    <a:pt x="7613" y="4323"/>
                  </a:lnTo>
                  <a:lnTo>
                    <a:pt x="7618" y="4323"/>
                  </a:lnTo>
                  <a:lnTo>
                    <a:pt x="7624" y="4323"/>
                  </a:lnTo>
                  <a:lnTo>
                    <a:pt x="7629" y="4323"/>
                  </a:lnTo>
                  <a:lnTo>
                    <a:pt x="7635" y="4323"/>
                  </a:lnTo>
                  <a:lnTo>
                    <a:pt x="7642" y="4323"/>
                  </a:lnTo>
                  <a:lnTo>
                    <a:pt x="7647" y="4323"/>
                  </a:lnTo>
                  <a:lnTo>
                    <a:pt x="7653" y="4323"/>
                  </a:lnTo>
                  <a:lnTo>
                    <a:pt x="7658" y="4323"/>
                  </a:lnTo>
                  <a:lnTo>
                    <a:pt x="7664" y="4323"/>
                  </a:lnTo>
                  <a:lnTo>
                    <a:pt x="7670" y="4323"/>
                  </a:lnTo>
                  <a:lnTo>
                    <a:pt x="7676" y="4323"/>
                  </a:lnTo>
                  <a:lnTo>
                    <a:pt x="7681" y="4323"/>
                  </a:lnTo>
                  <a:lnTo>
                    <a:pt x="7687" y="4323"/>
                  </a:lnTo>
                  <a:lnTo>
                    <a:pt x="7692" y="4323"/>
                  </a:lnTo>
                  <a:lnTo>
                    <a:pt x="7699" y="4323"/>
                  </a:lnTo>
                  <a:lnTo>
                    <a:pt x="7704" y="4323"/>
                  </a:lnTo>
                  <a:lnTo>
                    <a:pt x="7710" y="4323"/>
                  </a:lnTo>
                  <a:lnTo>
                    <a:pt x="7715" y="4323"/>
                  </a:lnTo>
                  <a:lnTo>
                    <a:pt x="7721" y="4323"/>
                  </a:lnTo>
                  <a:lnTo>
                    <a:pt x="7727" y="4323"/>
                  </a:lnTo>
                  <a:lnTo>
                    <a:pt x="7733" y="4323"/>
                  </a:lnTo>
                  <a:lnTo>
                    <a:pt x="7739" y="4323"/>
                  </a:lnTo>
                  <a:lnTo>
                    <a:pt x="7744" y="4323"/>
                  </a:lnTo>
                  <a:lnTo>
                    <a:pt x="7750" y="4323"/>
                  </a:lnTo>
                  <a:lnTo>
                    <a:pt x="7756" y="4323"/>
                  </a:lnTo>
                  <a:lnTo>
                    <a:pt x="7762" y="4323"/>
                  </a:lnTo>
                  <a:lnTo>
                    <a:pt x="7767" y="4323"/>
                  </a:lnTo>
                  <a:lnTo>
                    <a:pt x="7773" y="4323"/>
                  </a:lnTo>
                  <a:lnTo>
                    <a:pt x="7778" y="4323"/>
                  </a:lnTo>
                  <a:lnTo>
                    <a:pt x="7785" y="4323"/>
                  </a:lnTo>
                  <a:lnTo>
                    <a:pt x="7790" y="4323"/>
                  </a:lnTo>
                  <a:lnTo>
                    <a:pt x="7796" y="4324"/>
                  </a:lnTo>
                  <a:lnTo>
                    <a:pt x="7801" y="4324"/>
                  </a:lnTo>
                  <a:lnTo>
                    <a:pt x="7807" y="4324"/>
                  </a:lnTo>
                  <a:lnTo>
                    <a:pt x="7813" y="4324"/>
                  </a:lnTo>
                  <a:lnTo>
                    <a:pt x="7819" y="4324"/>
                  </a:lnTo>
                  <a:lnTo>
                    <a:pt x="7825" y="4324"/>
                  </a:lnTo>
                  <a:lnTo>
                    <a:pt x="7830" y="4324"/>
                  </a:lnTo>
                  <a:lnTo>
                    <a:pt x="7836" y="4324"/>
                  </a:lnTo>
                  <a:lnTo>
                    <a:pt x="7842" y="4324"/>
                  </a:lnTo>
                  <a:lnTo>
                    <a:pt x="7848" y="4324"/>
                  </a:lnTo>
                  <a:lnTo>
                    <a:pt x="7853" y="4324"/>
                  </a:lnTo>
                  <a:lnTo>
                    <a:pt x="7859" y="4324"/>
                  </a:lnTo>
                  <a:lnTo>
                    <a:pt x="7864" y="4324"/>
                  </a:lnTo>
                  <a:lnTo>
                    <a:pt x="7871" y="4324"/>
                  </a:lnTo>
                  <a:lnTo>
                    <a:pt x="7876" y="4324"/>
                  </a:lnTo>
                  <a:lnTo>
                    <a:pt x="7882" y="4324"/>
                  </a:lnTo>
                  <a:lnTo>
                    <a:pt x="7887" y="4324"/>
                  </a:lnTo>
                  <a:lnTo>
                    <a:pt x="7893" y="4324"/>
                  </a:lnTo>
                  <a:lnTo>
                    <a:pt x="7899" y="4324"/>
                  </a:lnTo>
                  <a:lnTo>
                    <a:pt x="7905" y="4324"/>
                  </a:lnTo>
                  <a:lnTo>
                    <a:pt x="7910" y="4324"/>
                  </a:lnTo>
                  <a:lnTo>
                    <a:pt x="7916" y="4324"/>
                  </a:lnTo>
                  <a:lnTo>
                    <a:pt x="7923" y="4324"/>
                  </a:lnTo>
                  <a:lnTo>
                    <a:pt x="7928" y="4324"/>
                  </a:lnTo>
                  <a:lnTo>
                    <a:pt x="7934" y="4324"/>
                  </a:lnTo>
                  <a:lnTo>
                    <a:pt x="7939" y="4324"/>
                  </a:lnTo>
                  <a:lnTo>
                    <a:pt x="7945" y="4324"/>
                  </a:lnTo>
                  <a:lnTo>
                    <a:pt x="7950" y="4324"/>
                  </a:lnTo>
                  <a:lnTo>
                    <a:pt x="7957" y="4324"/>
                  </a:lnTo>
                  <a:lnTo>
                    <a:pt x="7962" y="4324"/>
                  </a:lnTo>
                  <a:lnTo>
                    <a:pt x="7968" y="4324"/>
                  </a:lnTo>
                  <a:lnTo>
                    <a:pt x="7973" y="4324"/>
                  </a:lnTo>
                  <a:lnTo>
                    <a:pt x="7979" y="4324"/>
                  </a:lnTo>
                  <a:lnTo>
                    <a:pt x="7985" y="4324"/>
                  </a:lnTo>
                  <a:lnTo>
                    <a:pt x="7991" y="4324"/>
                  </a:lnTo>
                  <a:lnTo>
                    <a:pt x="7996" y="4324"/>
                  </a:lnTo>
                  <a:lnTo>
                    <a:pt x="8002" y="4324"/>
                  </a:lnTo>
                  <a:lnTo>
                    <a:pt x="8007" y="4324"/>
                  </a:lnTo>
                  <a:lnTo>
                    <a:pt x="8014" y="4324"/>
                  </a:lnTo>
                  <a:lnTo>
                    <a:pt x="8020" y="4324"/>
                  </a:lnTo>
                  <a:lnTo>
                    <a:pt x="8025" y="4324"/>
                  </a:lnTo>
                  <a:lnTo>
                    <a:pt x="8031" y="4324"/>
                  </a:lnTo>
                  <a:lnTo>
                    <a:pt x="8036" y="4324"/>
                  </a:lnTo>
                  <a:lnTo>
                    <a:pt x="8043" y="4324"/>
                  </a:lnTo>
                  <a:lnTo>
                    <a:pt x="8048" y="4324"/>
                  </a:lnTo>
                  <a:lnTo>
                    <a:pt x="8054" y="4324"/>
                  </a:lnTo>
                  <a:lnTo>
                    <a:pt x="8059" y="4324"/>
                  </a:lnTo>
                  <a:lnTo>
                    <a:pt x="8066" y="4324"/>
                  </a:lnTo>
                  <a:lnTo>
                    <a:pt x="8071" y="4325"/>
                  </a:lnTo>
                  <a:lnTo>
                    <a:pt x="8077" y="4325"/>
                  </a:lnTo>
                  <a:lnTo>
                    <a:pt x="8082" y="4325"/>
                  </a:lnTo>
                  <a:lnTo>
                    <a:pt x="8088" y="4325"/>
                  </a:lnTo>
                  <a:lnTo>
                    <a:pt x="8093" y="4325"/>
                  </a:lnTo>
                  <a:lnTo>
                    <a:pt x="8100" y="4325"/>
                  </a:lnTo>
                  <a:lnTo>
                    <a:pt x="8106" y="4325"/>
                  </a:lnTo>
                  <a:lnTo>
                    <a:pt x="8111" y="4325"/>
                  </a:lnTo>
                  <a:lnTo>
                    <a:pt x="8117" y="4325"/>
                  </a:lnTo>
                  <a:lnTo>
                    <a:pt x="8123" y="4325"/>
                  </a:lnTo>
                  <a:lnTo>
                    <a:pt x="8129" y="4325"/>
                  </a:lnTo>
                  <a:lnTo>
                    <a:pt x="8134" y="4325"/>
                  </a:lnTo>
                  <a:lnTo>
                    <a:pt x="8140" y="4325"/>
                  </a:lnTo>
                  <a:lnTo>
                    <a:pt x="8145" y="4325"/>
                  </a:lnTo>
                  <a:lnTo>
                    <a:pt x="8152" y="4325"/>
                  </a:lnTo>
                  <a:lnTo>
                    <a:pt x="8157" y="4325"/>
                  </a:lnTo>
                  <a:lnTo>
                    <a:pt x="8163" y="4325"/>
                  </a:lnTo>
                  <a:lnTo>
                    <a:pt x="8168" y="4325"/>
                  </a:lnTo>
                  <a:lnTo>
                    <a:pt x="8174" y="4325"/>
                  </a:lnTo>
                  <a:lnTo>
                    <a:pt x="8180" y="4325"/>
                  </a:lnTo>
                  <a:lnTo>
                    <a:pt x="8186" y="4325"/>
                  </a:lnTo>
                  <a:lnTo>
                    <a:pt x="8191" y="4325"/>
                  </a:lnTo>
                  <a:lnTo>
                    <a:pt x="8197" y="4325"/>
                  </a:lnTo>
                  <a:lnTo>
                    <a:pt x="8203" y="4325"/>
                  </a:lnTo>
                  <a:lnTo>
                    <a:pt x="8209" y="4325"/>
                  </a:lnTo>
                  <a:lnTo>
                    <a:pt x="8215" y="4325"/>
                  </a:lnTo>
                  <a:lnTo>
                    <a:pt x="8220" y="4325"/>
                  </a:lnTo>
                  <a:lnTo>
                    <a:pt x="8226" y="4325"/>
                  </a:lnTo>
                  <a:lnTo>
                    <a:pt x="8231" y="4325"/>
                  </a:lnTo>
                  <a:lnTo>
                    <a:pt x="8238" y="4325"/>
                  </a:lnTo>
                  <a:lnTo>
                    <a:pt x="8243" y="4325"/>
                  </a:lnTo>
                  <a:lnTo>
                    <a:pt x="8249" y="4325"/>
                  </a:lnTo>
                  <a:lnTo>
                    <a:pt x="8254" y="4325"/>
                  </a:lnTo>
                  <a:lnTo>
                    <a:pt x="8260" y="4325"/>
                  </a:lnTo>
                  <a:lnTo>
                    <a:pt x="8266" y="4325"/>
                  </a:lnTo>
                  <a:lnTo>
                    <a:pt x="8272" y="4325"/>
                  </a:lnTo>
                  <a:lnTo>
                    <a:pt x="8277" y="4325"/>
                  </a:lnTo>
                  <a:lnTo>
                    <a:pt x="8283" y="4325"/>
                  </a:lnTo>
                  <a:lnTo>
                    <a:pt x="8289" y="4325"/>
                  </a:lnTo>
                  <a:lnTo>
                    <a:pt x="8295" y="4325"/>
                  </a:lnTo>
                  <a:lnTo>
                    <a:pt x="8301" y="4325"/>
                  </a:lnTo>
                  <a:lnTo>
                    <a:pt x="8306" y="4325"/>
                  </a:lnTo>
                  <a:lnTo>
                    <a:pt x="8312" y="4325"/>
                  </a:lnTo>
                  <a:lnTo>
                    <a:pt x="8317" y="4325"/>
                  </a:lnTo>
                  <a:lnTo>
                    <a:pt x="8324" y="4325"/>
                  </a:lnTo>
                  <a:lnTo>
                    <a:pt x="8329" y="4325"/>
                  </a:lnTo>
                  <a:lnTo>
                    <a:pt x="8335" y="4325"/>
                  </a:lnTo>
                  <a:lnTo>
                    <a:pt x="8340" y="4325"/>
                  </a:lnTo>
                  <a:lnTo>
                    <a:pt x="8346" y="4325"/>
                  </a:lnTo>
                  <a:lnTo>
                    <a:pt x="8352" y="4325"/>
                  </a:lnTo>
                  <a:lnTo>
                    <a:pt x="8358" y="4325"/>
                  </a:lnTo>
                  <a:lnTo>
                    <a:pt x="8363" y="4325"/>
                  </a:lnTo>
                  <a:lnTo>
                    <a:pt x="8369" y="4325"/>
                  </a:lnTo>
                  <a:lnTo>
                    <a:pt x="8374" y="4325"/>
                  </a:lnTo>
                  <a:lnTo>
                    <a:pt x="8381" y="4325"/>
                  </a:lnTo>
                  <a:lnTo>
                    <a:pt x="8387" y="4325"/>
                  </a:lnTo>
                  <a:lnTo>
                    <a:pt x="8392" y="4325"/>
                  </a:lnTo>
                  <a:lnTo>
                    <a:pt x="8398" y="4325"/>
                  </a:lnTo>
                  <a:lnTo>
                    <a:pt x="8403" y="4325"/>
                  </a:lnTo>
                  <a:lnTo>
                    <a:pt x="8410" y="4325"/>
                  </a:lnTo>
                  <a:lnTo>
                    <a:pt x="8415" y="4325"/>
                  </a:lnTo>
                  <a:lnTo>
                    <a:pt x="8421" y="4325"/>
                  </a:lnTo>
                  <a:lnTo>
                    <a:pt x="8426" y="4325"/>
                  </a:lnTo>
                  <a:lnTo>
                    <a:pt x="8432" y="4325"/>
                  </a:lnTo>
                  <a:lnTo>
                    <a:pt x="8438" y="4326"/>
                  </a:lnTo>
                  <a:lnTo>
                    <a:pt x="8444" y="4326"/>
                  </a:lnTo>
                  <a:lnTo>
                    <a:pt x="8449" y="4326"/>
                  </a:lnTo>
                  <a:lnTo>
                    <a:pt x="8455" y="4326"/>
                  </a:lnTo>
                  <a:lnTo>
                    <a:pt x="8460" y="4326"/>
                  </a:lnTo>
                  <a:lnTo>
                    <a:pt x="8467" y="4326"/>
                  </a:lnTo>
                  <a:lnTo>
                    <a:pt x="8473" y="4326"/>
                  </a:lnTo>
                  <a:lnTo>
                    <a:pt x="8478" y="4326"/>
                  </a:lnTo>
                  <a:lnTo>
                    <a:pt x="8484" y="4326"/>
                  </a:lnTo>
                  <a:lnTo>
                    <a:pt x="8489" y="4326"/>
                  </a:lnTo>
                  <a:lnTo>
                    <a:pt x="8496" y="4326"/>
                  </a:lnTo>
                  <a:lnTo>
                    <a:pt x="8501" y="4326"/>
                  </a:lnTo>
                  <a:lnTo>
                    <a:pt x="8507" y="4326"/>
                  </a:lnTo>
                  <a:lnTo>
                    <a:pt x="8512" y="4326"/>
                  </a:lnTo>
                  <a:lnTo>
                    <a:pt x="8518" y="4326"/>
                  </a:lnTo>
                  <a:lnTo>
                    <a:pt x="8524" y="4326"/>
                  </a:lnTo>
                  <a:lnTo>
                    <a:pt x="8530" y="4326"/>
                  </a:lnTo>
                  <a:lnTo>
                    <a:pt x="8535" y="4326"/>
                  </a:lnTo>
                  <a:lnTo>
                    <a:pt x="8541" y="4326"/>
                  </a:lnTo>
                  <a:lnTo>
                    <a:pt x="8546" y="4326"/>
                  </a:lnTo>
                  <a:lnTo>
                    <a:pt x="8553" y="4326"/>
                  </a:lnTo>
                  <a:lnTo>
                    <a:pt x="8558" y="4326"/>
                  </a:lnTo>
                  <a:lnTo>
                    <a:pt x="8564" y="4326"/>
                  </a:lnTo>
                  <a:lnTo>
                    <a:pt x="8570" y="4326"/>
                  </a:lnTo>
                  <a:lnTo>
                    <a:pt x="8575" y="4326"/>
                  </a:lnTo>
                  <a:lnTo>
                    <a:pt x="8582" y="4326"/>
                  </a:lnTo>
                  <a:lnTo>
                    <a:pt x="8587" y="4326"/>
                  </a:lnTo>
                  <a:lnTo>
                    <a:pt x="8593" y="4326"/>
                  </a:lnTo>
                </a:path>
              </a:pathLst>
            </a:custGeom>
            <a:solidFill>
              <a:srgbClr val="FFEBD7">
                <a:alpha val="0"/>
              </a:srgbClr>
            </a:solidFill>
            <a:ln w="0">
              <a:solidFill>
                <a:srgbClr val="008000"/>
              </a:solidFill>
              <a:prstDash val="sysDot"/>
              <a:round/>
              <a:headEnd/>
              <a:tailEnd/>
            </a:ln>
          </p:spPr>
          <p:txBody>
            <a:bodyPr/>
            <a:lstStyle/>
            <a:p>
              <a:pPr>
                <a:defRPr/>
              </a:pPr>
              <a:endParaRPr lang="en-US" dirty="0"/>
            </a:p>
          </p:txBody>
        </p:sp>
        <p:sp>
          <p:nvSpPr>
            <p:cNvPr id="17481" name="Freeform 73"/>
            <p:cNvSpPr>
              <a:spLocks/>
            </p:cNvSpPr>
            <p:nvPr/>
          </p:nvSpPr>
          <p:spPr bwMode="auto">
            <a:xfrm>
              <a:off x="3605" y="645"/>
              <a:ext cx="955" cy="234"/>
            </a:xfrm>
            <a:custGeom>
              <a:avLst/>
              <a:gdLst/>
              <a:ahLst/>
              <a:cxnLst>
                <a:cxn ang="0">
                  <a:pos x="132" y="622"/>
                </a:cxn>
                <a:cxn ang="0">
                  <a:pos x="269" y="225"/>
                </a:cxn>
                <a:cxn ang="0">
                  <a:pos x="407" y="55"/>
                </a:cxn>
                <a:cxn ang="0">
                  <a:pos x="544" y="2"/>
                </a:cxn>
                <a:cxn ang="0">
                  <a:pos x="682" y="18"/>
                </a:cxn>
                <a:cxn ang="0">
                  <a:pos x="820" y="75"/>
                </a:cxn>
                <a:cxn ang="0">
                  <a:pos x="957" y="160"/>
                </a:cxn>
                <a:cxn ang="0">
                  <a:pos x="1094" y="260"/>
                </a:cxn>
                <a:cxn ang="0">
                  <a:pos x="1232" y="369"/>
                </a:cxn>
                <a:cxn ang="0">
                  <a:pos x="1370" y="481"/>
                </a:cxn>
                <a:cxn ang="0">
                  <a:pos x="1508" y="595"/>
                </a:cxn>
                <a:cxn ang="0">
                  <a:pos x="1645" y="706"/>
                </a:cxn>
                <a:cxn ang="0">
                  <a:pos x="1782" y="813"/>
                </a:cxn>
                <a:cxn ang="0">
                  <a:pos x="1920" y="916"/>
                </a:cxn>
                <a:cxn ang="0">
                  <a:pos x="2058" y="1013"/>
                </a:cxn>
                <a:cxn ang="0">
                  <a:pos x="2195" y="1105"/>
                </a:cxn>
                <a:cxn ang="0">
                  <a:pos x="2333" y="1191"/>
                </a:cxn>
                <a:cxn ang="0">
                  <a:pos x="2470" y="1270"/>
                </a:cxn>
                <a:cxn ang="0">
                  <a:pos x="2608" y="1345"/>
                </a:cxn>
                <a:cxn ang="0">
                  <a:pos x="2745" y="1413"/>
                </a:cxn>
                <a:cxn ang="0">
                  <a:pos x="2883" y="1477"/>
                </a:cxn>
                <a:cxn ang="0">
                  <a:pos x="3021" y="1535"/>
                </a:cxn>
                <a:cxn ang="0">
                  <a:pos x="3159" y="1587"/>
                </a:cxn>
                <a:cxn ang="0">
                  <a:pos x="3295" y="1636"/>
                </a:cxn>
                <a:cxn ang="0">
                  <a:pos x="3433" y="1681"/>
                </a:cxn>
                <a:cxn ang="0">
                  <a:pos x="3571" y="1721"/>
                </a:cxn>
                <a:cxn ang="0">
                  <a:pos x="3709" y="1758"/>
                </a:cxn>
                <a:cxn ang="0">
                  <a:pos x="3846" y="1792"/>
                </a:cxn>
                <a:cxn ang="0">
                  <a:pos x="3983" y="1823"/>
                </a:cxn>
                <a:cxn ang="0">
                  <a:pos x="4121" y="1850"/>
                </a:cxn>
                <a:cxn ang="0">
                  <a:pos x="4259" y="1875"/>
                </a:cxn>
                <a:cxn ang="0">
                  <a:pos x="4396" y="1898"/>
                </a:cxn>
                <a:cxn ang="0">
                  <a:pos x="4534" y="1919"/>
                </a:cxn>
                <a:cxn ang="0">
                  <a:pos x="4671" y="1938"/>
                </a:cxn>
                <a:cxn ang="0">
                  <a:pos x="4809" y="1954"/>
                </a:cxn>
                <a:cxn ang="0">
                  <a:pos x="4946" y="1970"/>
                </a:cxn>
                <a:cxn ang="0">
                  <a:pos x="5084" y="1983"/>
                </a:cxn>
                <a:cxn ang="0">
                  <a:pos x="5222" y="1996"/>
                </a:cxn>
                <a:cxn ang="0">
                  <a:pos x="5360" y="2007"/>
                </a:cxn>
                <a:cxn ang="0">
                  <a:pos x="5496" y="2016"/>
                </a:cxn>
                <a:cxn ang="0">
                  <a:pos x="5634" y="2026"/>
                </a:cxn>
                <a:cxn ang="0">
                  <a:pos x="5772" y="2034"/>
                </a:cxn>
                <a:cxn ang="0">
                  <a:pos x="5910" y="2041"/>
                </a:cxn>
                <a:cxn ang="0">
                  <a:pos x="6047" y="2047"/>
                </a:cxn>
                <a:cxn ang="0">
                  <a:pos x="6184" y="2054"/>
                </a:cxn>
                <a:cxn ang="0">
                  <a:pos x="6322" y="2059"/>
                </a:cxn>
                <a:cxn ang="0">
                  <a:pos x="6460" y="2064"/>
                </a:cxn>
                <a:cxn ang="0">
                  <a:pos x="6597" y="2068"/>
                </a:cxn>
                <a:cxn ang="0">
                  <a:pos x="6735" y="2072"/>
                </a:cxn>
                <a:cxn ang="0">
                  <a:pos x="6873" y="2075"/>
                </a:cxn>
                <a:cxn ang="0">
                  <a:pos x="7010" y="2079"/>
                </a:cxn>
                <a:cxn ang="0">
                  <a:pos x="7147" y="2082"/>
                </a:cxn>
                <a:cxn ang="0">
                  <a:pos x="7285" y="2084"/>
                </a:cxn>
                <a:cxn ang="0">
                  <a:pos x="7423" y="2087"/>
                </a:cxn>
                <a:cxn ang="0">
                  <a:pos x="7561" y="2089"/>
                </a:cxn>
                <a:cxn ang="0">
                  <a:pos x="7697" y="2090"/>
                </a:cxn>
                <a:cxn ang="0">
                  <a:pos x="7835" y="2092"/>
                </a:cxn>
                <a:cxn ang="0">
                  <a:pos x="7973" y="2093"/>
                </a:cxn>
                <a:cxn ang="0">
                  <a:pos x="8111" y="2095"/>
                </a:cxn>
                <a:cxn ang="0">
                  <a:pos x="8248" y="2096"/>
                </a:cxn>
                <a:cxn ang="0">
                  <a:pos x="8386" y="2097"/>
                </a:cxn>
                <a:cxn ang="0">
                  <a:pos x="8523" y="2098"/>
                </a:cxn>
              </a:cxnLst>
              <a:rect l="0" t="0" r="r" b="b"/>
              <a:pathLst>
                <a:path w="8598" h="2106">
                  <a:moveTo>
                    <a:pt x="0" y="2106"/>
                  </a:moveTo>
                  <a:lnTo>
                    <a:pt x="5" y="1760"/>
                  </a:lnTo>
                  <a:lnTo>
                    <a:pt x="11" y="1620"/>
                  </a:lnTo>
                  <a:lnTo>
                    <a:pt x="16" y="1514"/>
                  </a:lnTo>
                  <a:lnTo>
                    <a:pt x="23" y="1425"/>
                  </a:lnTo>
                  <a:lnTo>
                    <a:pt x="29" y="1349"/>
                  </a:lnTo>
                  <a:lnTo>
                    <a:pt x="34" y="1281"/>
                  </a:lnTo>
                  <a:lnTo>
                    <a:pt x="40" y="1219"/>
                  </a:lnTo>
                  <a:lnTo>
                    <a:pt x="46" y="1163"/>
                  </a:lnTo>
                  <a:lnTo>
                    <a:pt x="52" y="1110"/>
                  </a:lnTo>
                  <a:lnTo>
                    <a:pt x="57" y="1061"/>
                  </a:lnTo>
                  <a:lnTo>
                    <a:pt x="63" y="1017"/>
                  </a:lnTo>
                  <a:lnTo>
                    <a:pt x="68" y="973"/>
                  </a:lnTo>
                  <a:lnTo>
                    <a:pt x="75" y="933"/>
                  </a:lnTo>
                  <a:lnTo>
                    <a:pt x="80" y="894"/>
                  </a:lnTo>
                  <a:lnTo>
                    <a:pt x="86" y="858"/>
                  </a:lnTo>
                  <a:lnTo>
                    <a:pt x="91" y="824"/>
                  </a:lnTo>
                  <a:lnTo>
                    <a:pt x="97" y="791"/>
                  </a:lnTo>
                  <a:lnTo>
                    <a:pt x="103" y="760"/>
                  </a:lnTo>
                  <a:lnTo>
                    <a:pt x="109" y="730"/>
                  </a:lnTo>
                  <a:lnTo>
                    <a:pt x="114" y="702"/>
                  </a:lnTo>
                  <a:lnTo>
                    <a:pt x="120" y="674"/>
                  </a:lnTo>
                  <a:lnTo>
                    <a:pt x="126" y="648"/>
                  </a:lnTo>
                  <a:lnTo>
                    <a:pt x="132" y="622"/>
                  </a:lnTo>
                  <a:lnTo>
                    <a:pt x="138" y="598"/>
                  </a:lnTo>
                  <a:lnTo>
                    <a:pt x="143" y="574"/>
                  </a:lnTo>
                  <a:lnTo>
                    <a:pt x="149" y="551"/>
                  </a:lnTo>
                  <a:lnTo>
                    <a:pt x="154" y="530"/>
                  </a:lnTo>
                  <a:lnTo>
                    <a:pt x="161" y="509"/>
                  </a:lnTo>
                  <a:lnTo>
                    <a:pt x="166" y="489"/>
                  </a:lnTo>
                  <a:lnTo>
                    <a:pt x="172" y="469"/>
                  </a:lnTo>
                  <a:lnTo>
                    <a:pt x="177" y="451"/>
                  </a:lnTo>
                  <a:lnTo>
                    <a:pt x="183" y="432"/>
                  </a:lnTo>
                  <a:lnTo>
                    <a:pt x="189" y="415"/>
                  </a:lnTo>
                  <a:lnTo>
                    <a:pt x="195" y="398"/>
                  </a:lnTo>
                  <a:lnTo>
                    <a:pt x="200" y="381"/>
                  </a:lnTo>
                  <a:lnTo>
                    <a:pt x="206" y="366"/>
                  </a:lnTo>
                  <a:lnTo>
                    <a:pt x="212" y="351"/>
                  </a:lnTo>
                  <a:lnTo>
                    <a:pt x="218" y="336"/>
                  </a:lnTo>
                  <a:lnTo>
                    <a:pt x="224" y="322"/>
                  </a:lnTo>
                  <a:lnTo>
                    <a:pt x="229" y="308"/>
                  </a:lnTo>
                  <a:lnTo>
                    <a:pt x="235" y="295"/>
                  </a:lnTo>
                  <a:lnTo>
                    <a:pt x="240" y="282"/>
                  </a:lnTo>
                  <a:lnTo>
                    <a:pt x="247" y="270"/>
                  </a:lnTo>
                  <a:lnTo>
                    <a:pt x="252" y="258"/>
                  </a:lnTo>
                  <a:lnTo>
                    <a:pt x="258" y="247"/>
                  </a:lnTo>
                  <a:lnTo>
                    <a:pt x="263" y="235"/>
                  </a:lnTo>
                  <a:lnTo>
                    <a:pt x="269" y="225"/>
                  </a:lnTo>
                  <a:lnTo>
                    <a:pt x="275" y="214"/>
                  </a:lnTo>
                  <a:lnTo>
                    <a:pt x="281" y="204"/>
                  </a:lnTo>
                  <a:lnTo>
                    <a:pt x="286" y="194"/>
                  </a:lnTo>
                  <a:lnTo>
                    <a:pt x="292" y="185"/>
                  </a:lnTo>
                  <a:lnTo>
                    <a:pt x="297" y="176"/>
                  </a:lnTo>
                  <a:lnTo>
                    <a:pt x="304" y="167"/>
                  </a:lnTo>
                  <a:lnTo>
                    <a:pt x="310" y="159"/>
                  </a:lnTo>
                  <a:lnTo>
                    <a:pt x="315" y="150"/>
                  </a:lnTo>
                  <a:lnTo>
                    <a:pt x="321" y="142"/>
                  </a:lnTo>
                  <a:lnTo>
                    <a:pt x="326" y="135"/>
                  </a:lnTo>
                  <a:lnTo>
                    <a:pt x="333" y="128"/>
                  </a:lnTo>
                  <a:lnTo>
                    <a:pt x="338" y="120"/>
                  </a:lnTo>
                  <a:lnTo>
                    <a:pt x="344" y="114"/>
                  </a:lnTo>
                  <a:lnTo>
                    <a:pt x="349" y="108"/>
                  </a:lnTo>
                  <a:lnTo>
                    <a:pt x="355" y="101"/>
                  </a:lnTo>
                  <a:lnTo>
                    <a:pt x="361" y="95"/>
                  </a:lnTo>
                  <a:lnTo>
                    <a:pt x="367" y="89"/>
                  </a:lnTo>
                  <a:lnTo>
                    <a:pt x="372" y="84"/>
                  </a:lnTo>
                  <a:lnTo>
                    <a:pt x="378" y="79"/>
                  </a:lnTo>
                  <a:lnTo>
                    <a:pt x="383" y="74"/>
                  </a:lnTo>
                  <a:lnTo>
                    <a:pt x="390" y="68"/>
                  </a:lnTo>
                  <a:lnTo>
                    <a:pt x="396" y="63"/>
                  </a:lnTo>
                  <a:lnTo>
                    <a:pt x="401" y="59"/>
                  </a:lnTo>
                  <a:lnTo>
                    <a:pt x="407" y="55"/>
                  </a:lnTo>
                  <a:lnTo>
                    <a:pt x="412" y="51"/>
                  </a:lnTo>
                  <a:lnTo>
                    <a:pt x="419" y="47"/>
                  </a:lnTo>
                  <a:lnTo>
                    <a:pt x="424" y="44"/>
                  </a:lnTo>
                  <a:lnTo>
                    <a:pt x="430" y="39"/>
                  </a:lnTo>
                  <a:lnTo>
                    <a:pt x="435" y="36"/>
                  </a:lnTo>
                  <a:lnTo>
                    <a:pt x="441" y="33"/>
                  </a:lnTo>
                  <a:lnTo>
                    <a:pt x="447" y="30"/>
                  </a:lnTo>
                  <a:lnTo>
                    <a:pt x="453" y="27"/>
                  </a:lnTo>
                  <a:lnTo>
                    <a:pt x="458" y="25"/>
                  </a:lnTo>
                  <a:lnTo>
                    <a:pt x="464" y="22"/>
                  </a:lnTo>
                  <a:lnTo>
                    <a:pt x="469" y="20"/>
                  </a:lnTo>
                  <a:lnTo>
                    <a:pt x="476" y="18"/>
                  </a:lnTo>
                  <a:lnTo>
                    <a:pt x="481" y="16"/>
                  </a:lnTo>
                  <a:lnTo>
                    <a:pt x="487" y="14"/>
                  </a:lnTo>
                  <a:lnTo>
                    <a:pt x="493" y="12"/>
                  </a:lnTo>
                  <a:lnTo>
                    <a:pt x="498" y="10"/>
                  </a:lnTo>
                  <a:lnTo>
                    <a:pt x="505" y="8"/>
                  </a:lnTo>
                  <a:lnTo>
                    <a:pt x="510" y="7"/>
                  </a:lnTo>
                  <a:lnTo>
                    <a:pt x="516" y="6"/>
                  </a:lnTo>
                  <a:lnTo>
                    <a:pt x="521" y="5"/>
                  </a:lnTo>
                  <a:lnTo>
                    <a:pt x="527" y="4"/>
                  </a:lnTo>
                  <a:lnTo>
                    <a:pt x="533" y="3"/>
                  </a:lnTo>
                  <a:lnTo>
                    <a:pt x="539" y="2"/>
                  </a:lnTo>
                  <a:lnTo>
                    <a:pt x="544" y="2"/>
                  </a:lnTo>
                  <a:lnTo>
                    <a:pt x="550" y="1"/>
                  </a:lnTo>
                  <a:lnTo>
                    <a:pt x="555" y="1"/>
                  </a:lnTo>
                  <a:lnTo>
                    <a:pt x="562" y="0"/>
                  </a:lnTo>
                  <a:lnTo>
                    <a:pt x="567" y="0"/>
                  </a:lnTo>
                  <a:lnTo>
                    <a:pt x="573" y="0"/>
                  </a:lnTo>
                  <a:lnTo>
                    <a:pt x="579" y="0"/>
                  </a:lnTo>
                  <a:lnTo>
                    <a:pt x="584" y="0"/>
                  </a:lnTo>
                  <a:lnTo>
                    <a:pt x="591" y="1"/>
                  </a:lnTo>
                  <a:lnTo>
                    <a:pt x="596" y="1"/>
                  </a:lnTo>
                  <a:lnTo>
                    <a:pt x="602" y="2"/>
                  </a:lnTo>
                  <a:lnTo>
                    <a:pt x="607" y="2"/>
                  </a:lnTo>
                  <a:lnTo>
                    <a:pt x="613" y="3"/>
                  </a:lnTo>
                  <a:lnTo>
                    <a:pt x="619" y="3"/>
                  </a:lnTo>
                  <a:lnTo>
                    <a:pt x="625" y="4"/>
                  </a:lnTo>
                  <a:lnTo>
                    <a:pt x="630" y="5"/>
                  </a:lnTo>
                  <a:lnTo>
                    <a:pt x="636" y="6"/>
                  </a:lnTo>
                  <a:lnTo>
                    <a:pt x="641" y="7"/>
                  </a:lnTo>
                  <a:lnTo>
                    <a:pt x="648" y="8"/>
                  </a:lnTo>
                  <a:lnTo>
                    <a:pt x="653" y="9"/>
                  </a:lnTo>
                  <a:lnTo>
                    <a:pt x="659" y="12"/>
                  </a:lnTo>
                  <a:lnTo>
                    <a:pt x="664" y="13"/>
                  </a:lnTo>
                  <a:lnTo>
                    <a:pt x="670" y="14"/>
                  </a:lnTo>
                  <a:lnTo>
                    <a:pt x="677" y="16"/>
                  </a:lnTo>
                  <a:lnTo>
                    <a:pt x="682" y="18"/>
                  </a:lnTo>
                  <a:lnTo>
                    <a:pt x="688" y="19"/>
                  </a:lnTo>
                  <a:lnTo>
                    <a:pt x="693" y="21"/>
                  </a:lnTo>
                  <a:lnTo>
                    <a:pt x="699" y="23"/>
                  </a:lnTo>
                  <a:lnTo>
                    <a:pt x="705" y="25"/>
                  </a:lnTo>
                  <a:lnTo>
                    <a:pt x="711" y="26"/>
                  </a:lnTo>
                  <a:lnTo>
                    <a:pt x="716" y="28"/>
                  </a:lnTo>
                  <a:lnTo>
                    <a:pt x="722" y="30"/>
                  </a:lnTo>
                  <a:lnTo>
                    <a:pt x="727" y="33"/>
                  </a:lnTo>
                  <a:lnTo>
                    <a:pt x="734" y="35"/>
                  </a:lnTo>
                  <a:lnTo>
                    <a:pt x="739" y="37"/>
                  </a:lnTo>
                  <a:lnTo>
                    <a:pt x="745" y="39"/>
                  </a:lnTo>
                  <a:lnTo>
                    <a:pt x="750" y="42"/>
                  </a:lnTo>
                  <a:lnTo>
                    <a:pt x="756" y="45"/>
                  </a:lnTo>
                  <a:lnTo>
                    <a:pt x="762" y="47"/>
                  </a:lnTo>
                  <a:lnTo>
                    <a:pt x="768" y="50"/>
                  </a:lnTo>
                  <a:lnTo>
                    <a:pt x="774" y="52"/>
                  </a:lnTo>
                  <a:lnTo>
                    <a:pt x="779" y="55"/>
                  </a:lnTo>
                  <a:lnTo>
                    <a:pt x="785" y="58"/>
                  </a:lnTo>
                  <a:lnTo>
                    <a:pt x="791" y="60"/>
                  </a:lnTo>
                  <a:lnTo>
                    <a:pt x="797" y="63"/>
                  </a:lnTo>
                  <a:lnTo>
                    <a:pt x="802" y="66"/>
                  </a:lnTo>
                  <a:lnTo>
                    <a:pt x="808" y="70"/>
                  </a:lnTo>
                  <a:lnTo>
                    <a:pt x="813" y="73"/>
                  </a:lnTo>
                  <a:lnTo>
                    <a:pt x="820" y="75"/>
                  </a:lnTo>
                  <a:lnTo>
                    <a:pt x="825" y="78"/>
                  </a:lnTo>
                  <a:lnTo>
                    <a:pt x="831" y="81"/>
                  </a:lnTo>
                  <a:lnTo>
                    <a:pt x="836" y="84"/>
                  </a:lnTo>
                  <a:lnTo>
                    <a:pt x="842" y="88"/>
                  </a:lnTo>
                  <a:lnTo>
                    <a:pt x="848" y="91"/>
                  </a:lnTo>
                  <a:lnTo>
                    <a:pt x="854" y="94"/>
                  </a:lnTo>
                  <a:lnTo>
                    <a:pt x="860" y="98"/>
                  </a:lnTo>
                  <a:lnTo>
                    <a:pt x="865" y="101"/>
                  </a:lnTo>
                  <a:lnTo>
                    <a:pt x="871" y="105"/>
                  </a:lnTo>
                  <a:lnTo>
                    <a:pt x="877" y="108"/>
                  </a:lnTo>
                  <a:lnTo>
                    <a:pt x="883" y="111"/>
                  </a:lnTo>
                  <a:lnTo>
                    <a:pt x="888" y="115"/>
                  </a:lnTo>
                  <a:lnTo>
                    <a:pt x="894" y="118"/>
                  </a:lnTo>
                  <a:lnTo>
                    <a:pt x="899" y="122"/>
                  </a:lnTo>
                  <a:lnTo>
                    <a:pt x="906" y="125"/>
                  </a:lnTo>
                  <a:lnTo>
                    <a:pt x="911" y="130"/>
                  </a:lnTo>
                  <a:lnTo>
                    <a:pt x="917" y="133"/>
                  </a:lnTo>
                  <a:lnTo>
                    <a:pt x="922" y="137"/>
                  </a:lnTo>
                  <a:lnTo>
                    <a:pt x="928" y="140"/>
                  </a:lnTo>
                  <a:lnTo>
                    <a:pt x="934" y="144"/>
                  </a:lnTo>
                  <a:lnTo>
                    <a:pt x="940" y="148"/>
                  </a:lnTo>
                  <a:lnTo>
                    <a:pt x="945" y="151"/>
                  </a:lnTo>
                  <a:lnTo>
                    <a:pt x="951" y="156"/>
                  </a:lnTo>
                  <a:lnTo>
                    <a:pt x="957" y="160"/>
                  </a:lnTo>
                  <a:lnTo>
                    <a:pt x="963" y="164"/>
                  </a:lnTo>
                  <a:lnTo>
                    <a:pt x="969" y="167"/>
                  </a:lnTo>
                  <a:lnTo>
                    <a:pt x="974" y="171"/>
                  </a:lnTo>
                  <a:lnTo>
                    <a:pt x="980" y="175"/>
                  </a:lnTo>
                  <a:lnTo>
                    <a:pt x="985" y="179"/>
                  </a:lnTo>
                  <a:lnTo>
                    <a:pt x="992" y="184"/>
                  </a:lnTo>
                  <a:lnTo>
                    <a:pt x="997" y="188"/>
                  </a:lnTo>
                  <a:lnTo>
                    <a:pt x="1003" y="192"/>
                  </a:lnTo>
                  <a:lnTo>
                    <a:pt x="1008" y="196"/>
                  </a:lnTo>
                  <a:lnTo>
                    <a:pt x="1014" y="200"/>
                  </a:lnTo>
                  <a:lnTo>
                    <a:pt x="1020" y="204"/>
                  </a:lnTo>
                  <a:lnTo>
                    <a:pt x="1026" y="208"/>
                  </a:lnTo>
                  <a:lnTo>
                    <a:pt x="1031" y="213"/>
                  </a:lnTo>
                  <a:lnTo>
                    <a:pt x="1037" y="217"/>
                  </a:lnTo>
                  <a:lnTo>
                    <a:pt x="1043" y="221"/>
                  </a:lnTo>
                  <a:lnTo>
                    <a:pt x="1049" y="225"/>
                  </a:lnTo>
                  <a:lnTo>
                    <a:pt x="1055" y="229"/>
                  </a:lnTo>
                  <a:lnTo>
                    <a:pt x="1060" y="233"/>
                  </a:lnTo>
                  <a:lnTo>
                    <a:pt x="1066" y="238"/>
                  </a:lnTo>
                  <a:lnTo>
                    <a:pt x="1071" y="243"/>
                  </a:lnTo>
                  <a:lnTo>
                    <a:pt x="1078" y="247"/>
                  </a:lnTo>
                  <a:lnTo>
                    <a:pt x="1083" y="251"/>
                  </a:lnTo>
                  <a:lnTo>
                    <a:pt x="1089" y="255"/>
                  </a:lnTo>
                  <a:lnTo>
                    <a:pt x="1094" y="260"/>
                  </a:lnTo>
                  <a:lnTo>
                    <a:pt x="1100" y="264"/>
                  </a:lnTo>
                  <a:lnTo>
                    <a:pt x="1106" y="268"/>
                  </a:lnTo>
                  <a:lnTo>
                    <a:pt x="1112" y="273"/>
                  </a:lnTo>
                  <a:lnTo>
                    <a:pt x="1117" y="278"/>
                  </a:lnTo>
                  <a:lnTo>
                    <a:pt x="1123" y="282"/>
                  </a:lnTo>
                  <a:lnTo>
                    <a:pt x="1128" y="286"/>
                  </a:lnTo>
                  <a:lnTo>
                    <a:pt x="1135" y="291"/>
                  </a:lnTo>
                  <a:lnTo>
                    <a:pt x="1141" y="295"/>
                  </a:lnTo>
                  <a:lnTo>
                    <a:pt x="1146" y="300"/>
                  </a:lnTo>
                  <a:lnTo>
                    <a:pt x="1152" y="305"/>
                  </a:lnTo>
                  <a:lnTo>
                    <a:pt x="1157" y="309"/>
                  </a:lnTo>
                  <a:lnTo>
                    <a:pt x="1164" y="313"/>
                  </a:lnTo>
                  <a:lnTo>
                    <a:pt x="1169" y="318"/>
                  </a:lnTo>
                  <a:lnTo>
                    <a:pt x="1175" y="322"/>
                  </a:lnTo>
                  <a:lnTo>
                    <a:pt x="1180" y="328"/>
                  </a:lnTo>
                  <a:lnTo>
                    <a:pt x="1186" y="332"/>
                  </a:lnTo>
                  <a:lnTo>
                    <a:pt x="1192" y="336"/>
                  </a:lnTo>
                  <a:lnTo>
                    <a:pt x="1198" y="341"/>
                  </a:lnTo>
                  <a:lnTo>
                    <a:pt x="1203" y="345"/>
                  </a:lnTo>
                  <a:lnTo>
                    <a:pt x="1209" y="350"/>
                  </a:lnTo>
                  <a:lnTo>
                    <a:pt x="1214" y="354"/>
                  </a:lnTo>
                  <a:lnTo>
                    <a:pt x="1221" y="360"/>
                  </a:lnTo>
                  <a:lnTo>
                    <a:pt x="1227" y="364"/>
                  </a:lnTo>
                  <a:lnTo>
                    <a:pt x="1232" y="369"/>
                  </a:lnTo>
                  <a:lnTo>
                    <a:pt x="1238" y="373"/>
                  </a:lnTo>
                  <a:lnTo>
                    <a:pt x="1243" y="378"/>
                  </a:lnTo>
                  <a:lnTo>
                    <a:pt x="1250" y="382"/>
                  </a:lnTo>
                  <a:lnTo>
                    <a:pt x="1255" y="388"/>
                  </a:lnTo>
                  <a:lnTo>
                    <a:pt x="1261" y="392"/>
                  </a:lnTo>
                  <a:lnTo>
                    <a:pt x="1266" y="397"/>
                  </a:lnTo>
                  <a:lnTo>
                    <a:pt x="1272" y="401"/>
                  </a:lnTo>
                  <a:lnTo>
                    <a:pt x="1278" y="406"/>
                  </a:lnTo>
                  <a:lnTo>
                    <a:pt x="1284" y="410"/>
                  </a:lnTo>
                  <a:lnTo>
                    <a:pt x="1289" y="416"/>
                  </a:lnTo>
                  <a:lnTo>
                    <a:pt x="1295" y="420"/>
                  </a:lnTo>
                  <a:lnTo>
                    <a:pt x="1300" y="425"/>
                  </a:lnTo>
                  <a:lnTo>
                    <a:pt x="1307" y="429"/>
                  </a:lnTo>
                  <a:lnTo>
                    <a:pt x="1312" y="434"/>
                  </a:lnTo>
                  <a:lnTo>
                    <a:pt x="1318" y="438"/>
                  </a:lnTo>
                  <a:lnTo>
                    <a:pt x="1324" y="444"/>
                  </a:lnTo>
                  <a:lnTo>
                    <a:pt x="1329" y="449"/>
                  </a:lnTo>
                  <a:lnTo>
                    <a:pt x="1336" y="453"/>
                  </a:lnTo>
                  <a:lnTo>
                    <a:pt x="1341" y="458"/>
                  </a:lnTo>
                  <a:lnTo>
                    <a:pt x="1347" y="462"/>
                  </a:lnTo>
                  <a:lnTo>
                    <a:pt x="1352" y="467"/>
                  </a:lnTo>
                  <a:lnTo>
                    <a:pt x="1358" y="472"/>
                  </a:lnTo>
                  <a:lnTo>
                    <a:pt x="1364" y="477"/>
                  </a:lnTo>
                  <a:lnTo>
                    <a:pt x="1370" y="481"/>
                  </a:lnTo>
                  <a:lnTo>
                    <a:pt x="1375" y="486"/>
                  </a:lnTo>
                  <a:lnTo>
                    <a:pt x="1381" y="491"/>
                  </a:lnTo>
                  <a:lnTo>
                    <a:pt x="1386" y="495"/>
                  </a:lnTo>
                  <a:lnTo>
                    <a:pt x="1393" y="501"/>
                  </a:lnTo>
                  <a:lnTo>
                    <a:pt x="1398" y="505"/>
                  </a:lnTo>
                  <a:lnTo>
                    <a:pt x="1404" y="510"/>
                  </a:lnTo>
                  <a:lnTo>
                    <a:pt x="1410" y="514"/>
                  </a:lnTo>
                  <a:lnTo>
                    <a:pt x="1415" y="519"/>
                  </a:lnTo>
                  <a:lnTo>
                    <a:pt x="1422" y="523"/>
                  </a:lnTo>
                  <a:lnTo>
                    <a:pt x="1427" y="529"/>
                  </a:lnTo>
                  <a:lnTo>
                    <a:pt x="1433" y="534"/>
                  </a:lnTo>
                  <a:lnTo>
                    <a:pt x="1438" y="538"/>
                  </a:lnTo>
                  <a:lnTo>
                    <a:pt x="1444" y="543"/>
                  </a:lnTo>
                  <a:lnTo>
                    <a:pt x="1450" y="547"/>
                  </a:lnTo>
                  <a:lnTo>
                    <a:pt x="1456" y="552"/>
                  </a:lnTo>
                  <a:lnTo>
                    <a:pt x="1461" y="557"/>
                  </a:lnTo>
                  <a:lnTo>
                    <a:pt x="1467" y="562"/>
                  </a:lnTo>
                  <a:lnTo>
                    <a:pt x="1472" y="566"/>
                  </a:lnTo>
                  <a:lnTo>
                    <a:pt x="1479" y="571"/>
                  </a:lnTo>
                  <a:lnTo>
                    <a:pt x="1484" y="575"/>
                  </a:lnTo>
                  <a:lnTo>
                    <a:pt x="1490" y="580"/>
                  </a:lnTo>
                  <a:lnTo>
                    <a:pt x="1495" y="586"/>
                  </a:lnTo>
                  <a:lnTo>
                    <a:pt x="1501" y="590"/>
                  </a:lnTo>
                  <a:lnTo>
                    <a:pt x="1508" y="595"/>
                  </a:lnTo>
                  <a:lnTo>
                    <a:pt x="1513" y="599"/>
                  </a:lnTo>
                  <a:lnTo>
                    <a:pt x="1519" y="604"/>
                  </a:lnTo>
                  <a:lnTo>
                    <a:pt x="1524" y="608"/>
                  </a:lnTo>
                  <a:lnTo>
                    <a:pt x="1531" y="613"/>
                  </a:lnTo>
                  <a:lnTo>
                    <a:pt x="1536" y="618"/>
                  </a:lnTo>
                  <a:lnTo>
                    <a:pt x="1542" y="623"/>
                  </a:lnTo>
                  <a:lnTo>
                    <a:pt x="1547" y="627"/>
                  </a:lnTo>
                  <a:lnTo>
                    <a:pt x="1553" y="632"/>
                  </a:lnTo>
                  <a:lnTo>
                    <a:pt x="1558" y="636"/>
                  </a:lnTo>
                  <a:lnTo>
                    <a:pt x="1565" y="641"/>
                  </a:lnTo>
                  <a:lnTo>
                    <a:pt x="1570" y="646"/>
                  </a:lnTo>
                  <a:lnTo>
                    <a:pt x="1576" y="651"/>
                  </a:lnTo>
                  <a:lnTo>
                    <a:pt x="1581" y="655"/>
                  </a:lnTo>
                  <a:lnTo>
                    <a:pt x="1588" y="659"/>
                  </a:lnTo>
                  <a:lnTo>
                    <a:pt x="1594" y="664"/>
                  </a:lnTo>
                  <a:lnTo>
                    <a:pt x="1599" y="668"/>
                  </a:lnTo>
                  <a:lnTo>
                    <a:pt x="1605" y="674"/>
                  </a:lnTo>
                  <a:lnTo>
                    <a:pt x="1610" y="678"/>
                  </a:lnTo>
                  <a:lnTo>
                    <a:pt x="1617" y="683"/>
                  </a:lnTo>
                  <a:lnTo>
                    <a:pt x="1622" y="687"/>
                  </a:lnTo>
                  <a:lnTo>
                    <a:pt x="1628" y="692"/>
                  </a:lnTo>
                  <a:lnTo>
                    <a:pt x="1633" y="696"/>
                  </a:lnTo>
                  <a:lnTo>
                    <a:pt x="1639" y="701"/>
                  </a:lnTo>
                  <a:lnTo>
                    <a:pt x="1645" y="706"/>
                  </a:lnTo>
                  <a:lnTo>
                    <a:pt x="1651" y="710"/>
                  </a:lnTo>
                  <a:lnTo>
                    <a:pt x="1656" y="715"/>
                  </a:lnTo>
                  <a:lnTo>
                    <a:pt x="1662" y="719"/>
                  </a:lnTo>
                  <a:lnTo>
                    <a:pt x="1667" y="723"/>
                  </a:lnTo>
                  <a:lnTo>
                    <a:pt x="1674" y="729"/>
                  </a:lnTo>
                  <a:lnTo>
                    <a:pt x="1679" y="733"/>
                  </a:lnTo>
                  <a:lnTo>
                    <a:pt x="1685" y="737"/>
                  </a:lnTo>
                  <a:lnTo>
                    <a:pt x="1691" y="742"/>
                  </a:lnTo>
                  <a:lnTo>
                    <a:pt x="1696" y="746"/>
                  </a:lnTo>
                  <a:lnTo>
                    <a:pt x="1703" y="751"/>
                  </a:lnTo>
                  <a:lnTo>
                    <a:pt x="1708" y="755"/>
                  </a:lnTo>
                  <a:lnTo>
                    <a:pt x="1714" y="760"/>
                  </a:lnTo>
                  <a:lnTo>
                    <a:pt x="1719" y="764"/>
                  </a:lnTo>
                  <a:lnTo>
                    <a:pt x="1725" y="769"/>
                  </a:lnTo>
                  <a:lnTo>
                    <a:pt x="1731" y="773"/>
                  </a:lnTo>
                  <a:lnTo>
                    <a:pt x="1737" y="777"/>
                  </a:lnTo>
                  <a:lnTo>
                    <a:pt x="1742" y="782"/>
                  </a:lnTo>
                  <a:lnTo>
                    <a:pt x="1748" y="787"/>
                  </a:lnTo>
                  <a:lnTo>
                    <a:pt x="1753" y="791"/>
                  </a:lnTo>
                  <a:lnTo>
                    <a:pt x="1760" y="796"/>
                  </a:lnTo>
                  <a:lnTo>
                    <a:pt x="1765" y="800"/>
                  </a:lnTo>
                  <a:lnTo>
                    <a:pt x="1771" y="804"/>
                  </a:lnTo>
                  <a:lnTo>
                    <a:pt x="1777" y="808"/>
                  </a:lnTo>
                  <a:lnTo>
                    <a:pt x="1782" y="813"/>
                  </a:lnTo>
                  <a:lnTo>
                    <a:pt x="1789" y="818"/>
                  </a:lnTo>
                  <a:lnTo>
                    <a:pt x="1794" y="822"/>
                  </a:lnTo>
                  <a:lnTo>
                    <a:pt x="1800" y="826"/>
                  </a:lnTo>
                  <a:lnTo>
                    <a:pt x="1805" y="830"/>
                  </a:lnTo>
                  <a:lnTo>
                    <a:pt x="1811" y="835"/>
                  </a:lnTo>
                  <a:lnTo>
                    <a:pt x="1817" y="839"/>
                  </a:lnTo>
                  <a:lnTo>
                    <a:pt x="1823" y="844"/>
                  </a:lnTo>
                  <a:lnTo>
                    <a:pt x="1828" y="848"/>
                  </a:lnTo>
                  <a:lnTo>
                    <a:pt x="1834" y="852"/>
                  </a:lnTo>
                  <a:lnTo>
                    <a:pt x="1839" y="856"/>
                  </a:lnTo>
                  <a:lnTo>
                    <a:pt x="1846" y="861"/>
                  </a:lnTo>
                  <a:lnTo>
                    <a:pt x="1851" y="865"/>
                  </a:lnTo>
                  <a:lnTo>
                    <a:pt x="1857" y="869"/>
                  </a:lnTo>
                  <a:lnTo>
                    <a:pt x="1862" y="874"/>
                  </a:lnTo>
                  <a:lnTo>
                    <a:pt x="1868" y="878"/>
                  </a:lnTo>
                  <a:lnTo>
                    <a:pt x="1875" y="882"/>
                  </a:lnTo>
                  <a:lnTo>
                    <a:pt x="1880" y="886"/>
                  </a:lnTo>
                  <a:lnTo>
                    <a:pt x="1886" y="890"/>
                  </a:lnTo>
                  <a:lnTo>
                    <a:pt x="1891" y="894"/>
                  </a:lnTo>
                  <a:lnTo>
                    <a:pt x="1897" y="898"/>
                  </a:lnTo>
                  <a:lnTo>
                    <a:pt x="1903" y="904"/>
                  </a:lnTo>
                  <a:lnTo>
                    <a:pt x="1909" y="908"/>
                  </a:lnTo>
                  <a:lnTo>
                    <a:pt x="1914" y="912"/>
                  </a:lnTo>
                  <a:lnTo>
                    <a:pt x="1920" y="916"/>
                  </a:lnTo>
                  <a:lnTo>
                    <a:pt x="1925" y="920"/>
                  </a:lnTo>
                  <a:lnTo>
                    <a:pt x="1932" y="924"/>
                  </a:lnTo>
                  <a:lnTo>
                    <a:pt x="1937" y="928"/>
                  </a:lnTo>
                  <a:lnTo>
                    <a:pt x="1943" y="933"/>
                  </a:lnTo>
                  <a:lnTo>
                    <a:pt x="1948" y="937"/>
                  </a:lnTo>
                  <a:lnTo>
                    <a:pt x="1954" y="941"/>
                  </a:lnTo>
                  <a:lnTo>
                    <a:pt x="1961" y="945"/>
                  </a:lnTo>
                  <a:lnTo>
                    <a:pt x="1966" y="949"/>
                  </a:lnTo>
                  <a:lnTo>
                    <a:pt x="1972" y="953"/>
                  </a:lnTo>
                  <a:lnTo>
                    <a:pt x="1977" y="957"/>
                  </a:lnTo>
                  <a:lnTo>
                    <a:pt x="1983" y="961"/>
                  </a:lnTo>
                  <a:lnTo>
                    <a:pt x="1989" y="965"/>
                  </a:lnTo>
                  <a:lnTo>
                    <a:pt x="1995" y="969"/>
                  </a:lnTo>
                  <a:lnTo>
                    <a:pt x="2000" y="973"/>
                  </a:lnTo>
                  <a:lnTo>
                    <a:pt x="2006" y="977"/>
                  </a:lnTo>
                  <a:lnTo>
                    <a:pt x="2011" y="981"/>
                  </a:lnTo>
                  <a:lnTo>
                    <a:pt x="2018" y="985"/>
                  </a:lnTo>
                  <a:lnTo>
                    <a:pt x="2023" y="990"/>
                  </a:lnTo>
                  <a:lnTo>
                    <a:pt x="2029" y="994"/>
                  </a:lnTo>
                  <a:lnTo>
                    <a:pt x="2034" y="997"/>
                  </a:lnTo>
                  <a:lnTo>
                    <a:pt x="2040" y="1001"/>
                  </a:lnTo>
                  <a:lnTo>
                    <a:pt x="2046" y="1005"/>
                  </a:lnTo>
                  <a:lnTo>
                    <a:pt x="2052" y="1009"/>
                  </a:lnTo>
                  <a:lnTo>
                    <a:pt x="2058" y="1013"/>
                  </a:lnTo>
                  <a:lnTo>
                    <a:pt x="2063" y="1017"/>
                  </a:lnTo>
                  <a:lnTo>
                    <a:pt x="2069" y="1021"/>
                  </a:lnTo>
                  <a:lnTo>
                    <a:pt x="2075" y="1025"/>
                  </a:lnTo>
                  <a:lnTo>
                    <a:pt x="2081" y="1029"/>
                  </a:lnTo>
                  <a:lnTo>
                    <a:pt x="2086" y="1033"/>
                  </a:lnTo>
                  <a:lnTo>
                    <a:pt x="2092" y="1036"/>
                  </a:lnTo>
                  <a:lnTo>
                    <a:pt x="2097" y="1040"/>
                  </a:lnTo>
                  <a:lnTo>
                    <a:pt x="2104" y="1045"/>
                  </a:lnTo>
                  <a:lnTo>
                    <a:pt x="2109" y="1049"/>
                  </a:lnTo>
                  <a:lnTo>
                    <a:pt x="2115" y="1052"/>
                  </a:lnTo>
                  <a:lnTo>
                    <a:pt x="2120" y="1056"/>
                  </a:lnTo>
                  <a:lnTo>
                    <a:pt x="2126" y="1060"/>
                  </a:lnTo>
                  <a:lnTo>
                    <a:pt x="2132" y="1063"/>
                  </a:lnTo>
                  <a:lnTo>
                    <a:pt x="2138" y="1067"/>
                  </a:lnTo>
                  <a:lnTo>
                    <a:pt x="2144" y="1071"/>
                  </a:lnTo>
                  <a:lnTo>
                    <a:pt x="2149" y="1075"/>
                  </a:lnTo>
                  <a:lnTo>
                    <a:pt x="2155" y="1079"/>
                  </a:lnTo>
                  <a:lnTo>
                    <a:pt x="2161" y="1083"/>
                  </a:lnTo>
                  <a:lnTo>
                    <a:pt x="2167" y="1086"/>
                  </a:lnTo>
                  <a:lnTo>
                    <a:pt x="2172" y="1090"/>
                  </a:lnTo>
                  <a:lnTo>
                    <a:pt x="2178" y="1093"/>
                  </a:lnTo>
                  <a:lnTo>
                    <a:pt x="2183" y="1097"/>
                  </a:lnTo>
                  <a:lnTo>
                    <a:pt x="2190" y="1102"/>
                  </a:lnTo>
                  <a:lnTo>
                    <a:pt x="2195" y="1105"/>
                  </a:lnTo>
                  <a:lnTo>
                    <a:pt x="2201" y="1109"/>
                  </a:lnTo>
                  <a:lnTo>
                    <a:pt x="2206" y="1112"/>
                  </a:lnTo>
                  <a:lnTo>
                    <a:pt x="2212" y="1116"/>
                  </a:lnTo>
                  <a:lnTo>
                    <a:pt x="2218" y="1119"/>
                  </a:lnTo>
                  <a:lnTo>
                    <a:pt x="2224" y="1123"/>
                  </a:lnTo>
                  <a:lnTo>
                    <a:pt x="2229" y="1126"/>
                  </a:lnTo>
                  <a:lnTo>
                    <a:pt x="2235" y="1131"/>
                  </a:lnTo>
                  <a:lnTo>
                    <a:pt x="2241" y="1134"/>
                  </a:lnTo>
                  <a:lnTo>
                    <a:pt x="2247" y="1138"/>
                  </a:lnTo>
                  <a:lnTo>
                    <a:pt x="2253" y="1141"/>
                  </a:lnTo>
                  <a:lnTo>
                    <a:pt x="2258" y="1145"/>
                  </a:lnTo>
                  <a:lnTo>
                    <a:pt x="2264" y="1148"/>
                  </a:lnTo>
                  <a:lnTo>
                    <a:pt x="2269" y="1152"/>
                  </a:lnTo>
                  <a:lnTo>
                    <a:pt x="2276" y="1155"/>
                  </a:lnTo>
                  <a:lnTo>
                    <a:pt x="2281" y="1160"/>
                  </a:lnTo>
                  <a:lnTo>
                    <a:pt x="2287" y="1163"/>
                  </a:lnTo>
                  <a:lnTo>
                    <a:pt x="2292" y="1166"/>
                  </a:lnTo>
                  <a:lnTo>
                    <a:pt x="2298" y="1170"/>
                  </a:lnTo>
                  <a:lnTo>
                    <a:pt x="2304" y="1173"/>
                  </a:lnTo>
                  <a:lnTo>
                    <a:pt x="2310" y="1177"/>
                  </a:lnTo>
                  <a:lnTo>
                    <a:pt x="2315" y="1180"/>
                  </a:lnTo>
                  <a:lnTo>
                    <a:pt x="2321" y="1183"/>
                  </a:lnTo>
                  <a:lnTo>
                    <a:pt x="2327" y="1188"/>
                  </a:lnTo>
                  <a:lnTo>
                    <a:pt x="2333" y="1191"/>
                  </a:lnTo>
                  <a:lnTo>
                    <a:pt x="2339" y="1194"/>
                  </a:lnTo>
                  <a:lnTo>
                    <a:pt x="2344" y="1198"/>
                  </a:lnTo>
                  <a:lnTo>
                    <a:pt x="2350" y="1201"/>
                  </a:lnTo>
                  <a:lnTo>
                    <a:pt x="2355" y="1204"/>
                  </a:lnTo>
                  <a:lnTo>
                    <a:pt x="2362" y="1208"/>
                  </a:lnTo>
                  <a:lnTo>
                    <a:pt x="2367" y="1211"/>
                  </a:lnTo>
                  <a:lnTo>
                    <a:pt x="2373" y="1214"/>
                  </a:lnTo>
                  <a:lnTo>
                    <a:pt x="2378" y="1218"/>
                  </a:lnTo>
                  <a:lnTo>
                    <a:pt x="2384" y="1222"/>
                  </a:lnTo>
                  <a:lnTo>
                    <a:pt x="2390" y="1225"/>
                  </a:lnTo>
                  <a:lnTo>
                    <a:pt x="2396" y="1228"/>
                  </a:lnTo>
                  <a:lnTo>
                    <a:pt x="2401" y="1231"/>
                  </a:lnTo>
                  <a:lnTo>
                    <a:pt x="2407" y="1234"/>
                  </a:lnTo>
                  <a:lnTo>
                    <a:pt x="2412" y="1238"/>
                  </a:lnTo>
                  <a:lnTo>
                    <a:pt x="2419" y="1241"/>
                  </a:lnTo>
                  <a:lnTo>
                    <a:pt x="2425" y="1244"/>
                  </a:lnTo>
                  <a:lnTo>
                    <a:pt x="2430" y="1248"/>
                  </a:lnTo>
                  <a:lnTo>
                    <a:pt x="2436" y="1251"/>
                  </a:lnTo>
                  <a:lnTo>
                    <a:pt x="2441" y="1254"/>
                  </a:lnTo>
                  <a:lnTo>
                    <a:pt x="2448" y="1258"/>
                  </a:lnTo>
                  <a:lnTo>
                    <a:pt x="2453" y="1261"/>
                  </a:lnTo>
                  <a:lnTo>
                    <a:pt x="2459" y="1264"/>
                  </a:lnTo>
                  <a:lnTo>
                    <a:pt x="2464" y="1267"/>
                  </a:lnTo>
                  <a:lnTo>
                    <a:pt x="2470" y="1270"/>
                  </a:lnTo>
                  <a:lnTo>
                    <a:pt x="2476" y="1274"/>
                  </a:lnTo>
                  <a:lnTo>
                    <a:pt x="2482" y="1277"/>
                  </a:lnTo>
                  <a:lnTo>
                    <a:pt x="2487" y="1280"/>
                  </a:lnTo>
                  <a:lnTo>
                    <a:pt x="2493" y="1283"/>
                  </a:lnTo>
                  <a:lnTo>
                    <a:pt x="2498" y="1286"/>
                  </a:lnTo>
                  <a:lnTo>
                    <a:pt x="2505" y="1289"/>
                  </a:lnTo>
                  <a:lnTo>
                    <a:pt x="2511" y="1293"/>
                  </a:lnTo>
                  <a:lnTo>
                    <a:pt x="2516" y="1296"/>
                  </a:lnTo>
                  <a:lnTo>
                    <a:pt x="2522" y="1299"/>
                  </a:lnTo>
                  <a:lnTo>
                    <a:pt x="2527" y="1303"/>
                  </a:lnTo>
                  <a:lnTo>
                    <a:pt x="2534" y="1306"/>
                  </a:lnTo>
                  <a:lnTo>
                    <a:pt x="2539" y="1309"/>
                  </a:lnTo>
                  <a:lnTo>
                    <a:pt x="2545" y="1312"/>
                  </a:lnTo>
                  <a:lnTo>
                    <a:pt x="2550" y="1314"/>
                  </a:lnTo>
                  <a:lnTo>
                    <a:pt x="2556" y="1317"/>
                  </a:lnTo>
                  <a:lnTo>
                    <a:pt x="2562" y="1320"/>
                  </a:lnTo>
                  <a:lnTo>
                    <a:pt x="2568" y="1323"/>
                  </a:lnTo>
                  <a:lnTo>
                    <a:pt x="2573" y="1326"/>
                  </a:lnTo>
                  <a:lnTo>
                    <a:pt x="2579" y="1329"/>
                  </a:lnTo>
                  <a:lnTo>
                    <a:pt x="2584" y="1333"/>
                  </a:lnTo>
                  <a:lnTo>
                    <a:pt x="2591" y="1336"/>
                  </a:lnTo>
                  <a:lnTo>
                    <a:pt x="2596" y="1339"/>
                  </a:lnTo>
                  <a:lnTo>
                    <a:pt x="2602" y="1342"/>
                  </a:lnTo>
                  <a:lnTo>
                    <a:pt x="2608" y="1345"/>
                  </a:lnTo>
                  <a:lnTo>
                    <a:pt x="2613" y="1347"/>
                  </a:lnTo>
                  <a:lnTo>
                    <a:pt x="2620" y="1350"/>
                  </a:lnTo>
                  <a:lnTo>
                    <a:pt x="2625" y="1353"/>
                  </a:lnTo>
                  <a:lnTo>
                    <a:pt x="2631" y="1356"/>
                  </a:lnTo>
                  <a:lnTo>
                    <a:pt x="2636" y="1360"/>
                  </a:lnTo>
                  <a:lnTo>
                    <a:pt x="2642" y="1363"/>
                  </a:lnTo>
                  <a:lnTo>
                    <a:pt x="2648" y="1365"/>
                  </a:lnTo>
                  <a:lnTo>
                    <a:pt x="2654" y="1368"/>
                  </a:lnTo>
                  <a:lnTo>
                    <a:pt x="2659" y="1371"/>
                  </a:lnTo>
                  <a:lnTo>
                    <a:pt x="2665" y="1374"/>
                  </a:lnTo>
                  <a:lnTo>
                    <a:pt x="2670" y="1377"/>
                  </a:lnTo>
                  <a:lnTo>
                    <a:pt x="2677" y="1379"/>
                  </a:lnTo>
                  <a:lnTo>
                    <a:pt x="2682" y="1382"/>
                  </a:lnTo>
                  <a:lnTo>
                    <a:pt x="2688" y="1385"/>
                  </a:lnTo>
                  <a:lnTo>
                    <a:pt x="2694" y="1389"/>
                  </a:lnTo>
                  <a:lnTo>
                    <a:pt x="2699" y="1391"/>
                  </a:lnTo>
                  <a:lnTo>
                    <a:pt x="2706" y="1394"/>
                  </a:lnTo>
                  <a:lnTo>
                    <a:pt x="2711" y="1397"/>
                  </a:lnTo>
                  <a:lnTo>
                    <a:pt x="2717" y="1399"/>
                  </a:lnTo>
                  <a:lnTo>
                    <a:pt x="2722" y="1402"/>
                  </a:lnTo>
                  <a:lnTo>
                    <a:pt x="2728" y="1405"/>
                  </a:lnTo>
                  <a:lnTo>
                    <a:pt x="2734" y="1407"/>
                  </a:lnTo>
                  <a:lnTo>
                    <a:pt x="2740" y="1410"/>
                  </a:lnTo>
                  <a:lnTo>
                    <a:pt x="2745" y="1413"/>
                  </a:lnTo>
                  <a:lnTo>
                    <a:pt x="2751" y="1415"/>
                  </a:lnTo>
                  <a:lnTo>
                    <a:pt x="2756" y="1419"/>
                  </a:lnTo>
                  <a:lnTo>
                    <a:pt x="2763" y="1422"/>
                  </a:lnTo>
                  <a:lnTo>
                    <a:pt x="2768" y="1424"/>
                  </a:lnTo>
                  <a:lnTo>
                    <a:pt x="2774" y="1427"/>
                  </a:lnTo>
                  <a:lnTo>
                    <a:pt x="2779" y="1429"/>
                  </a:lnTo>
                  <a:lnTo>
                    <a:pt x="2785" y="1432"/>
                  </a:lnTo>
                  <a:lnTo>
                    <a:pt x="2792" y="1435"/>
                  </a:lnTo>
                  <a:lnTo>
                    <a:pt x="2797" y="1437"/>
                  </a:lnTo>
                  <a:lnTo>
                    <a:pt x="2803" y="1440"/>
                  </a:lnTo>
                  <a:lnTo>
                    <a:pt x="2808" y="1442"/>
                  </a:lnTo>
                  <a:lnTo>
                    <a:pt x="2814" y="1446"/>
                  </a:lnTo>
                  <a:lnTo>
                    <a:pt x="2820" y="1448"/>
                  </a:lnTo>
                  <a:lnTo>
                    <a:pt x="2826" y="1451"/>
                  </a:lnTo>
                  <a:lnTo>
                    <a:pt x="2831" y="1453"/>
                  </a:lnTo>
                  <a:lnTo>
                    <a:pt x="2837" y="1456"/>
                  </a:lnTo>
                  <a:lnTo>
                    <a:pt x="2842" y="1458"/>
                  </a:lnTo>
                  <a:lnTo>
                    <a:pt x="2849" y="1461"/>
                  </a:lnTo>
                  <a:lnTo>
                    <a:pt x="2854" y="1463"/>
                  </a:lnTo>
                  <a:lnTo>
                    <a:pt x="2860" y="1466"/>
                  </a:lnTo>
                  <a:lnTo>
                    <a:pt x="2865" y="1468"/>
                  </a:lnTo>
                  <a:lnTo>
                    <a:pt x="2871" y="1471"/>
                  </a:lnTo>
                  <a:lnTo>
                    <a:pt x="2878" y="1473"/>
                  </a:lnTo>
                  <a:lnTo>
                    <a:pt x="2883" y="1477"/>
                  </a:lnTo>
                  <a:lnTo>
                    <a:pt x="2889" y="1479"/>
                  </a:lnTo>
                  <a:lnTo>
                    <a:pt x="2894" y="1481"/>
                  </a:lnTo>
                  <a:lnTo>
                    <a:pt x="2900" y="1484"/>
                  </a:lnTo>
                  <a:lnTo>
                    <a:pt x="2906" y="1486"/>
                  </a:lnTo>
                  <a:lnTo>
                    <a:pt x="2912" y="1489"/>
                  </a:lnTo>
                  <a:lnTo>
                    <a:pt x="2917" y="1491"/>
                  </a:lnTo>
                  <a:lnTo>
                    <a:pt x="2923" y="1493"/>
                  </a:lnTo>
                  <a:lnTo>
                    <a:pt x="2928" y="1496"/>
                  </a:lnTo>
                  <a:lnTo>
                    <a:pt x="2935" y="1498"/>
                  </a:lnTo>
                  <a:lnTo>
                    <a:pt x="2940" y="1501"/>
                  </a:lnTo>
                  <a:lnTo>
                    <a:pt x="2946" y="1504"/>
                  </a:lnTo>
                  <a:lnTo>
                    <a:pt x="2951" y="1506"/>
                  </a:lnTo>
                  <a:lnTo>
                    <a:pt x="2957" y="1509"/>
                  </a:lnTo>
                  <a:lnTo>
                    <a:pt x="2963" y="1511"/>
                  </a:lnTo>
                  <a:lnTo>
                    <a:pt x="2969" y="1513"/>
                  </a:lnTo>
                  <a:lnTo>
                    <a:pt x="2975" y="1515"/>
                  </a:lnTo>
                  <a:lnTo>
                    <a:pt x="2980" y="1518"/>
                  </a:lnTo>
                  <a:lnTo>
                    <a:pt x="2986" y="1520"/>
                  </a:lnTo>
                  <a:lnTo>
                    <a:pt x="2992" y="1522"/>
                  </a:lnTo>
                  <a:lnTo>
                    <a:pt x="2998" y="1525"/>
                  </a:lnTo>
                  <a:lnTo>
                    <a:pt x="3003" y="1527"/>
                  </a:lnTo>
                  <a:lnTo>
                    <a:pt x="3009" y="1529"/>
                  </a:lnTo>
                  <a:lnTo>
                    <a:pt x="3014" y="1532"/>
                  </a:lnTo>
                  <a:lnTo>
                    <a:pt x="3021" y="1535"/>
                  </a:lnTo>
                  <a:lnTo>
                    <a:pt x="3026" y="1537"/>
                  </a:lnTo>
                  <a:lnTo>
                    <a:pt x="3032" y="1539"/>
                  </a:lnTo>
                  <a:lnTo>
                    <a:pt x="3037" y="1541"/>
                  </a:lnTo>
                  <a:lnTo>
                    <a:pt x="3043" y="1543"/>
                  </a:lnTo>
                  <a:lnTo>
                    <a:pt x="3049" y="1546"/>
                  </a:lnTo>
                  <a:lnTo>
                    <a:pt x="3055" y="1548"/>
                  </a:lnTo>
                  <a:lnTo>
                    <a:pt x="3061" y="1550"/>
                  </a:lnTo>
                  <a:lnTo>
                    <a:pt x="3066" y="1552"/>
                  </a:lnTo>
                  <a:lnTo>
                    <a:pt x="3073" y="1554"/>
                  </a:lnTo>
                  <a:lnTo>
                    <a:pt x="3078" y="1557"/>
                  </a:lnTo>
                  <a:lnTo>
                    <a:pt x="3084" y="1559"/>
                  </a:lnTo>
                  <a:lnTo>
                    <a:pt x="3089" y="1562"/>
                  </a:lnTo>
                  <a:lnTo>
                    <a:pt x="3095" y="1564"/>
                  </a:lnTo>
                  <a:lnTo>
                    <a:pt x="3100" y="1566"/>
                  </a:lnTo>
                  <a:lnTo>
                    <a:pt x="3107" y="1568"/>
                  </a:lnTo>
                  <a:lnTo>
                    <a:pt x="3112" y="1570"/>
                  </a:lnTo>
                  <a:lnTo>
                    <a:pt x="3118" y="1572"/>
                  </a:lnTo>
                  <a:lnTo>
                    <a:pt x="3123" y="1575"/>
                  </a:lnTo>
                  <a:lnTo>
                    <a:pt x="3130" y="1577"/>
                  </a:lnTo>
                  <a:lnTo>
                    <a:pt x="3135" y="1579"/>
                  </a:lnTo>
                  <a:lnTo>
                    <a:pt x="3141" y="1581"/>
                  </a:lnTo>
                  <a:lnTo>
                    <a:pt x="3146" y="1583"/>
                  </a:lnTo>
                  <a:lnTo>
                    <a:pt x="3152" y="1585"/>
                  </a:lnTo>
                  <a:lnTo>
                    <a:pt x="3159" y="1587"/>
                  </a:lnTo>
                  <a:lnTo>
                    <a:pt x="3164" y="1590"/>
                  </a:lnTo>
                  <a:lnTo>
                    <a:pt x="3170" y="1592"/>
                  </a:lnTo>
                  <a:lnTo>
                    <a:pt x="3175" y="1594"/>
                  </a:lnTo>
                  <a:lnTo>
                    <a:pt x="3181" y="1596"/>
                  </a:lnTo>
                  <a:lnTo>
                    <a:pt x="3186" y="1598"/>
                  </a:lnTo>
                  <a:lnTo>
                    <a:pt x="3193" y="1600"/>
                  </a:lnTo>
                  <a:lnTo>
                    <a:pt x="3198" y="1602"/>
                  </a:lnTo>
                  <a:lnTo>
                    <a:pt x="3204" y="1604"/>
                  </a:lnTo>
                  <a:lnTo>
                    <a:pt x="3209" y="1606"/>
                  </a:lnTo>
                  <a:lnTo>
                    <a:pt x="3216" y="1608"/>
                  </a:lnTo>
                  <a:lnTo>
                    <a:pt x="3221" y="1610"/>
                  </a:lnTo>
                  <a:lnTo>
                    <a:pt x="3227" y="1612"/>
                  </a:lnTo>
                  <a:lnTo>
                    <a:pt x="3232" y="1614"/>
                  </a:lnTo>
                  <a:lnTo>
                    <a:pt x="3238" y="1616"/>
                  </a:lnTo>
                  <a:lnTo>
                    <a:pt x="3245" y="1619"/>
                  </a:lnTo>
                  <a:lnTo>
                    <a:pt x="3250" y="1621"/>
                  </a:lnTo>
                  <a:lnTo>
                    <a:pt x="3256" y="1623"/>
                  </a:lnTo>
                  <a:lnTo>
                    <a:pt x="3261" y="1625"/>
                  </a:lnTo>
                  <a:lnTo>
                    <a:pt x="3267" y="1627"/>
                  </a:lnTo>
                  <a:lnTo>
                    <a:pt x="3273" y="1628"/>
                  </a:lnTo>
                  <a:lnTo>
                    <a:pt x="3279" y="1630"/>
                  </a:lnTo>
                  <a:lnTo>
                    <a:pt x="3284" y="1632"/>
                  </a:lnTo>
                  <a:lnTo>
                    <a:pt x="3290" y="1634"/>
                  </a:lnTo>
                  <a:lnTo>
                    <a:pt x="3295" y="1636"/>
                  </a:lnTo>
                  <a:lnTo>
                    <a:pt x="3302" y="1638"/>
                  </a:lnTo>
                  <a:lnTo>
                    <a:pt x="3307" y="1640"/>
                  </a:lnTo>
                  <a:lnTo>
                    <a:pt x="3313" y="1642"/>
                  </a:lnTo>
                  <a:lnTo>
                    <a:pt x="3318" y="1643"/>
                  </a:lnTo>
                  <a:lnTo>
                    <a:pt x="3324" y="1645"/>
                  </a:lnTo>
                  <a:lnTo>
                    <a:pt x="3330" y="1648"/>
                  </a:lnTo>
                  <a:lnTo>
                    <a:pt x="3336" y="1650"/>
                  </a:lnTo>
                  <a:lnTo>
                    <a:pt x="3342" y="1652"/>
                  </a:lnTo>
                  <a:lnTo>
                    <a:pt x="3347" y="1654"/>
                  </a:lnTo>
                  <a:lnTo>
                    <a:pt x="3353" y="1655"/>
                  </a:lnTo>
                  <a:lnTo>
                    <a:pt x="3359" y="1657"/>
                  </a:lnTo>
                  <a:lnTo>
                    <a:pt x="3365" y="1659"/>
                  </a:lnTo>
                  <a:lnTo>
                    <a:pt x="3370" y="1661"/>
                  </a:lnTo>
                  <a:lnTo>
                    <a:pt x="3376" y="1662"/>
                  </a:lnTo>
                  <a:lnTo>
                    <a:pt x="3381" y="1664"/>
                  </a:lnTo>
                  <a:lnTo>
                    <a:pt x="3388" y="1666"/>
                  </a:lnTo>
                  <a:lnTo>
                    <a:pt x="3393" y="1668"/>
                  </a:lnTo>
                  <a:lnTo>
                    <a:pt x="3399" y="1670"/>
                  </a:lnTo>
                  <a:lnTo>
                    <a:pt x="3404" y="1671"/>
                  </a:lnTo>
                  <a:lnTo>
                    <a:pt x="3410" y="1673"/>
                  </a:lnTo>
                  <a:lnTo>
                    <a:pt x="3416" y="1676"/>
                  </a:lnTo>
                  <a:lnTo>
                    <a:pt x="3422" y="1677"/>
                  </a:lnTo>
                  <a:lnTo>
                    <a:pt x="3428" y="1679"/>
                  </a:lnTo>
                  <a:lnTo>
                    <a:pt x="3433" y="1681"/>
                  </a:lnTo>
                  <a:lnTo>
                    <a:pt x="3439" y="1683"/>
                  </a:lnTo>
                  <a:lnTo>
                    <a:pt x="3445" y="1684"/>
                  </a:lnTo>
                  <a:lnTo>
                    <a:pt x="3451" y="1686"/>
                  </a:lnTo>
                  <a:lnTo>
                    <a:pt x="3456" y="1688"/>
                  </a:lnTo>
                  <a:lnTo>
                    <a:pt x="3462" y="1689"/>
                  </a:lnTo>
                  <a:lnTo>
                    <a:pt x="3467" y="1691"/>
                  </a:lnTo>
                  <a:lnTo>
                    <a:pt x="3474" y="1693"/>
                  </a:lnTo>
                  <a:lnTo>
                    <a:pt x="3479" y="1694"/>
                  </a:lnTo>
                  <a:lnTo>
                    <a:pt x="3485" y="1696"/>
                  </a:lnTo>
                  <a:lnTo>
                    <a:pt x="3490" y="1698"/>
                  </a:lnTo>
                  <a:lnTo>
                    <a:pt x="3496" y="1699"/>
                  </a:lnTo>
                  <a:lnTo>
                    <a:pt x="3502" y="1701"/>
                  </a:lnTo>
                  <a:lnTo>
                    <a:pt x="3508" y="1703"/>
                  </a:lnTo>
                  <a:lnTo>
                    <a:pt x="3513" y="1705"/>
                  </a:lnTo>
                  <a:lnTo>
                    <a:pt x="3519" y="1707"/>
                  </a:lnTo>
                  <a:lnTo>
                    <a:pt x="3525" y="1708"/>
                  </a:lnTo>
                  <a:lnTo>
                    <a:pt x="3531" y="1710"/>
                  </a:lnTo>
                  <a:lnTo>
                    <a:pt x="3537" y="1712"/>
                  </a:lnTo>
                  <a:lnTo>
                    <a:pt x="3542" y="1713"/>
                  </a:lnTo>
                  <a:lnTo>
                    <a:pt x="3548" y="1715"/>
                  </a:lnTo>
                  <a:lnTo>
                    <a:pt x="3553" y="1716"/>
                  </a:lnTo>
                  <a:lnTo>
                    <a:pt x="3560" y="1718"/>
                  </a:lnTo>
                  <a:lnTo>
                    <a:pt x="3565" y="1720"/>
                  </a:lnTo>
                  <a:lnTo>
                    <a:pt x="3571" y="1721"/>
                  </a:lnTo>
                  <a:lnTo>
                    <a:pt x="3576" y="1723"/>
                  </a:lnTo>
                  <a:lnTo>
                    <a:pt x="3582" y="1724"/>
                  </a:lnTo>
                  <a:lnTo>
                    <a:pt x="3588" y="1726"/>
                  </a:lnTo>
                  <a:lnTo>
                    <a:pt x="3594" y="1727"/>
                  </a:lnTo>
                  <a:lnTo>
                    <a:pt x="3599" y="1729"/>
                  </a:lnTo>
                  <a:lnTo>
                    <a:pt x="3605" y="1730"/>
                  </a:lnTo>
                  <a:lnTo>
                    <a:pt x="3611" y="1733"/>
                  </a:lnTo>
                  <a:lnTo>
                    <a:pt x="3617" y="1734"/>
                  </a:lnTo>
                  <a:lnTo>
                    <a:pt x="3623" y="1736"/>
                  </a:lnTo>
                  <a:lnTo>
                    <a:pt x="3628" y="1737"/>
                  </a:lnTo>
                  <a:lnTo>
                    <a:pt x="3634" y="1739"/>
                  </a:lnTo>
                  <a:lnTo>
                    <a:pt x="3639" y="1740"/>
                  </a:lnTo>
                  <a:lnTo>
                    <a:pt x="3646" y="1742"/>
                  </a:lnTo>
                  <a:lnTo>
                    <a:pt x="3651" y="1743"/>
                  </a:lnTo>
                  <a:lnTo>
                    <a:pt x="3657" y="1745"/>
                  </a:lnTo>
                  <a:lnTo>
                    <a:pt x="3662" y="1746"/>
                  </a:lnTo>
                  <a:lnTo>
                    <a:pt x="3668" y="1748"/>
                  </a:lnTo>
                  <a:lnTo>
                    <a:pt x="3674" y="1749"/>
                  </a:lnTo>
                  <a:lnTo>
                    <a:pt x="3680" y="1751"/>
                  </a:lnTo>
                  <a:lnTo>
                    <a:pt x="3685" y="1752"/>
                  </a:lnTo>
                  <a:lnTo>
                    <a:pt x="3691" y="1753"/>
                  </a:lnTo>
                  <a:lnTo>
                    <a:pt x="3696" y="1755"/>
                  </a:lnTo>
                  <a:lnTo>
                    <a:pt x="3703" y="1756"/>
                  </a:lnTo>
                  <a:lnTo>
                    <a:pt x="3709" y="1758"/>
                  </a:lnTo>
                  <a:lnTo>
                    <a:pt x="3714" y="1759"/>
                  </a:lnTo>
                  <a:lnTo>
                    <a:pt x="3720" y="1762"/>
                  </a:lnTo>
                  <a:lnTo>
                    <a:pt x="3725" y="1763"/>
                  </a:lnTo>
                  <a:lnTo>
                    <a:pt x="3732" y="1764"/>
                  </a:lnTo>
                  <a:lnTo>
                    <a:pt x="3737" y="1766"/>
                  </a:lnTo>
                  <a:lnTo>
                    <a:pt x="3743" y="1767"/>
                  </a:lnTo>
                  <a:lnTo>
                    <a:pt x="3748" y="1769"/>
                  </a:lnTo>
                  <a:lnTo>
                    <a:pt x="3754" y="1770"/>
                  </a:lnTo>
                  <a:lnTo>
                    <a:pt x="3760" y="1771"/>
                  </a:lnTo>
                  <a:lnTo>
                    <a:pt x="3766" y="1773"/>
                  </a:lnTo>
                  <a:lnTo>
                    <a:pt x="3771" y="1774"/>
                  </a:lnTo>
                  <a:lnTo>
                    <a:pt x="3777" y="1775"/>
                  </a:lnTo>
                  <a:lnTo>
                    <a:pt x="3782" y="1777"/>
                  </a:lnTo>
                  <a:lnTo>
                    <a:pt x="3789" y="1778"/>
                  </a:lnTo>
                  <a:lnTo>
                    <a:pt x="3795" y="1779"/>
                  </a:lnTo>
                  <a:lnTo>
                    <a:pt x="3800" y="1781"/>
                  </a:lnTo>
                  <a:lnTo>
                    <a:pt x="3806" y="1782"/>
                  </a:lnTo>
                  <a:lnTo>
                    <a:pt x="3811" y="1783"/>
                  </a:lnTo>
                  <a:lnTo>
                    <a:pt x="3818" y="1785"/>
                  </a:lnTo>
                  <a:lnTo>
                    <a:pt x="3823" y="1786"/>
                  </a:lnTo>
                  <a:lnTo>
                    <a:pt x="3829" y="1787"/>
                  </a:lnTo>
                  <a:lnTo>
                    <a:pt x="3834" y="1789"/>
                  </a:lnTo>
                  <a:lnTo>
                    <a:pt x="3840" y="1791"/>
                  </a:lnTo>
                  <a:lnTo>
                    <a:pt x="3846" y="1792"/>
                  </a:lnTo>
                  <a:lnTo>
                    <a:pt x="3852" y="1794"/>
                  </a:lnTo>
                  <a:lnTo>
                    <a:pt x="3857" y="1795"/>
                  </a:lnTo>
                  <a:lnTo>
                    <a:pt x="3863" y="1796"/>
                  </a:lnTo>
                  <a:lnTo>
                    <a:pt x="3868" y="1797"/>
                  </a:lnTo>
                  <a:lnTo>
                    <a:pt x="3875" y="1799"/>
                  </a:lnTo>
                  <a:lnTo>
                    <a:pt x="3880" y="1800"/>
                  </a:lnTo>
                  <a:lnTo>
                    <a:pt x="3886" y="1801"/>
                  </a:lnTo>
                  <a:lnTo>
                    <a:pt x="3892" y="1802"/>
                  </a:lnTo>
                  <a:lnTo>
                    <a:pt x="3897" y="1804"/>
                  </a:lnTo>
                  <a:lnTo>
                    <a:pt x="3904" y="1805"/>
                  </a:lnTo>
                  <a:lnTo>
                    <a:pt x="3909" y="1806"/>
                  </a:lnTo>
                  <a:lnTo>
                    <a:pt x="3915" y="1807"/>
                  </a:lnTo>
                  <a:lnTo>
                    <a:pt x="3920" y="1809"/>
                  </a:lnTo>
                  <a:lnTo>
                    <a:pt x="3926" y="1810"/>
                  </a:lnTo>
                  <a:lnTo>
                    <a:pt x="3932" y="1811"/>
                  </a:lnTo>
                  <a:lnTo>
                    <a:pt x="3938" y="1812"/>
                  </a:lnTo>
                  <a:lnTo>
                    <a:pt x="3943" y="1813"/>
                  </a:lnTo>
                  <a:lnTo>
                    <a:pt x="3949" y="1815"/>
                  </a:lnTo>
                  <a:lnTo>
                    <a:pt x="3954" y="1816"/>
                  </a:lnTo>
                  <a:lnTo>
                    <a:pt x="3961" y="1817"/>
                  </a:lnTo>
                  <a:lnTo>
                    <a:pt x="3966" y="1819"/>
                  </a:lnTo>
                  <a:lnTo>
                    <a:pt x="3972" y="1820"/>
                  </a:lnTo>
                  <a:lnTo>
                    <a:pt x="3978" y="1822"/>
                  </a:lnTo>
                  <a:lnTo>
                    <a:pt x="3983" y="1823"/>
                  </a:lnTo>
                  <a:lnTo>
                    <a:pt x="3990" y="1824"/>
                  </a:lnTo>
                  <a:lnTo>
                    <a:pt x="3995" y="1825"/>
                  </a:lnTo>
                  <a:lnTo>
                    <a:pt x="4001" y="1826"/>
                  </a:lnTo>
                  <a:lnTo>
                    <a:pt x="4006" y="1827"/>
                  </a:lnTo>
                  <a:lnTo>
                    <a:pt x="4012" y="1829"/>
                  </a:lnTo>
                  <a:lnTo>
                    <a:pt x="4018" y="1830"/>
                  </a:lnTo>
                  <a:lnTo>
                    <a:pt x="4024" y="1831"/>
                  </a:lnTo>
                  <a:lnTo>
                    <a:pt x="4029" y="1832"/>
                  </a:lnTo>
                  <a:lnTo>
                    <a:pt x="4035" y="1833"/>
                  </a:lnTo>
                  <a:lnTo>
                    <a:pt x="4040" y="1834"/>
                  </a:lnTo>
                  <a:lnTo>
                    <a:pt x="4047" y="1835"/>
                  </a:lnTo>
                  <a:lnTo>
                    <a:pt x="4052" y="1836"/>
                  </a:lnTo>
                  <a:lnTo>
                    <a:pt x="4058" y="1838"/>
                  </a:lnTo>
                  <a:lnTo>
                    <a:pt x="4063" y="1839"/>
                  </a:lnTo>
                  <a:lnTo>
                    <a:pt x="4069" y="1840"/>
                  </a:lnTo>
                  <a:lnTo>
                    <a:pt x="4076" y="1841"/>
                  </a:lnTo>
                  <a:lnTo>
                    <a:pt x="4081" y="1842"/>
                  </a:lnTo>
                  <a:lnTo>
                    <a:pt x="4087" y="1843"/>
                  </a:lnTo>
                  <a:lnTo>
                    <a:pt x="4092" y="1844"/>
                  </a:lnTo>
                  <a:lnTo>
                    <a:pt x="4098" y="1845"/>
                  </a:lnTo>
                  <a:lnTo>
                    <a:pt x="4104" y="1846"/>
                  </a:lnTo>
                  <a:lnTo>
                    <a:pt x="4110" y="1848"/>
                  </a:lnTo>
                  <a:lnTo>
                    <a:pt x="4115" y="1849"/>
                  </a:lnTo>
                  <a:lnTo>
                    <a:pt x="4121" y="1850"/>
                  </a:lnTo>
                  <a:lnTo>
                    <a:pt x="4126" y="1852"/>
                  </a:lnTo>
                  <a:lnTo>
                    <a:pt x="4133" y="1853"/>
                  </a:lnTo>
                  <a:lnTo>
                    <a:pt x="4138" y="1854"/>
                  </a:lnTo>
                  <a:lnTo>
                    <a:pt x="4144" y="1855"/>
                  </a:lnTo>
                  <a:lnTo>
                    <a:pt x="4149" y="1856"/>
                  </a:lnTo>
                  <a:lnTo>
                    <a:pt x="4155" y="1857"/>
                  </a:lnTo>
                  <a:lnTo>
                    <a:pt x="4162" y="1858"/>
                  </a:lnTo>
                  <a:lnTo>
                    <a:pt x="4167" y="1859"/>
                  </a:lnTo>
                  <a:lnTo>
                    <a:pt x="4173" y="1860"/>
                  </a:lnTo>
                  <a:lnTo>
                    <a:pt x="4178" y="1861"/>
                  </a:lnTo>
                  <a:lnTo>
                    <a:pt x="4184" y="1862"/>
                  </a:lnTo>
                  <a:lnTo>
                    <a:pt x="4190" y="1863"/>
                  </a:lnTo>
                  <a:lnTo>
                    <a:pt x="4196" y="1864"/>
                  </a:lnTo>
                  <a:lnTo>
                    <a:pt x="4201" y="1865"/>
                  </a:lnTo>
                  <a:lnTo>
                    <a:pt x="4207" y="1866"/>
                  </a:lnTo>
                  <a:lnTo>
                    <a:pt x="4212" y="1867"/>
                  </a:lnTo>
                  <a:lnTo>
                    <a:pt x="4219" y="1868"/>
                  </a:lnTo>
                  <a:lnTo>
                    <a:pt x="4224" y="1869"/>
                  </a:lnTo>
                  <a:lnTo>
                    <a:pt x="4230" y="1870"/>
                  </a:lnTo>
                  <a:lnTo>
                    <a:pt x="4235" y="1871"/>
                  </a:lnTo>
                  <a:lnTo>
                    <a:pt x="4241" y="1872"/>
                  </a:lnTo>
                  <a:lnTo>
                    <a:pt x="4247" y="1873"/>
                  </a:lnTo>
                  <a:lnTo>
                    <a:pt x="4253" y="1874"/>
                  </a:lnTo>
                  <a:lnTo>
                    <a:pt x="4259" y="1875"/>
                  </a:lnTo>
                  <a:lnTo>
                    <a:pt x="4264" y="1877"/>
                  </a:lnTo>
                  <a:lnTo>
                    <a:pt x="4270" y="1878"/>
                  </a:lnTo>
                  <a:lnTo>
                    <a:pt x="4276" y="1879"/>
                  </a:lnTo>
                  <a:lnTo>
                    <a:pt x="4282" y="1880"/>
                  </a:lnTo>
                  <a:lnTo>
                    <a:pt x="4287" y="1881"/>
                  </a:lnTo>
                  <a:lnTo>
                    <a:pt x="4293" y="1881"/>
                  </a:lnTo>
                  <a:lnTo>
                    <a:pt x="4298" y="1882"/>
                  </a:lnTo>
                  <a:lnTo>
                    <a:pt x="4305" y="1883"/>
                  </a:lnTo>
                  <a:lnTo>
                    <a:pt x="4310" y="1884"/>
                  </a:lnTo>
                  <a:lnTo>
                    <a:pt x="4316" y="1885"/>
                  </a:lnTo>
                  <a:lnTo>
                    <a:pt x="4321" y="1886"/>
                  </a:lnTo>
                  <a:lnTo>
                    <a:pt x="4327" y="1887"/>
                  </a:lnTo>
                  <a:lnTo>
                    <a:pt x="4333" y="1888"/>
                  </a:lnTo>
                  <a:lnTo>
                    <a:pt x="4339" y="1889"/>
                  </a:lnTo>
                  <a:lnTo>
                    <a:pt x="4345" y="1890"/>
                  </a:lnTo>
                  <a:lnTo>
                    <a:pt x="4350" y="1891"/>
                  </a:lnTo>
                  <a:lnTo>
                    <a:pt x="4356" y="1892"/>
                  </a:lnTo>
                  <a:lnTo>
                    <a:pt x="4362" y="1892"/>
                  </a:lnTo>
                  <a:lnTo>
                    <a:pt x="4368" y="1893"/>
                  </a:lnTo>
                  <a:lnTo>
                    <a:pt x="4373" y="1894"/>
                  </a:lnTo>
                  <a:lnTo>
                    <a:pt x="4379" y="1895"/>
                  </a:lnTo>
                  <a:lnTo>
                    <a:pt x="4384" y="1896"/>
                  </a:lnTo>
                  <a:lnTo>
                    <a:pt x="4391" y="1897"/>
                  </a:lnTo>
                  <a:lnTo>
                    <a:pt x="4396" y="1898"/>
                  </a:lnTo>
                  <a:lnTo>
                    <a:pt x="4402" y="1899"/>
                  </a:lnTo>
                  <a:lnTo>
                    <a:pt x="4407" y="1899"/>
                  </a:lnTo>
                  <a:lnTo>
                    <a:pt x="4413" y="1900"/>
                  </a:lnTo>
                  <a:lnTo>
                    <a:pt x="4419" y="1901"/>
                  </a:lnTo>
                  <a:lnTo>
                    <a:pt x="4425" y="1902"/>
                  </a:lnTo>
                  <a:lnTo>
                    <a:pt x="4430" y="1903"/>
                  </a:lnTo>
                  <a:lnTo>
                    <a:pt x="4436" y="1905"/>
                  </a:lnTo>
                  <a:lnTo>
                    <a:pt x="4442" y="1906"/>
                  </a:lnTo>
                  <a:lnTo>
                    <a:pt x="4448" y="1906"/>
                  </a:lnTo>
                  <a:lnTo>
                    <a:pt x="4454" y="1907"/>
                  </a:lnTo>
                  <a:lnTo>
                    <a:pt x="4459" y="1908"/>
                  </a:lnTo>
                  <a:lnTo>
                    <a:pt x="4465" y="1909"/>
                  </a:lnTo>
                  <a:lnTo>
                    <a:pt x="4470" y="1910"/>
                  </a:lnTo>
                  <a:lnTo>
                    <a:pt x="4477" y="1911"/>
                  </a:lnTo>
                  <a:lnTo>
                    <a:pt x="4482" y="1911"/>
                  </a:lnTo>
                  <a:lnTo>
                    <a:pt x="4488" y="1912"/>
                  </a:lnTo>
                  <a:lnTo>
                    <a:pt x="4493" y="1913"/>
                  </a:lnTo>
                  <a:lnTo>
                    <a:pt x="4499" y="1914"/>
                  </a:lnTo>
                  <a:lnTo>
                    <a:pt x="4505" y="1915"/>
                  </a:lnTo>
                  <a:lnTo>
                    <a:pt x="4511" y="1915"/>
                  </a:lnTo>
                  <a:lnTo>
                    <a:pt x="4516" y="1916"/>
                  </a:lnTo>
                  <a:lnTo>
                    <a:pt x="4522" y="1917"/>
                  </a:lnTo>
                  <a:lnTo>
                    <a:pt x="4528" y="1918"/>
                  </a:lnTo>
                  <a:lnTo>
                    <a:pt x="4534" y="1919"/>
                  </a:lnTo>
                  <a:lnTo>
                    <a:pt x="4540" y="1919"/>
                  </a:lnTo>
                  <a:lnTo>
                    <a:pt x="4545" y="1920"/>
                  </a:lnTo>
                  <a:lnTo>
                    <a:pt x="4551" y="1921"/>
                  </a:lnTo>
                  <a:lnTo>
                    <a:pt x="4556" y="1922"/>
                  </a:lnTo>
                  <a:lnTo>
                    <a:pt x="4563" y="1923"/>
                  </a:lnTo>
                  <a:lnTo>
                    <a:pt x="4568" y="1923"/>
                  </a:lnTo>
                  <a:lnTo>
                    <a:pt x="4574" y="1924"/>
                  </a:lnTo>
                  <a:lnTo>
                    <a:pt x="4579" y="1925"/>
                  </a:lnTo>
                  <a:lnTo>
                    <a:pt x="4585" y="1926"/>
                  </a:lnTo>
                  <a:lnTo>
                    <a:pt x="4591" y="1926"/>
                  </a:lnTo>
                  <a:lnTo>
                    <a:pt x="4597" y="1927"/>
                  </a:lnTo>
                  <a:lnTo>
                    <a:pt x="4602" y="1928"/>
                  </a:lnTo>
                  <a:lnTo>
                    <a:pt x="4608" y="1929"/>
                  </a:lnTo>
                  <a:lnTo>
                    <a:pt x="4613" y="1929"/>
                  </a:lnTo>
                  <a:lnTo>
                    <a:pt x="4620" y="1930"/>
                  </a:lnTo>
                  <a:lnTo>
                    <a:pt x="4626" y="1931"/>
                  </a:lnTo>
                  <a:lnTo>
                    <a:pt x="4631" y="1932"/>
                  </a:lnTo>
                  <a:lnTo>
                    <a:pt x="4637" y="1932"/>
                  </a:lnTo>
                  <a:lnTo>
                    <a:pt x="4642" y="1934"/>
                  </a:lnTo>
                  <a:lnTo>
                    <a:pt x="4649" y="1935"/>
                  </a:lnTo>
                  <a:lnTo>
                    <a:pt x="4654" y="1936"/>
                  </a:lnTo>
                  <a:lnTo>
                    <a:pt x="4660" y="1936"/>
                  </a:lnTo>
                  <a:lnTo>
                    <a:pt x="4665" y="1937"/>
                  </a:lnTo>
                  <a:lnTo>
                    <a:pt x="4671" y="1938"/>
                  </a:lnTo>
                  <a:lnTo>
                    <a:pt x="4677" y="1938"/>
                  </a:lnTo>
                  <a:lnTo>
                    <a:pt x="4683" y="1939"/>
                  </a:lnTo>
                  <a:lnTo>
                    <a:pt x="4688" y="1940"/>
                  </a:lnTo>
                  <a:lnTo>
                    <a:pt x="4694" y="1940"/>
                  </a:lnTo>
                  <a:lnTo>
                    <a:pt x="4699" y="1941"/>
                  </a:lnTo>
                  <a:lnTo>
                    <a:pt x="4706" y="1942"/>
                  </a:lnTo>
                  <a:lnTo>
                    <a:pt x="4712" y="1943"/>
                  </a:lnTo>
                  <a:lnTo>
                    <a:pt x="4717" y="1943"/>
                  </a:lnTo>
                  <a:lnTo>
                    <a:pt x="4723" y="1944"/>
                  </a:lnTo>
                  <a:lnTo>
                    <a:pt x="4728" y="1945"/>
                  </a:lnTo>
                  <a:lnTo>
                    <a:pt x="4735" y="1945"/>
                  </a:lnTo>
                  <a:lnTo>
                    <a:pt x="4740" y="1946"/>
                  </a:lnTo>
                  <a:lnTo>
                    <a:pt x="4746" y="1947"/>
                  </a:lnTo>
                  <a:lnTo>
                    <a:pt x="4751" y="1947"/>
                  </a:lnTo>
                  <a:lnTo>
                    <a:pt x="4758" y="1948"/>
                  </a:lnTo>
                  <a:lnTo>
                    <a:pt x="4763" y="1949"/>
                  </a:lnTo>
                  <a:lnTo>
                    <a:pt x="4769" y="1949"/>
                  </a:lnTo>
                  <a:lnTo>
                    <a:pt x="4774" y="1950"/>
                  </a:lnTo>
                  <a:lnTo>
                    <a:pt x="4780" y="1951"/>
                  </a:lnTo>
                  <a:lnTo>
                    <a:pt x="4785" y="1951"/>
                  </a:lnTo>
                  <a:lnTo>
                    <a:pt x="4792" y="1952"/>
                  </a:lnTo>
                  <a:lnTo>
                    <a:pt x="4797" y="1953"/>
                  </a:lnTo>
                  <a:lnTo>
                    <a:pt x="4803" y="1953"/>
                  </a:lnTo>
                  <a:lnTo>
                    <a:pt x="4809" y="1954"/>
                  </a:lnTo>
                  <a:lnTo>
                    <a:pt x="4815" y="1955"/>
                  </a:lnTo>
                  <a:lnTo>
                    <a:pt x="4821" y="1955"/>
                  </a:lnTo>
                  <a:lnTo>
                    <a:pt x="4826" y="1956"/>
                  </a:lnTo>
                  <a:lnTo>
                    <a:pt x="4832" y="1956"/>
                  </a:lnTo>
                  <a:lnTo>
                    <a:pt x="4837" y="1957"/>
                  </a:lnTo>
                  <a:lnTo>
                    <a:pt x="4844" y="1958"/>
                  </a:lnTo>
                  <a:lnTo>
                    <a:pt x="4849" y="1958"/>
                  </a:lnTo>
                  <a:lnTo>
                    <a:pt x="4855" y="1959"/>
                  </a:lnTo>
                  <a:lnTo>
                    <a:pt x="4860" y="1960"/>
                  </a:lnTo>
                  <a:lnTo>
                    <a:pt x="4866" y="1960"/>
                  </a:lnTo>
                  <a:lnTo>
                    <a:pt x="4871" y="1961"/>
                  </a:lnTo>
                  <a:lnTo>
                    <a:pt x="4878" y="1961"/>
                  </a:lnTo>
                  <a:lnTo>
                    <a:pt x="4883" y="1963"/>
                  </a:lnTo>
                  <a:lnTo>
                    <a:pt x="4889" y="1964"/>
                  </a:lnTo>
                  <a:lnTo>
                    <a:pt x="4895" y="1964"/>
                  </a:lnTo>
                  <a:lnTo>
                    <a:pt x="4901" y="1965"/>
                  </a:lnTo>
                  <a:lnTo>
                    <a:pt x="4907" y="1965"/>
                  </a:lnTo>
                  <a:lnTo>
                    <a:pt x="4912" y="1966"/>
                  </a:lnTo>
                  <a:lnTo>
                    <a:pt x="4918" y="1967"/>
                  </a:lnTo>
                  <a:lnTo>
                    <a:pt x="4923" y="1967"/>
                  </a:lnTo>
                  <a:lnTo>
                    <a:pt x="4930" y="1968"/>
                  </a:lnTo>
                  <a:lnTo>
                    <a:pt x="4935" y="1968"/>
                  </a:lnTo>
                  <a:lnTo>
                    <a:pt x="4941" y="1969"/>
                  </a:lnTo>
                  <a:lnTo>
                    <a:pt x="4946" y="1970"/>
                  </a:lnTo>
                  <a:lnTo>
                    <a:pt x="4952" y="1970"/>
                  </a:lnTo>
                  <a:lnTo>
                    <a:pt x="4958" y="1971"/>
                  </a:lnTo>
                  <a:lnTo>
                    <a:pt x="4964" y="1971"/>
                  </a:lnTo>
                  <a:lnTo>
                    <a:pt x="4969" y="1972"/>
                  </a:lnTo>
                  <a:lnTo>
                    <a:pt x="4975" y="1972"/>
                  </a:lnTo>
                  <a:lnTo>
                    <a:pt x="4980" y="1973"/>
                  </a:lnTo>
                  <a:lnTo>
                    <a:pt x="4987" y="1974"/>
                  </a:lnTo>
                  <a:lnTo>
                    <a:pt x="4993" y="1974"/>
                  </a:lnTo>
                  <a:lnTo>
                    <a:pt x="4998" y="1975"/>
                  </a:lnTo>
                  <a:lnTo>
                    <a:pt x="5004" y="1975"/>
                  </a:lnTo>
                  <a:lnTo>
                    <a:pt x="5009" y="1976"/>
                  </a:lnTo>
                  <a:lnTo>
                    <a:pt x="5016" y="1976"/>
                  </a:lnTo>
                  <a:lnTo>
                    <a:pt x="5021" y="1977"/>
                  </a:lnTo>
                  <a:lnTo>
                    <a:pt x="5027" y="1978"/>
                  </a:lnTo>
                  <a:lnTo>
                    <a:pt x="5032" y="1978"/>
                  </a:lnTo>
                  <a:lnTo>
                    <a:pt x="5038" y="1979"/>
                  </a:lnTo>
                  <a:lnTo>
                    <a:pt x="5044" y="1979"/>
                  </a:lnTo>
                  <a:lnTo>
                    <a:pt x="5050" y="1980"/>
                  </a:lnTo>
                  <a:lnTo>
                    <a:pt x="5055" y="1980"/>
                  </a:lnTo>
                  <a:lnTo>
                    <a:pt x="5061" y="1981"/>
                  </a:lnTo>
                  <a:lnTo>
                    <a:pt x="5066" y="1981"/>
                  </a:lnTo>
                  <a:lnTo>
                    <a:pt x="5073" y="1982"/>
                  </a:lnTo>
                  <a:lnTo>
                    <a:pt x="5079" y="1982"/>
                  </a:lnTo>
                  <a:lnTo>
                    <a:pt x="5084" y="1983"/>
                  </a:lnTo>
                  <a:lnTo>
                    <a:pt x="5090" y="1983"/>
                  </a:lnTo>
                  <a:lnTo>
                    <a:pt x="5095" y="1984"/>
                  </a:lnTo>
                  <a:lnTo>
                    <a:pt x="5102" y="1984"/>
                  </a:lnTo>
                  <a:lnTo>
                    <a:pt x="5107" y="1985"/>
                  </a:lnTo>
                  <a:lnTo>
                    <a:pt x="5113" y="1985"/>
                  </a:lnTo>
                  <a:lnTo>
                    <a:pt x="5118" y="1986"/>
                  </a:lnTo>
                  <a:lnTo>
                    <a:pt x="5124" y="1987"/>
                  </a:lnTo>
                  <a:lnTo>
                    <a:pt x="5130" y="1987"/>
                  </a:lnTo>
                  <a:lnTo>
                    <a:pt x="5136" y="1988"/>
                  </a:lnTo>
                  <a:lnTo>
                    <a:pt x="5141" y="1988"/>
                  </a:lnTo>
                  <a:lnTo>
                    <a:pt x="5147" y="1989"/>
                  </a:lnTo>
                  <a:lnTo>
                    <a:pt x="5152" y="1989"/>
                  </a:lnTo>
                  <a:lnTo>
                    <a:pt x="5159" y="1991"/>
                  </a:lnTo>
                  <a:lnTo>
                    <a:pt x="5164" y="1991"/>
                  </a:lnTo>
                  <a:lnTo>
                    <a:pt x="5170" y="1992"/>
                  </a:lnTo>
                  <a:lnTo>
                    <a:pt x="5176" y="1992"/>
                  </a:lnTo>
                  <a:lnTo>
                    <a:pt x="5181" y="1992"/>
                  </a:lnTo>
                  <a:lnTo>
                    <a:pt x="5188" y="1993"/>
                  </a:lnTo>
                  <a:lnTo>
                    <a:pt x="5193" y="1993"/>
                  </a:lnTo>
                  <a:lnTo>
                    <a:pt x="5199" y="1994"/>
                  </a:lnTo>
                  <a:lnTo>
                    <a:pt x="5204" y="1994"/>
                  </a:lnTo>
                  <a:lnTo>
                    <a:pt x="5210" y="1995"/>
                  </a:lnTo>
                  <a:lnTo>
                    <a:pt x="5216" y="1995"/>
                  </a:lnTo>
                  <a:lnTo>
                    <a:pt x="5222" y="1996"/>
                  </a:lnTo>
                  <a:lnTo>
                    <a:pt x="5227" y="1996"/>
                  </a:lnTo>
                  <a:lnTo>
                    <a:pt x="5233" y="1997"/>
                  </a:lnTo>
                  <a:lnTo>
                    <a:pt x="5238" y="1997"/>
                  </a:lnTo>
                  <a:lnTo>
                    <a:pt x="5245" y="1998"/>
                  </a:lnTo>
                  <a:lnTo>
                    <a:pt x="5250" y="1998"/>
                  </a:lnTo>
                  <a:lnTo>
                    <a:pt x="5256" y="1999"/>
                  </a:lnTo>
                  <a:lnTo>
                    <a:pt x="5262" y="1999"/>
                  </a:lnTo>
                  <a:lnTo>
                    <a:pt x="5267" y="2000"/>
                  </a:lnTo>
                  <a:lnTo>
                    <a:pt x="5274" y="2000"/>
                  </a:lnTo>
                  <a:lnTo>
                    <a:pt x="5279" y="2000"/>
                  </a:lnTo>
                  <a:lnTo>
                    <a:pt x="5285" y="2001"/>
                  </a:lnTo>
                  <a:lnTo>
                    <a:pt x="5290" y="2001"/>
                  </a:lnTo>
                  <a:lnTo>
                    <a:pt x="5296" y="2002"/>
                  </a:lnTo>
                  <a:lnTo>
                    <a:pt x="5302" y="2002"/>
                  </a:lnTo>
                  <a:lnTo>
                    <a:pt x="5308" y="2003"/>
                  </a:lnTo>
                  <a:lnTo>
                    <a:pt x="5313" y="2003"/>
                  </a:lnTo>
                  <a:lnTo>
                    <a:pt x="5319" y="2004"/>
                  </a:lnTo>
                  <a:lnTo>
                    <a:pt x="5324" y="2004"/>
                  </a:lnTo>
                  <a:lnTo>
                    <a:pt x="5331" y="2004"/>
                  </a:lnTo>
                  <a:lnTo>
                    <a:pt x="5336" y="2005"/>
                  </a:lnTo>
                  <a:lnTo>
                    <a:pt x="5342" y="2005"/>
                  </a:lnTo>
                  <a:lnTo>
                    <a:pt x="5347" y="2006"/>
                  </a:lnTo>
                  <a:lnTo>
                    <a:pt x="5353" y="2006"/>
                  </a:lnTo>
                  <a:lnTo>
                    <a:pt x="5360" y="2007"/>
                  </a:lnTo>
                  <a:lnTo>
                    <a:pt x="5365" y="2007"/>
                  </a:lnTo>
                  <a:lnTo>
                    <a:pt x="5371" y="2007"/>
                  </a:lnTo>
                  <a:lnTo>
                    <a:pt x="5376" y="2008"/>
                  </a:lnTo>
                  <a:lnTo>
                    <a:pt x="5382" y="2008"/>
                  </a:lnTo>
                  <a:lnTo>
                    <a:pt x="5388" y="2009"/>
                  </a:lnTo>
                  <a:lnTo>
                    <a:pt x="5394" y="2009"/>
                  </a:lnTo>
                  <a:lnTo>
                    <a:pt x="5399" y="2010"/>
                  </a:lnTo>
                  <a:lnTo>
                    <a:pt x="5405" y="2010"/>
                  </a:lnTo>
                  <a:lnTo>
                    <a:pt x="5410" y="2010"/>
                  </a:lnTo>
                  <a:lnTo>
                    <a:pt x="5417" y="2011"/>
                  </a:lnTo>
                  <a:lnTo>
                    <a:pt x="5422" y="2011"/>
                  </a:lnTo>
                  <a:lnTo>
                    <a:pt x="5428" y="2012"/>
                  </a:lnTo>
                  <a:lnTo>
                    <a:pt x="5433" y="2012"/>
                  </a:lnTo>
                  <a:lnTo>
                    <a:pt x="5439" y="2012"/>
                  </a:lnTo>
                  <a:lnTo>
                    <a:pt x="5446" y="2013"/>
                  </a:lnTo>
                  <a:lnTo>
                    <a:pt x="5451" y="2013"/>
                  </a:lnTo>
                  <a:lnTo>
                    <a:pt x="5457" y="2014"/>
                  </a:lnTo>
                  <a:lnTo>
                    <a:pt x="5462" y="2014"/>
                  </a:lnTo>
                  <a:lnTo>
                    <a:pt x="5468" y="2014"/>
                  </a:lnTo>
                  <a:lnTo>
                    <a:pt x="5474" y="2015"/>
                  </a:lnTo>
                  <a:lnTo>
                    <a:pt x="5480" y="2015"/>
                  </a:lnTo>
                  <a:lnTo>
                    <a:pt x="5485" y="2016"/>
                  </a:lnTo>
                  <a:lnTo>
                    <a:pt x="5491" y="2016"/>
                  </a:lnTo>
                  <a:lnTo>
                    <a:pt x="5496" y="2016"/>
                  </a:lnTo>
                  <a:lnTo>
                    <a:pt x="5503" y="2017"/>
                  </a:lnTo>
                  <a:lnTo>
                    <a:pt x="5508" y="2017"/>
                  </a:lnTo>
                  <a:lnTo>
                    <a:pt x="5514" y="2018"/>
                  </a:lnTo>
                  <a:lnTo>
                    <a:pt x="5519" y="2018"/>
                  </a:lnTo>
                  <a:lnTo>
                    <a:pt x="5525" y="2018"/>
                  </a:lnTo>
                  <a:lnTo>
                    <a:pt x="5531" y="2020"/>
                  </a:lnTo>
                  <a:lnTo>
                    <a:pt x="5537" y="2020"/>
                  </a:lnTo>
                  <a:lnTo>
                    <a:pt x="5543" y="2020"/>
                  </a:lnTo>
                  <a:lnTo>
                    <a:pt x="5548" y="2021"/>
                  </a:lnTo>
                  <a:lnTo>
                    <a:pt x="5554" y="2021"/>
                  </a:lnTo>
                  <a:lnTo>
                    <a:pt x="5560" y="2021"/>
                  </a:lnTo>
                  <a:lnTo>
                    <a:pt x="5566" y="2022"/>
                  </a:lnTo>
                  <a:lnTo>
                    <a:pt x="5571" y="2022"/>
                  </a:lnTo>
                  <a:lnTo>
                    <a:pt x="5577" y="2023"/>
                  </a:lnTo>
                  <a:lnTo>
                    <a:pt x="5582" y="2023"/>
                  </a:lnTo>
                  <a:lnTo>
                    <a:pt x="5589" y="2023"/>
                  </a:lnTo>
                  <a:lnTo>
                    <a:pt x="5594" y="2024"/>
                  </a:lnTo>
                  <a:lnTo>
                    <a:pt x="5600" y="2024"/>
                  </a:lnTo>
                  <a:lnTo>
                    <a:pt x="5605" y="2024"/>
                  </a:lnTo>
                  <a:lnTo>
                    <a:pt x="5611" y="2025"/>
                  </a:lnTo>
                  <a:lnTo>
                    <a:pt x="5617" y="2025"/>
                  </a:lnTo>
                  <a:lnTo>
                    <a:pt x="5623" y="2025"/>
                  </a:lnTo>
                  <a:lnTo>
                    <a:pt x="5629" y="2026"/>
                  </a:lnTo>
                  <a:lnTo>
                    <a:pt x="5634" y="2026"/>
                  </a:lnTo>
                  <a:lnTo>
                    <a:pt x="5640" y="2026"/>
                  </a:lnTo>
                  <a:lnTo>
                    <a:pt x="5646" y="2027"/>
                  </a:lnTo>
                  <a:lnTo>
                    <a:pt x="5652" y="2027"/>
                  </a:lnTo>
                  <a:lnTo>
                    <a:pt x="5657" y="2027"/>
                  </a:lnTo>
                  <a:lnTo>
                    <a:pt x="5663" y="2028"/>
                  </a:lnTo>
                  <a:lnTo>
                    <a:pt x="5668" y="2028"/>
                  </a:lnTo>
                  <a:lnTo>
                    <a:pt x="5675" y="2029"/>
                  </a:lnTo>
                  <a:lnTo>
                    <a:pt x="5680" y="2029"/>
                  </a:lnTo>
                  <a:lnTo>
                    <a:pt x="5686" y="2029"/>
                  </a:lnTo>
                  <a:lnTo>
                    <a:pt x="5691" y="2030"/>
                  </a:lnTo>
                  <a:lnTo>
                    <a:pt x="5697" y="2030"/>
                  </a:lnTo>
                  <a:lnTo>
                    <a:pt x="5703" y="2030"/>
                  </a:lnTo>
                  <a:lnTo>
                    <a:pt x="5709" y="2030"/>
                  </a:lnTo>
                  <a:lnTo>
                    <a:pt x="5714" y="2031"/>
                  </a:lnTo>
                  <a:lnTo>
                    <a:pt x="5720" y="2031"/>
                  </a:lnTo>
                  <a:lnTo>
                    <a:pt x="5726" y="2031"/>
                  </a:lnTo>
                  <a:lnTo>
                    <a:pt x="5732" y="2032"/>
                  </a:lnTo>
                  <a:lnTo>
                    <a:pt x="5738" y="2032"/>
                  </a:lnTo>
                  <a:lnTo>
                    <a:pt x="5743" y="2032"/>
                  </a:lnTo>
                  <a:lnTo>
                    <a:pt x="5749" y="2033"/>
                  </a:lnTo>
                  <a:lnTo>
                    <a:pt x="5754" y="2033"/>
                  </a:lnTo>
                  <a:lnTo>
                    <a:pt x="5761" y="2033"/>
                  </a:lnTo>
                  <a:lnTo>
                    <a:pt x="5766" y="2034"/>
                  </a:lnTo>
                  <a:lnTo>
                    <a:pt x="5772" y="2034"/>
                  </a:lnTo>
                  <a:lnTo>
                    <a:pt x="5777" y="2034"/>
                  </a:lnTo>
                  <a:lnTo>
                    <a:pt x="5783" y="2035"/>
                  </a:lnTo>
                  <a:lnTo>
                    <a:pt x="5789" y="2035"/>
                  </a:lnTo>
                  <a:lnTo>
                    <a:pt x="5795" y="2035"/>
                  </a:lnTo>
                  <a:lnTo>
                    <a:pt x="5800" y="2036"/>
                  </a:lnTo>
                  <a:lnTo>
                    <a:pt x="5806" y="2036"/>
                  </a:lnTo>
                  <a:lnTo>
                    <a:pt x="5812" y="2036"/>
                  </a:lnTo>
                  <a:lnTo>
                    <a:pt x="5818" y="2036"/>
                  </a:lnTo>
                  <a:lnTo>
                    <a:pt x="5824" y="2037"/>
                  </a:lnTo>
                  <a:lnTo>
                    <a:pt x="5829" y="2037"/>
                  </a:lnTo>
                  <a:lnTo>
                    <a:pt x="5835" y="2037"/>
                  </a:lnTo>
                  <a:lnTo>
                    <a:pt x="5840" y="2038"/>
                  </a:lnTo>
                  <a:lnTo>
                    <a:pt x="5847" y="2038"/>
                  </a:lnTo>
                  <a:lnTo>
                    <a:pt x="5852" y="2038"/>
                  </a:lnTo>
                  <a:lnTo>
                    <a:pt x="5858" y="2039"/>
                  </a:lnTo>
                  <a:lnTo>
                    <a:pt x="5863" y="2039"/>
                  </a:lnTo>
                  <a:lnTo>
                    <a:pt x="5869" y="2039"/>
                  </a:lnTo>
                  <a:lnTo>
                    <a:pt x="5875" y="2039"/>
                  </a:lnTo>
                  <a:lnTo>
                    <a:pt x="5881" y="2040"/>
                  </a:lnTo>
                  <a:lnTo>
                    <a:pt x="5886" y="2040"/>
                  </a:lnTo>
                  <a:lnTo>
                    <a:pt x="5892" y="2040"/>
                  </a:lnTo>
                  <a:lnTo>
                    <a:pt x="5897" y="2041"/>
                  </a:lnTo>
                  <a:lnTo>
                    <a:pt x="5904" y="2041"/>
                  </a:lnTo>
                  <a:lnTo>
                    <a:pt x="5910" y="2041"/>
                  </a:lnTo>
                  <a:lnTo>
                    <a:pt x="5915" y="2041"/>
                  </a:lnTo>
                  <a:lnTo>
                    <a:pt x="5921" y="2042"/>
                  </a:lnTo>
                  <a:lnTo>
                    <a:pt x="5926" y="2042"/>
                  </a:lnTo>
                  <a:lnTo>
                    <a:pt x="5933" y="2042"/>
                  </a:lnTo>
                  <a:lnTo>
                    <a:pt x="5938" y="2042"/>
                  </a:lnTo>
                  <a:lnTo>
                    <a:pt x="5944" y="2043"/>
                  </a:lnTo>
                  <a:lnTo>
                    <a:pt x="5949" y="2043"/>
                  </a:lnTo>
                  <a:lnTo>
                    <a:pt x="5955" y="2043"/>
                  </a:lnTo>
                  <a:lnTo>
                    <a:pt x="5961" y="2044"/>
                  </a:lnTo>
                  <a:lnTo>
                    <a:pt x="5967" y="2044"/>
                  </a:lnTo>
                  <a:lnTo>
                    <a:pt x="5972" y="2044"/>
                  </a:lnTo>
                  <a:lnTo>
                    <a:pt x="5978" y="2044"/>
                  </a:lnTo>
                  <a:lnTo>
                    <a:pt x="5983" y="2045"/>
                  </a:lnTo>
                  <a:lnTo>
                    <a:pt x="5990" y="2045"/>
                  </a:lnTo>
                  <a:lnTo>
                    <a:pt x="5996" y="2045"/>
                  </a:lnTo>
                  <a:lnTo>
                    <a:pt x="6001" y="2045"/>
                  </a:lnTo>
                  <a:lnTo>
                    <a:pt x="6007" y="2046"/>
                  </a:lnTo>
                  <a:lnTo>
                    <a:pt x="6012" y="2046"/>
                  </a:lnTo>
                  <a:lnTo>
                    <a:pt x="6019" y="2046"/>
                  </a:lnTo>
                  <a:lnTo>
                    <a:pt x="6024" y="2046"/>
                  </a:lnTo>
                  <a:lnTo>
                    <a:pt x="6030" y="2047"/>
                  </a:lnTo>
                  <a:lnTo>
                    <a:pt x="6035" y="2047"/>
                  </a:lnTo>
                  <a:lnTo>
                    <a:pt x="6041" y="2047"/>
                  </a:lnTo>
                  <a:lnTo>
                    <a:pt x="6047" y="2047"/>
                  </a:lnTo>
                  <a:lnTo>
                    <a:pt x="6053" y="2049"/>
                  </a:lnTo>
                  <a:lnTo>
                    <a:pt x="6058" y="2049"/>
                  </a:lnTo>
                  <a:lnTo>
                    <a:pt x="6064" y="2049"/>
                  </a:lnTo>
                  <a:lnTo>
                    <a:pt x="6069" y="2049"/>
                  </a:lnTo>
                  <a:lnTo>
                    <a:pt x="6076" y="2050"/>
                  </a:lnTo>
                  <a:lnTo>
                    <a:pt x="6081" y="2050"/>
                  </a:lnTo>
                  <a:lnTo>
                    <a:pt x="6087" y="2050"/>
                  </a:lnTo>
                  <a:lnTo>
                    <a:pt x="6093" y="2050"/>
                  </a:lnTo>
                  <a:lnTo>
                    <a:pt x="6098" y="2051"/>
                  </a:lnTo>
                  <a:lnTo>
                    <a:pt x="6105" y="2051"/>
                  </a:lnTo>
                  <a:lnTo>
                    <a:pt x="6110" y="2051"/>
                  </a:lnTo>
                  <a:lnTo>
                    <a:pt x="6116" y="2051"/>
                  </a:lnTo>
                  <a:lnTo>
                    <a:pt x="6121" y="2052"/>
                  </a:lnTo>
                  <a:lnTo>
                    <a:pt x="6127" y="2052"/>
                  </a:lnTo>
                  <a:lnTo>
                    <a:pt x="6133" y="2052"/>
                  </a:lnTo>
                  <a:lnTo>
                    <a:pt x="6139" y="2052"/>
                  </a:lnTo>
                  <a:lnTo>
                    <a:pt x="6144" y="2053"/>
                  </a:lnTo>
                  <a:lnTo>
                    <a:pt x="6150" y="2053"/>
                  </a:lnTo>
                  <a:lnTo>
                    <a:pt x="6155" y="2053"/>
                  </a:lnTo>
                  <a:lnTo>
                    <a:pt x="6162" y="2053"/>
                  </a:lnTo>
                  <a:lnTo>
                    <a:pt x="6167" y="2054"/>
                  </a:lnTo>
                  <a:lnTo>
                    <a:pt x="6173" y="2054"/>
                  </a:lnTo>
                  <a:lnTo>
                    <a:pt x="6179" y="2054"/>
                  </a:lnTo>
                  <a:lnTo>
                    <a:pt x="6184" y="2054"/>
                  </a:lnTo>
                  <a:lnTo>
                    <a:pt x="6191" y="2054"/>
                  </a:lnTo>
                  <a:lnTo>
                    <a:pt x="6196" y="2055"/>
                  </a:lnTo>
                  <a:lnTo>
                    <a:pt x="6202" y="2055"/>
                  </a:lnTo>
                  <a:lnTo>
                    <a:pt x="6207" y="2055"/>
                  </a:lnTo>
                  <a:lnTo>
                    <a:pt x="6213" y="2055"/>
                  </a:lnTo>
                  <a:lnTo>
                    <a:pt x="6219" y="2056"/>
                  </a:lnTo>
                  <a:lnTo>
                    <a:pt x="6225" y="2056"/>
                  </a:lnTo>
                  <a:lnTo>
                    <a:pt x="6230" y="2056"/>
                  </a:lnTo>
                  <a:lnTo>
                    <a:pt x="6236" y="2056"/>
                  </a:lnTo>
                  <a:lnTo>
                    <a:pt x="6241" y="2056"/>
                  </a:lnTo>
                  <a:lnTo>
                    <a:pt x="6248" y="2057"/>
                  </a:lnTo>
                  <a:lnTo>
                    <a:pt x="6253" y="2057"/>
                  </a:lnTo>
                  <a:lnTo>
                    <a:pt x="6259" y="2057"/>
                  </a:lnTo>
                  <a:lnTo>
                    <a:pt x="6264" y="2057"/>
                  </a:lnTo>
                  <a:lnTo>
                    <a:pt x="6270" y="2058"/>
                  </a:lnTo>
                  <a:lnTo>
                    <a:pt x="6277" y="2058"/>
                  </a:lnTo>
                  <a:lnTo>
                    <a:pt x="6282" y="2058"/>
                  </a:lnTo>
                  <a:lnTo>
                    <a:pt x="6288" y="2058"/>
                  </a:lnTo>
                  <a:lnTo>
                    <a:pt x="6293" y="2058"/>
                  </a:lnTo>
                  <a:lnTo>
                    <a:pt x="6299" y="2059"/>
                  </a:lnTo>
                  <a:lnTo>
                    <a:pt x="6305" y="2059"/>
                  </a:lnTo>
                  <a:lnTo>
                    <a:pt x="6311" y="2059"/>
                  </a:lnTo>
                  <a:lnTo>
                    <a:pt x="6316" y="2059"/>
                  </a:lnTo>
                  <a:lnTo>
                    <a:pt x="6322" y="2059"/>
                  </a:lnTo>
                  <a:lnTo>
                    <a:pt x="6327" y="2060"/>
                  </a:lnTo>
                  <a:lnTo>
                    <a:pt x="6334" y="2060"/>
                  </a:lnTo>
                  <a:lnTo>
                    <a:pt x="6339" y="2060"/>
                  </a:lnTo>
                  <a:lnTo>
                    <a:pt x="6345" y="2060"/>
                  </a:lnTo>
                  <a:lnTo>
                    <a:pt x="6350" y="2060"/>
                  </a:lnTo>
                  <a:lnTo>
                    <a:pt x="6356" y="2061"/>
                  </a:lnTo>
                  <a:lnTo>
                    <a:pt x="6363" y="2061"/>
                  </a:lnTo>
                  <a:lnTo>
                    <a:pt x="6368" y="2061"/>
                  </a:lnTo>
                  <a:lnTo>
                    <a:pt x="6374" y="2061"/>
                  </a:lnTo>
                  <a:lnTo>
                    <a:pt x="6379" y="2061"/>
                  </a:lnTo>
                  <a:lnTo>
                    <a:pt x="6386" y="2062"/>
                  </a:lnTo>
                  <a:lnTo>
                    <a:pt x="6391" y="2062"/>
                  </a:lnTo>
                  <a:lnTo>
                    <a:pt x="6397" y="2062"/>
                  </a:lnTo>
                  <a:lnTo>
                    <a:pt x="6402" y="2062"/>
                  </a:lnTo>
                  <a:lnTo>
                    <a:pt x="6408" y="2062"/>
                  </a:lnTo>
                  <a:lnTo>
                    <a:pt x="6413" y="2063"/>
                  </a:lnTo>
                  <a:lnTo>
                    <a:pt x="6420" y="2063"/>
                  </a:lnTo>
                  <a:lnTo>
                    <a:pt x="6425" y="2063"/>
                  </a:lnTo>
                  <a:lnTo>
                    <a:pt x="6431" y="2063"/>
                  </a:lnTo>
                  <a:lnTo>
                    <a:pt x="6436" y="2063"/>
                  </a:lnTo>
                  <a:lnTo>
                    <a:pt x="6443" y="2063"/>
                  </a:lnTo>
                  <a:lnTo>
                    <a:pt x="6448" y="2064"/>
                  </a:lnTo>
                  <a:lnTo>
                    <a:pt x="6454" y="2064"/>
                  </a:lnTo>
                  <a:lnTo>
                    <a:pt x="6460" y="2064"/>
                  </a:lnTo>
                  <a:lnTo>
                    <a:pt x="6465" y="2064"/>
                  </a:lnTo>
                  <a:lnTo>
                    <a:pt x="6472" y="2064"/>
                  </a:lnTo>
                  <a:lnTo>
                    <a:pt x="6477" y="2065"/>
                  </a:lnTo>
                  <a:lnTo>
                    <a:pt x="6483" y="2065"/>
                  </a:lnTo>
                  <a:lnTo>
                    <a:pt x="6488" y="2065"/>
                  </a:lnTo>
                  <a:lnTo>
                    <a:pt x="6494" y="2065"/>
                  </a:lnTo>
                  <a:lnTo>
                    <a:pt x="6500" y="2065"/>
                  </a:lnTo>
                  <a:lnTo>
                    <a:pt x="6506" y="2065"/>
                  </a:lnTo>
                  <a:lnTo>
                    <a:pt x="6511" y="2066"/>
                  </a:lnTo>
                  <a:lnTo>
                    <a:pt x="6517" y="2066"/>
                  </a:lnTo>
                  <a:lnTo>
                    <a:pt x="6522" y="2066"/>
                  </a:lnTo>
                  <a:lnTo>
                    <a:pt x="6529" y="2066"/>
                  </a:lnTo>
                  <a:lnTo>
                    <a:pt x="6534" y="2066"/>
                  </a:lnTo>
                  <a:lnTo>
                    <a:pt x="6540" y="2066"/>
                  </a:lnTo>
                  <a:lnTo>
                    <a:pt x="6546" y="2067"/>
                  </a:lnTo>
                  <a:lnTo>
                    <a:pt x="6551" y="2067"/>
                  </a:lnTo>
                  <a:lnTo>
                    <a:pt x="6558" y="2067"/>
                  </a:lnTo>
                  <a:lnTo>
                    <a:pt x="6563" y="2067"/>
                  </a:lnTo>
                  <a:lnTo>
                    <a:pt x="6569" y="2067"/>
                  </a:lnTo>
                  <a:lnTo>
                    <a:pt x="6574" y="2068"/>
                  </a:lnTo>
                  <a:lnTo>
                    <a:pt x="6580" y="2068"/>
                  </a:lnTo>
                  <a:lnTo>
                    <a:pt x="6586" y="2068"/>
                  </a:lnTo>
                  <a:lnTo>
                    <a:pt x="6592" y="2068"/>
                  </a:lnTo>
                  <a:lnTo>
                    <a:pt x="6597" y="2068"/>
                  </a:lnTo>
                  <a:lnTo>
                    <a:pt x="6603" y="2068"/>
                  </a:lnTo>
                  <a:lnTo>
                    <a:pt x="6608" y="2069"/>
                  </a:lnTo>
                  <a:lnTo>
                    <a:pt x="6615" y="2069"/>
                  </a:lnTo>
                  <a:lnTo>
                    <a:pt x="6620" y="2069"/>
                  </a:lnTo>
                  <a:lnTo>
                    <a:pt x="6626" y="2069"/>
                  </a:lnTo>
                  <a:lnTo>
                    <a:pt x="6631" y="2069"/>
                  </a:lnTo>
                  <a:lnTo>
                    <a:pt x="6637" y="2069"/>
                  </a:lnTo>
                  <a:lnTo>
                    <a:pt x="6644" y="2069"/>
                  </a:lnTo>
                  <a:lnTo>
                    <a:pt x="6649" y="2070"/>
                  </a:lnTo>
                  <a:lnTo>
                    <a:pt x="6655" y="2070"/>
                  </a:lnTo>
                  <a:lnTo>
                    <a:pt x="6660" y="2070"/>
                  </a:lnTo>
                  <a:lnTo>
                    <a:pt x="6666" y="2070"/>
                  </a:lnTo>
                  <a:lnTo>
                    <a:pt x="6672" y="2070"/>
                  </a:lnTo>
                  <a:lnTo>
                    <a:pt x="6678" y="2070"/>
                  </a:lnTo>
                  <a:lnTo>
                    <a:pt x="6683" y="2071"/>
                  </a:lnTo>
                  <a:lnTo>
                    <a:pt x="6689" y="2071"/>
                  </a:lnTo>
                  <a:lnTo>
                    <a:pt x="6694" y="2071"/>
                  </a:lnTo>
                  <a:lnTo>
                    <a:pt x="6701" y="2071"/>
                  </a:lnTo>
                  <a:lnTo>
                    <a:pt x="6706" y="2071"/>
                  </a:lnTo>
                  <a:lnTo>
                    <a:pt x="6712" y="2071"/>
                  </a:lnTo>
                  <a:lnTo>
                    <a:pt x="6717" y="2071"/>
                  </a:lnTo>
                  <a:lnTo>
                    <a:pt x="6723" y="2072"/>
                  </a:lnTo>
                  <a:lnTo>
                    <a:pt x="6730" y="2072"/>
                  </a:lnTo>
                  <a:lnTo>
                    <a:pt x="6735" y="2072"/>
                  </a:lnTo>
                  <a:lnTo>
                    <a:pt x="6741" y="2072"/>
                  </a:lnTo>
                  <a:lnTo>
                    <a:pt x="6746" y="2072"/>
                  </a:lnTo>
                  <a:lnTo>
                    <a:pt x="6752" y="2072"/>
                  </a:lnTo>
                  <a:lnTo>
                    <a:pt x="6758" y="2072"/>
                  </a:lnTo>
                  <a:lnTo>
                    <a:pt x="6764" y="2073"/>
                  </a:lnTo>
                  <a:lnTo>
                    <a:pt x="6769" y="2073"/>
                  </a:lnTo>
                  <a:lnTo>
                    <a:pt x="6775" y="2073"/>
                  </a:lnTo>
                  <a:lnTo>
                    <a:pt x="6780" y="2073"/>
                  </a:lnTo>
                  <a:lnTo>
                    <a:pt x="6787" y="2073"/>
                  </a:lnTo>
                  <a:lnTo>
                    <a:pt x="6792" y="2073"/>
                  </a:lnTo>
                  <a:lnTo>
                    <a:pt x="6798" y="2073"/>
                  </a:lnTo>
                  <a:lnTo>
                    <a:pt x="6803" y="2074"/>
                  </a:lnTo>
                  <a:lnTo>
                    <a:pt x="6809" y="2074"/>
                  </a:lnTo>
                  <a:lnTo>
                    <a:pt x="6815" y="2074"/>
                  </a:lnTo>
                  <a:lnTo>
                    <a:pt x="6821" y="2074"/>
                  </a:lnTo>
                  <a:lnTo>
                    <a:pt x="6827" y="2074"/>
                  </a:lnTo>
                  <a:lnTo>
                    <a:pt x="6832" y="2074"/>
                  </a:lnTo>
                  <a:lnTo>
                    <a:pt x="6838" y="2074"/>
                  </a:lnTo>
                  <a:lnTo>
                    <a:pt x="6844" y="2075"/>
                  </a:lnTo>
                  <a:lnTo>
                    <a:pt x="6850" y="2075"/>
                  </a:lnTo>
                  <a:lnTo>
                    <a:pt x="6855" y="2075"/>
                  </a:lnTo>
                  <a:lnTo>
                    <a:pt x="6861" y="2075"/>
                  </a:lnTo>
                  <a:lnTo>
                    <a:pt x="6866" y="2075"/>
                  </a:lnTo>
                  <a:lnTo>
                    <a:pt x="6873" y="2075"/>
                  </a:lnTo>
                  <a:lnTo>
                    <a:pt x="6878" y="2075"/>
                  </a:lnTo>
                  <a:lnTo>
                    <a:pt x="6884" y="2077"/>
                  </a:lnTo>
                  <a:lnTo>
                    <a:pt x="6889" y="2077"/>
                  </a:lnTo>
                  <a:lnTo>
                    <a:pt x="6895" y="2077"/>
                  </a:lnTo>
                  <a:lnTo>
                    <a:pt x="6901" y="2077"/>
                  </a:lnTo>
                  <a:lnTo>
                    <a:pt x="6907" y="2077"/>
                  </a:lnTo>
                  <a:lnTo>
                    <a:pt x="6913" y="2077"/>
                  </a:lnTo>
                  <a:lnTo>
                    <a:pt x="6918" y="2077"/>
                  </a:lnTo>
                  <a:lnTo>
                    <a:pt x="6924" y="2077"/>
                  </a:lnTo>
                  <a:lnTo>
                    <a:pt x="6930" y="2078"/>
                  </a:lnTo>
                  <a:lnTo>
                    <a:pt x="6936" y="2078"/>
                  </a:lnTo>
                  <a:lnTo>
                    <a:pt x="6941" y="2078"/>
                  </a:lnTo>
                  <a:lnTo>
                    <a:pt x="6947" y="2078"/>
                  </a:lnTo>
                  <a:lnTo>
                    <a:pt x="6952" y="2078"/>
                  </a:lnTo>
                  <a:lnTo>
                    <a:pt x="6959" y="2078"/>
                  </a:lnTo>
                  <a:lnTo>
                    <a:pt x="6964" y="2078"/>
                  </a:lnTo>
                  <a:lnTo>
                    <a:pt x="6970" y="2078"/>
                  </a:lnTo>
                  <a:lnTo>
                    <a:pt x="6975" y="2079"/>
                  </a:lnTo>
                  <a:lnTo>
                    <a:pt x="6981" y="2079"/>
                  </a:lnTo>
                  <a:lnTo>
                    <a:pt x="6987" y="2079"/>
                  </a:lnTo>
                  <a:lnTo>
                    <a:pt x="6993" y="2079"/>
                  </a:lnTo>
                  <a:lnTo>
                    <a:pt x="6998" y="2079"/>
                  </a:lnTo>
                  <a:lnTo>
                    <a:pt x="7004" y="2079"/>
                  </a:lnTo>
                  <a:lnTo>
                    <a:pt x="7010" y="2079"/>
                  </a:lnTo>
                  <a:lnTo>
                    <a:pt x="7016" y="2079"/>
                  </a:lnTo>
                  <a:lnTo>
                    <a:pt x="7022" y="2080"/>
                  </a:lnTo>
                  <a:lnTo>
                    <a:pt x="7027" y="2080"/>
                  </a:lnTo>
                  <a:lnTo>
                    <a:pt x="7033" y="2080"/>
                  </a:lnTo>
                  <a:lnTo>
                    <a:pt x="7038" y="2080"/>
                  </a:lnTo>
                  <a:lnTo>
                    <a:pt x="7045" y="2080"/>
                  </a:lnTo>
                  <a:lnTo>
                    <a:pt x="7050" y="2080"/>
                  </a:lnTo>
                  <a:lnTo>
                    <a:pt x="7056" y="2080"/>
                  </a:lnTo>
                  <a:lnTo>
                    <a:pt x="7061" y="2080"/>
                  </a:lnTo>
                  <a:lnTo>
                    <a:pt x="7067" y="2080"/>
                  </a:lnTo>
                  <a:lnTo>
                    <a:pt x="7073" y="2081"/>
                  </a:lnTo>
                  <a:lnTo>
                    <a:pt x="7079" y="2081"/>
                  </a:lnTo>
                  <a:lnTo>
                    <a:pt x="7084" y="2081"/>
                  </a:lnTo>
                  <a:lnTo>
                    <a:pt x="7090" y="2081"/>
                  </a:lnTo>
                  <a:lnTo>
                    <a:pt x="7096" y="2081"/>
                  </a:lnTo>
                  <a:lnTo>
                    <a:pt x="7102" y="2081"/>
                  </a:lnTo>
                  <a:lnTo>
                    <a:pt x="7108" y="2081"/>
                  </a:lnTo>
                  <a:lnTo>
                    <a:pt x="7113" y="2081"/>
                  </a:lnTo>
                  <a:lnTo>
                    <a:pt x="7119" y="2081"/>
                  </a:lnTo>
                  <a:lnTo>
                    <a:pt x="7124" y="2082"/>
                  </a:lnTo>
                  <a:lnTo>
                    <a:pt x="7131" y="2082"/>
                  </a:lnTo>
                  <a:lnTo>
                    <a:pt x="7136" y="2082"/>
                  </a:lnTo>
                  <a:lnTo>
                    <a:pt x="7142" y="2082"/>
                  </a:lnTo>
                  <a:lnTo>
                    <a:pt x="7147" y="2082"/>
                  </a:lnTo>
                  <a:lnTo>
                    <a:pt x="7153" y="2082"/>
                  </a:lnTo>
                  <a:lnTo>
                    <a:pt x="7159" y="2082"/>
                  </a:lnTo>
                  <a:lnTo>
                    <a:pt x="7165" y="2082"/>
                  </a:lnTo>
                  <a:lnTo>
                    <a:pt x="7170" y="2082"/>
                  </a:lnTo>
                  <a:lnTo>
                    <a:pt x="7176" y="2083"/>
                  </a:lnTo>
                  <a:lnTo>
                    <a:pt x="7181" y="2083"/>
                  </a:lnTo>
                  <a:lnTo>
                    <a:pt x="7188" y="2083"/>
                  </a:lnTo>
                  <a:lnTo>
                    <a:pt x="7194" y="2083"/>
                  </a:lnTo>
                  <a:lnTo>
                    <a:pt x="7199" y="2083"/>
                  </a:lnTo>
                  <a:lnTo>
                    <a:pt x="7205" y="2083"/>
                  </a:lnTo>
                  <a:lnTo>
                    <a:pt x="7210" y="2083"/>
                  </a:lnTo>
                  <a:lnTo>
                    <a:pt x="7217" y="2083"/>
                  </a:lnTo>
                  <a:lnTo>
                    <a:pt x="7222" y="2083"/>
                  </a:lnTo>
                  <a:lnTo>
                    <a:pt x="7228" y="2083"/>
                  </a:lnTo>
                  <a:lnTo>
                    <a:pt x="7233" y="2084"/>
                  </a:lnTo>
                  <a:lnTo>
                    <a:pt x="7239" y="2084"/>
                  </a:lnTo>
                  <a:lnTo>
                    <a:pt x="7245" y="2084"/>
                  </a:lnTo>
                  <a:lnTo>
                    <a:pt x="7251" y="2084"/>
                  </a:lnTo>
                  <a:lnTo>
                    <a:pt x="7256" y="2084"/>
                  </a:lnTo>
                  <a:lnTo>
                    <a:pt x="7262" y="2084"/>
                  </a:lnTo>
                  <a:lnTo>
                    <a:pt x="7267" y="2084"/>
                  </a:lnTo>
                  <a:lnTo>
                    <a:pt x="7274" y="2084"/>
                  </a:lnTo>
                  <a:lnTo>
                    <a:pt x="7280" y="2084"/>
                  </a:lnTo>
                  <a:lnTo>
                    <a:pt x="7285" y="2084"/>
                  </a:lnTo>
                  <a:lnTo>
                    <a:pt x="7291" y="2085"/>
                  </a:lnTo>
                  <a:lnTo>
                    <a:pt x="7296" y="2085"/>
                  </a:lnTo>
                  <a:lnTo>
                    <a:pt x="7303" y="2085"/>
                  </a:lnTo>
                  <a:lnTo>
                    <a:pt x="7308" y="2085"/>
                  </a:lnTo>
                  <a:lnTo>
                    <a:pt x="7314" y="2085"/>
                  </a:lnTo>
                  <a:lnTo>
                    <a:pt x="7319" y="2085"/>
                  </a:lnTo>
                  <a:lnTo>
                    <a:pt x="7325" y="2085"/>
                  </a:lnTo>
                  <a:lnTo>
                    <a:pt x="7331" y="2085"/>
                  </a:lnTo>
                  <a:lnTo>
                    <a:pt x="7337" y="2085"/>
                  </a:lnTo>
                  <a:lnTo>
                    <a:pt x="7342" y="2085"/>
                  </a:lnTo>
                  <a:lnTo>
                    <a:pt x="7348" y="2085"/>
                  </a:lnTo>
                  <a:lnTo>
                    <a:pt x="7353" y="2086"/>
                  </a:lnTo>
                  <a:lnTo>
                    <a:pt x="7360" y="2086"/>
                  </a:lnTo>
                  <a:lnTo>
                    <a:pt x="7365" y="2086"/>
                  </a:lnTo>
                  <a:lnTo>
                    <a:pt x="7371" y="2086"/>
                  </a:lnTo>
                  <a:lnTo>
                    <a:pt x="7377" y="2086"/>
                  </a:lnTo>
                  <a:lnTo>
                    <a:pt x="7382" y="2086"/>
                  </a:lnTo>
                  <a:lnTo>
                    <a:pt x="7389" y="2086"/>
                  </a:lnTo>
                  <a:lnTo>
                    <a:pt x="7394" y="2086"/>
                  </a:lnTo>
                  <a:lnTo>
                    <a:pt x="7400" y="2086"/>
                  </a:lnTo>
                  <a:lnTo>
                    <a:pt x="7405" y="2086"/>
                  </a:lnTo>
                  <a:lnTo>
                    <a:pt x="7411" y="2086"/>
                  </a:lnTo>
                  <a:lnTo>
                    <a:pt x="7417" y="2086"/>
                  </a:lnTo>
                  <a:lnTo>
                    <a:pt x="7423" y="2087"/>
                  </a:lnTo>
                  <a:lnTo>
                    <a:pt x="7428" y="2087"/>
                  </a:lnTo>
                  <a:lnTo>
                    <a:pt x="7434" y="2087"/>
                  </a:lnTo>
                  <a:lnTo>
                    <a:pt x="7439" y="2087"/>
                  </a:lnTo>
                  <a:lnTo>
                    <a:pt x="7446" y="2087"/>
                  </a:lnTo>
                  <a:lnTo>
                    <a:pt x="7451" y="2087"/>
                  </a:lnTo>
                  <a:lnTo>
                    <a:pt x="7457" y="2087"/>
                  </a:lnTo>
                  <a:lnTo>
                    <a:pt x="7463" y="2087"/>
                  </a:lnTo>
                  <a:lnTo>
                    <a:pt x="7468" y="2087"/>
                  </a:lnTo>
                  <a:lnTo>
                    <a:pt x="7475" y="2087"/>
                  </a:lnTo>
                  <a:lnTo>
                    <a:pt x="7480" y="2087"/>
                  </a:lnTo>
                  <a:lnTo>
                    <a:pt x="7486" y="2088"/>
                  </a:lnTo>
                  <a:lnTo>
                    <a:pt x="7491" y="2088"/>
                  </a:lnTo>
                  <a:lnTo>
                    <a:pt x="7497" y="2088"/>
                  </a:lnTo>
                  <a:lnTo>
                    <a:pt x="7503" y="2088"/>
                  </a:lnTo>
                  <a:lnTo>
                    <a:pt x="7509" y="2088"/>
                  </a:lnTo>
                  <a:lnTo>
                    <a:pt x="7514" y="2088"/>
                  </a:lnTo>
                  <a:lnTo>
                    <a:pt x="7520" y="2088"/>
                  </a:lnTo>
                  <a:lnTo>
                    <a:pt x="7525" y="2088"/>
                  </a:lnTo>
                  <a:lnTo>
                    <a:pt x="7532" y="2088"/>
                  </a:lnTo>
                  <a:lnTo>
                    <a:pt x="7537" y="2088"/>
                  </a:lnTo>
                  <a:lnTo>
                    <a:pt x="7543" y="2088"/>
                  </a:lnTo>
                  <a:lnTo>
                    <a:pt x="7548" y="2088"/>
                  </a:lnTo>
                  <a:lnTo>
                    <a:pt x="7554" y="2088"/>
                  </a:lnTo>
                  <a:lnTo>
                    <a:pt x="7561" y="2089"/>
                  </a:lnTo>
                  <a:lnTo>
                    <a:pt x="7566" y="2089"/>
                  </a:lnTo>
                  <a:lnTo>
                    <a:pt x="7572" y="2089"/>
                  </a:lnTo>
                  <a:lnTo>
                    <a:pt x="7577" y="2089"/>
                  </a:lnTo>
                  <a:lnTo>
                    <a:pt x="7583" y="2089"/>
                  </a:lnTo>
                  <a:lnTo>
                    <a:pt x="7589" y="2089"/>
                  </a:lnTo>
                  <a:lnTo>
                    <a:pt x="7595" y="2089"/>
                  </a:lnTo>
                  <a:lnTo>
                    <a:pt x="7600" y="2089"/>
                  </a:lnTo>
                  <a:lnTo>
                    <a:pt x="7606" y="2089"/>
                  </a:lnTo>
                  <a:lnTo>
                    <a:pt x="7611" y="2089"/>
                  </a:lnTo>
                  <a:lnTo>
                    <a:pt x="7618" y="2089"/>
                  </a:lnTo>
                  <a:lnTo>
                    <a:pt x="7623" y="2089"/>
                  </a:lnTo>
                  <a:lnTo>
                    <a:pt x="7629" y="2089"/>
                  </a:lnTo>
                  <a:lnTo>
                    <a:pt x="7634" y="2090"/>
                  </a:lnTo>
                  <a:lnTo>
                    <a:pt x="7640" y="2090"/>
                  </a:lnTo>
                  <a:lnTo>
                    <a:pt x="7647" y="2090"/>
                  </a:lnTo>
                  <a:lnTo>
                    <a:pt x="7652" y="2090"/>
                  </a:lnTo>
                  <a:lnTo>
                    <a:pt x="7658" y="2090"/>
                  </a:lnTo>
                  <a:lnTo>
                    <a:pt x="7663" y="2090"/>
                  </a:lnTo>
                  <a:lnTo>
                    <a:pt x="7669" y="2090"/>
                  </a:lnTo>
                  <a:lnTo>
                    <a:pt x="7675" y="2090"/>
                  </a:lnTo>
                  <a:lnTo>
                    <a:pt x="7681" y="2090"/>
                  </a:lnTo>
                  <a:lnTo>
                    <a:pt x="7686" y="2090"/>
                  </a:lnTo>
                  <a:lnTo>
                    <a:pt x="7692" y="2090"/>
                  </a:lnTo>
                  <a:lnTo>
                    <a:pt x="7697" y="2090"/>
                  </a:lnTo>
                  <a:lnTo>
                    <a:pt x="7704" y="2090"/>
                  </a:lnTo>
                  <a:lnTo>
                    <a:pt x="7709" y="2090"/>
                  </a:lnTo>
                  <a:lnTo>
                    <a:pt x="7715" y="2090"/>
                  </a:lnTo>
                  <a:lnTo>
                    <a:pt x="7720" y="2091"/>
                  </a:lnTo>
                  <a:lnTo>
                    <a:pt x="7726" y="2091"/>
                  </a:lnTo>
                  <a:lnTo>
                    <a:pt x="7732" y="2091"/>
                  </a:lnTo>
                  <a:lnTo>
                    <a:pt x="7738" y="2091"/>
                  </a:lnTo>
                  <a:lnTo>
                    <a:pt x="7744" y="2091"/>
                  </a:lnTo>
                  <a:lnTo>
                    <a:pt x="7749" y="2091"/>
                  </a:lnTo>
                  <a:lnTo>
                    <a:pt x="7755" y="2091"/>
                  </a:lnTo>
                  <a:lnTo>
                    <a:pt x="7761" y="2091"/>
                  </a:lnTo>
                  <a:lnTo>
                    <a:pt x="7767" y="2091"/>
                  </a:lnTo>
                  <a:lnTo>
                    <a:pt x="7772" y="2091"/>
                  </a:lnTo>
                  <a:lnTo>
                    <a:pt x="7778" y="2091"/>
                  </a:lnTo>
                  <a:lnTo>
                    <a:pt x="7783" y="2091"/>
                  </a:lnTo>
                  <a:lnTo>
                    <a:pt x="7790" y="2091"/>
                  </a:lnTo>
                  <a:lnTo>
                    <a:pt x="7795" y="2091"/>
                  </a:lnTo>
                  <a:lnTo>
                    <a:pt x="7801" y="2091"/>
                  </a:lnTo>
                  <a:lnTo>
                    <a:pt x="7806" y="2092"/>
                  </a:lnTo>
                  <a:lnTo>
                    <a:pt x="7812" y="2092"/>
                  </a:lnTo>
                  <a:lnTo>
                    <a:pt x="7818" y="2092"/>
                  </a:lnTo>
                  <a:lnTo>
                    <a:pt x="7824" y="2092"/>
                  </a:lnTo>
                  <a:lnTo>
                    <a:pt x="7830" y="2092"/>
                  </a:lnTo>
                  <a:lnTo>
                    <a:pt x="7835" y="2092"/>
                  </a:lnTo>
                  <a:lnTo>
                    <a:pt x="7841" y="2092"/>
                  </a:lnTo>
                  <a:lnTo>
                    <a:pt x="7847" y="2092"/>
                  </a:lnTo>
                  <a:lnTo>
                    <a:pt x="7853" y="2092"/>
                  </a:lnTo>
                  <a:lnTo>
                    <a:pt x="7858" y="2092"/>
                  </a:lnTo>
                  <a:lnTo>
                    <a:pt x="7864" y="2092"/>
                  </a:lnTo>
                  <a:lnTo>
                    <a:pt x="7869" y="2092"/>
                  </a:lnTo>
                  <a:lnTo>
                    <a:pt x="7876" y="2092"/>
                  </a:lnTo>
                  <a:lnTo>
                    <a:pt x="7881" y="2092"/>
                  </a:lnTo>
                  <a:lnTo>
                    <a:pt x="7887" y="2092"/>
                  </a:lnTo>
                  <a:lnTo>
                    <a:pt x="7892" y="2092"/>
                  </a:lnTo>
                  <a:lnTo>
                    <a:pt x="7898" y="2093"/>
                  </a:lnTo>
                  <a:lnTo>
                    <a:pt x="7904" y="2093"/>
                  </a:lnTo>
                  <a:lnTo>
                    <a:pt x="7910" y="2093"/>
                  </a:lnTo>
                  <a:lnTo>
                    <a:pt x="7915" y="2093"/>
                  </a:lnTo>
                  <a:lnTo>
                    <a:pt x="7921" y="2093"/>
                  </a:lnTo>
                  <a:lnTo>
                    <a:pt x="7928" y="2093"/>
                  </a:lnTo>
                  <a:lnTo>
                    <a:pt x="7933" y="2093"/>
                  </a:lnTo>
                  <a:lnTo>
                    <a:pt x="7939" y="2093"/>
                  </a:lnTo>
                  <a:lnTo>
                    <a:pt x="7944" y="2093"/>
                  </a:lnTo>
                  <a:lnTo>
                    <a:pt x="7950" y="2093"/>
                  </a:lnTo>
                  <a:lnTo>
                    <a:pt x="7955" y="2093"/>
                  </a:lnTo>
                  <a:lnTo>
                    <a:pt x="7962" y="2093"/>
                  </a:lnTo>
                  <a:lnTo>
                    <a:pt x="7967" y="2093"/>
                  </a:lnTo>
                  <a:lnTo>
                    <a:pt x="7973" y="2093"/>
                  </a:lnTo>
                  <a:lnTo>
                    <a:pt x="7978" y="2093"/>
                  </a:lnTo>
                  <a:lnTo>
                    <a:pt x="7984" y="2093"/>
                  </a:lnTo>
                  <a:lnTo>
                    <a:pt x="7990" y="2093"/>
                  </a:lnTo>
                  <a:lnTo>
                    <a:pt x="7996" y="2093"/>
                  </a:lnTo>
                  <a:lnTo>
                    <a:pt x="8001" y="2094"/>
                  </a:lnTo>
                  <a:lnTo>
                    <a:pt x="8007" y="2094"/>
                  </a:lnTo>
                  <a:lnTo>
                    <a:pt x="8012" y="2094"/>
                  </a:lnTo>
                  <a:lnTo>
                    <a:pt x="8019" y="2094"/>
                  </a:lnTo>
                  <a:lnTo>
                    <a:pt x="8025" y="2094"/>
                  </a:lnTo>
                  <a:lnTo>
                    <a:pt x="8030" y="2094"/>
                  </a:lnTo>
                  <a:lnTo>
                    <a:pt x="8036" y="2094"/>
                  </a:lnTo>
                  <a:lnTo>
                    <a:pt x="8041" y="2094"/>
                  </a:lnTo>
                  <a:lnTo>
                    <a:pt x="8048" y="2094"/>
                  </a:lnTo>
                  <a:lnTo>
                    <a:pt x="8053" y="2094"/>
                  </a:lnTo>
                  <a:lnTo>
                    <a:pt x="8059" y="2094"/>
                  </a:lnTo>
                  <a:lnTo>
                    <a:pt x="8064" y="2094"/>
                  </a:lnTo>
                  <a:lnTo>
                    <a:pt x="8071" y="2094"/>
                  </a:lnTo>
                  <a:lnTo>
                    <a:pt x="8076" y="2094"/>
                  </a:lnTo>
                  <a:lnTo>
                    <a:pt x="8082" y="2094"/>
                  </a:lnTo>
                  <a:lnTo>
                    <a:pt x="8087" y="2094"/>
                  </a:lnTo>
                  <a:lnTo>
                    <a:pt x="8093" y="2094"/>
                  </a:lnTo>
                  <a:lnTo>
                    <a:pt x="8098" y="2094"/>
                  </a:lnTo>
                  <a:lnTo>
                    <a:pt x="8105" y="2094"/>
                  </a:lnTo>
                  <a:lnTo>
                    <a:pt x="8111" y="2095"/>
                  </a:lnTo>
                  <a:lnTo>
                    <a:pt x="8116" y="2095"/>
                  </a:lnTo>
                  <a:lnTo>
                    <a:pt x="8122" y="2095"/>
                  </a:lnTo>
                  <a:lnTo>
                    <a:pt x="8128" y="2095"/>
                  </a:lnTo>
                  <a:lnTo>
                    <a:pt x="8134" y="2095"/>
                  </a:lnTo>
                  <a:lnTo>
                    <a:pt x="8139" y="2095"/>
                  </a:lnTo>
                  <a:lnTo>
                    <a:pt x="8145" y="2095"/>
                  </a:lnTo>
                  <a:lnTo>
                    <a:pt x="8150" y="2095"/>
                  </a:lnTo>
                  <a:lnTo>
                    <a:pt x="8157" y="2095"/>
                  </a:lnTo>
                  <a:lnTo>
                    <a:pt x="8162" y="2095"/>
                  </a:lnTo>
                  <a:lnTo>
                    <a:pt x="8168" y="2095"/>
                  </a:lnTo>
                  <a:lnTo>
                    <a:pt x="8173" y="2095"/>
                  </a:lnTo>
                  <a:lnTo>
                    <a:pt x="8179" y="2095"/>
                  </a:lnTo>
                  <a:lnTo>
                    <a:pt x="8185" y="2095"/>
                  </a:lnTo>
                  <a:lnTo>
                    <a:pt x="8191" y="2095"/>
                  </a:lnTo>
                  <a:lnTo>
                    <a:pt x="8196" y="2095"/>
                  </a:lnTo>
                  <a:lnTo>
                    <a:pt x="8202" y="2095"/>
                  </a:lnTo>
                  <a:lnTo>
                    <a:pt x="8208" y="2095"/>
                  </a:lnTo>
                  <a:lnTo>
                    <a:pt x="8214" y="2095"/>
                  </a:lnTo>
                  <a:lnTo>
                    <a:pt x="8220" y="2095"/>
                  </a:lnTo>
                  <a:lnTo>
                    <a:pt x="8225" y="2095"/>
                  </a:lnTo>
                  <a:lnTo>
                    <a:pt x="8231" y="2095"/>
                  </a:lnTo>
                  <a:lnTo>
                    <a:pt x="8236" y="2096"/>
                  </a:lnTo>
                  <a:lnTo>
                    <a:pt x="8243" y="2096"/>
                  </a:lnTo>
                  <a:lnTo>
                    <a:pt x="8248" y="2096"/>
                  </a:lnTo>
                  <a:lnTo>
                    <a:pt x="8254" y="2096"/>
                  </a:lnTo>
                  <a:lnTo>
                    <a:pt x="8259" y="2096"/>
                  </a:lnTo>
                  <a:lnTo>
                    <a:pt x="8265" y="2096"/>
                  </a:lnTo>
                  <a:lnTo>
                    <a:pt x="8271" y="2096"/>
                  </a:lnTo>
                  <a:lnTo>
                    <a:pt x="8277" y="2096"/>
                  </a:lnTo>
                  <a:lnTo>
                    <a:pt x="8282" y="2096"/>
                  </a:lnTo>
                  <a:lnTo>
                    <a:pt x="8288" y="2096"/>
                  </a:lnTo>
                  <a:lnTo>
                    <a:pt x="8294" y="2096"/>
                  </a:lnTo>
                  <a:lnTo>
                    <a:pt x="8300" y="2096"/>
                  </a:lnTo>
                  <a:lnTo>
                    <a:pt x="8306" y="2096"/>
                  </a:lnTo>
                  <a:lnTo>
                    <a:pt x="8311" y="2096"/>
                  </a:lnTo>
                  <a:lnTo>
                    <a:pt x="8317" y="2096"/>
                  </a:lnTo>
                  <a:lnTo>
                    <a:pt x="8322" y="2096"/>
                  </a:lnTo>
                  <a:lnTo>
                    <a:pt x="8329" y="2096"/>
                  </a:lnTo>
                  <a:lnTo>
                    <a:pt x="8334" y="2096"/>
                  </a:lnTo>
                  <a:lnTo>
                    <a:pt x="8340" y="2096"/>
                  </a:lnTo>
                  <a:lnTo>
                    <a:pt x="8345" y="2096"/>
                  </a:lnTo>
                  <a:lnTo>
                    <a:pt x="8351" y="2096"/>
                  </a:lnTo>
                  <a:lnTo>
                    <a:pt x="8357" y="2096"/>
                  </a:lnTo>
                  <a:lnTo>
                    <a:pt x="8363" y="2096"/>
                  </a:lnTo>
                  <a:lnTo>
                    <a:pt x="8368" y="2097"/>
                  </a:lnTo>
                  <a:lnTo>
                    <a:pt x="8374" y="2097"/>
                  </a:lnTo>
                  <a:lnTo>
                    <a:pt x="8379" y="2097"/>
                  </a:lnTo>
                  <a:lnTo>
                    <a:pt x="8386" y="2097"/>
                  </a:lnTo>
                  <a:lnTo>
                    <a:pt x="8392" y="2097"/>
                  </a:lnTo>
                  <a:lnTo>
                    <a:pt x="8397" y="2097"/>
                  </a:lnTo>
                  <a:lnTo>
                    <a:pt x="8403" y="2097"/>
                  </a:lnTo>
                  <a:lnTo>
                    <a:pt x="8408" y="2097"/>
                  </a:lnTo>
                  <a:lnTo>
                    <a:pt x="8415" y="2097"/>
                  </a:lnTo>
                  <a:lnTo>
                    <a:pt x="8420" y="2097"/>
                  </a:lnTo>
                  <a:lnTo>
                    <a:pt x="8426" y="2097"/>
                  </a:lnTo>
                  <a:lnTo>
                    <a:pt x="8431" y="2097"/>
                  </a:lnTo>
                  <a:lnTo>
                    <a:pt x="8437" y="2097"/>
                  </a:lnTo>
                  <a:lnTo>
                    <a:pt x="8443" y="2097"/>
                  </a:lnTo>
                  <a:lnTo>
                    <a:pt x="8449" y="2097"/>
                  </a:lnTo>
                  <a:lnTo>
                    <a:pt x="8454" y="2097"/>
                  </a:lnTo>
                  <a:lnTo>
                    <a:pt x="8460" y="2097"/>
                  </a:lnTo>
                  <a:lnTo>
                    <a:pt x="8465" y="2097"/>
                  </a:lnTo>
                  <a:lnTo>
                    <a:pt x="8472" y="2097"/>
                  </a:lnTo>
                  <a:lnTo>
                    <a:pt x="8478" y="2097"/>
                  </a:lnTo>
                  <a:lnTo>
                    <a:pt x="8483" y="2097"/>
                  </a:lnTo>
                  <a:lnTo>
                    <a:pt x="8489" y="2097"/>
                  </a:lnTo>
                  <a:lnTo>
                    <a:pt x="8494" y="2097"/>
                  </a:lnTo>
                  <a:lnTo>
                    <a:pt x="8501" y="2097"/>
                  </a:lnTo>
                  <a:lnTo>
                    <a:pt x="8506" y="2097"/>
                  </a:lnTo>
                  <a:lnTo>
                    <a:pt x="8512" y="2097"/>
                  </a:lnTo>
                  <a:lnTo>
                    <a:pt x="8517" y="2098"/>
                  </a:lnTo>
                  <a:lnTo>
                    <a:pt x="8523" y="2098"/>
                  </a:lnTo>
                  <a:lnTo>
                    <a:pt x="8529" y="2098"/>
                  </a:lnTo>
                  <a:lnTo>
                    <a:pt x="8535" y="2098"/>
                  </a:lnTo>
                  <a:lnTo>
                    <a:pt x="8540" y="2098"/>
                  </a:lnTo>
                  <a:lnTo>
                    <a:pt x="8546" y="2098"/>
                  </a:lnTo>
                  <a:lnTo>
                    <a:pt x="8551" y="2098"/>
                  </a:lnTo>
                  <a:lnTo>
                    <a:pt x="8558" y="2098"/>
                  </a:lnTo>
                  <a:lnTo>
                    <a:pt x="8563" y="2098"/>
                  </a:lnTo>
                  <a:lnTo>
                    <a:pt x="8569" y="2098"/>
                  </a:lnTo>
                  <a:lnTo>
                    <a:pt x="8575" y="2098"/>
                  </a:lnTo>
                  <a:lnTo>
                    <a:pt x="8580" y="2098"/>
                  </a:lnTo>
                  <a:lnTo>
                    <a:pt x="8587" y="2098"/>
                  </a:lnTo>
                  <a:lnTo>
                    <a:pt x="8592" y="2098"/>
                  </a:lnTo>
                  <a:lnTo>
                    <a:pt x="8598" y="2098"/>
                  </a:lnTo>
                </a:path>
              </a:pathLst>
            </a:custGeom>
            <a:solidFill>
              <a:srgbClr val="FFEBD7">
                <a:alpha val="0"/>
              </a:srgbClr>
            </a:solidFill>
            <a:ln w="0">
              <a:solidFill>
                <a:srgbClr val="008000"/>
              </a:solidFill>
              <a:prstDash val="sysDashDot"/>
              <a:round/>
              <a:headEnd/>
              <a:tailEnd/>
            </a:ln>
          </p:spPr>
          <p:txBody>
            <a:bodyPr/>
            <a:lstStyle/>
            <a:p>
              <a:pPr>
                <a:defRPr/>
              </a:pPr>
              <a:endParaRPr lang="en-US" dirty="0"/>
            </a:p>
          </p:txBody>
        </p:sp>
        <p:sp>
          <p:nvSpPr>
            <p:cNvPr id="17482" name="Freeform 74"/>
            <p:cNvSpPr>
              <a:spLocks/>
            </p:cNvSpPr>
            <p:nvPr/>
          </p:nvSpPr>
          <p:spPr bwMode="auto">
            <a:xfrm>
              <a:off x="3605" y="730"/>
              <a:ext cx="955" cy="149"/>
            </a:xfrm>
            <a:custGeom>
              <a:avLst/>
              <a:gdLst/>
              <a:ahLst/>
              <a:cxnLst>
                <a:cxn ang="0">
                  <a:pos x="132" y="1228"/>
                </a:cxn>
                <a:cxn ang="0">
                  <a:pos x="269" y="1047"/>
                </a:cxn>
                <a:cxn ang="0">
                  <a:pos x="407" y="857"/>
                </a:cxn>
                <a:cxn ang="0">
                  <a:pos x="544" y="675"/>
                </a:cxn>
                <a:cxn ang="0">
                  <a:pos x="682" y="514"/>
                </a:cxn>
                <a:cxn ang="0">
                  <a:pos x="820" y="374"/>
                </a:cxn>
                <a:cxn ang="0">
                  <a:pos x="957" y="259"/>
                </a:cxn>
                <a:cxn ang="0">
                  <a:pos x="1094" y="167"/>
                </a:cxn>
                <a:cxn ang="0">
                  <a:pos x="1232" y="97"/>
                </a:cxn>
                <a:cxn ang="0">
                  <a:pos x="1370" y="47"/>
                </a:cxn>
                <a:cxn ang="0">
                  <a:pos x="1508" y="16"/>
                </a:cxn>
                <a:cxn ang="0">
                  <a:pos x="1645" y="2"/>
                </a:cxn>
                <a:cxn ang="0">
                  <a:pos x="1782" y="2"/>
                </a:cxn>
                <a:cxn ang="0">
                  <a:pos x="1920" y="13"/>
                </a:cxn>
                <a:cxn ang="0">
                  <a:pos x="2058" y="34"/>
                </a:cxn>
                <a:cxn ang="0">
                  <a:pos x="2195" y="64"/>
                </a:cxn>
                <a:cxn ang="0">
                  <a:pos x="2333" y="100"/>
                </a:cxn>
                <a:cxn ang="0">
                  <a:pos x="2470" y="142"/>
                </a:cxn>
                <a:cxn ang="0">
                  <a:pos x="2608" y="187"/>
                </a:cxn>
                <a:cxn ang="0">
                  <a:pos x="2745" y="236"/>
                </a:cxn>
                <a:cxn ang="0">
                  <a:pos x="2883" y="287"/>
                </a:cxn>
                <a:cxn ang="0">
                  <a:pos x="3021" y="338"/>
                </a:cxn>
                <a:cxn ang="0">
                  <a:pos x="3159" y="389"/>
                </a:cxn>
                <a:cxn ang="0">
                  <a:pos x="3295" y="442"/>
                </a:cxn>
                <a:cxn ang="0">
                  <a:pos x="3433" y="493"/>
                </a:cxn>
                <a:cxn ang="0">
                  <a:pos x="3571" y="544"/>
                </a:cxn>
                <a:cxn ang="0">
                  <a:pos x="3709" y="592"/>
                </a:cxn>
                <a:cxn ang="0">
                  <a:pos x="3846" y="640"/>
                </a:cxn>
                <a:cxn ang="0">
                  <a:pos x="3983" y="686"/>
                </a:cxn>
                <a:cxn ang="0">
                  <a:pos x="4121" y="729"/>
                </a:cxn>
                <a:cxn ang="0">
                  <a:pos x="4259" y="771"/>
                </a:cxn>
                <a:cxn ang="0">
                  <a:pos x="4396" y="811"/>
                </a:cxn>
                <a:cxn ang="0">
                  <a:pos x="4534" y="848"/>
                </a:cxn>
                <a:cxn ang="0">
                  <a:pos x="4671" y="885"/>
                </a:cxn>
                <a:cxn ang="0">
                  <a:pos x="4809" y="918"/>
                </a:cxn>
                <a:cxn ang="0">
                  <a:pos x="4946" y="950"/>
                </a:cxn>
                <a:cxn ang="0">
                  <a:pos x="5084" y="979"/>
                </a:cxn>
                <a:cxn ang="0">
                  <a:pos x="5222" y="1007"/>
                </a:cxn>
                <a:cxn ang="0">
                  <a:pos x="5360" y="1033"/>
                </a:cxn>
                <a:cxn ang="0">
                  <a:pos x="5496" y="1058"/>
                </a:cxn>
                <a:cxn ang="0">
                  <a:pos x="5634" y="1080"/>
                </a:cxn>
                <a:cxn ang="0">
                  <a:pos x="5772" y="1101"/>
                </a:cxn>
                <a:cxn ang="0">
                  <a:pos x="5910" y="1121"/>
                </a:cxn>
                <a:cxn ang="0">
                  <a:pos x="6047" y="1138"/>
                </a:cxn>
                <a:cxn ang="0">
                  <a:pos x="6184" y="1156"/>
                </a:cxn>
                <a:cxn ang="0">
                  <a:pos x="6322" y="1171"/>
                </a:cxn>
                <a:cxn ang="0">
                  <a:pos x="6460" y="1185"/>
                </a:cxn>
                <a:cxn ang="0">
                  <a:pos x="6597" y="1199"/>
                </a:cxn>
                <a:cxn ang="0">
                  <a:pos x="6735" y="1211"/>
                </a:cxn>
                <a:cxn ang="0">
                  <a:pos x="6873" y="1222"/>
                </a:cxn>
                <a:cxn ang="0">
                  <a:pos x="7010" y="1233"/>
                </a:cxn>
                <a:cxn ang="0">
                  <a:pos x="7147" y="1242"/>
                </a:cxn>
                <a:cxn ang="0">
                  <a:pos x="7285" y="1250"/>
                </a:cxn>
                <a:cxn ang="0">
                  <a:pos x="7423" y="1259"/>
                </a:cxn>
                <a:cxn ang="0">
                  <a:pos x="7561" y="1266"/>
                </a:cxn>
                <a:cxn ang="0">
                  <a:pos x="7697" y="1273"/>
                </a:cxn>
                <a:cxn ang="0">
                  <a:pos x="7835" y="1278"/>
                </a:cxn>
                <a:cxn ang="0">
                  <a:pos x="7973" y="1285"/>
                </a:cxn>
                <a:cxn ang="0">
                  <a:pos x="8111" y="1290"/>
                </a:cxn>
                <a:cxn ang="0">
                  <a:pos x="8248" y="1294"/>
                </a:cxn>
                <a:cxn ang="0">
                  <a:pos x="8386" y="1299"/>
                </a:cxn>
                <a:cxn ang="0">
                  <a:pos x="8523" y="1302"/>
                </a:cxn>
              </a:cxnLst>
              <a:rect l="0" t="0" r="r" b="b"/>
              <a:pathLst>
                <a:path w="8598" h="1342">
                  <a:moveTo>
                    <a:pt x="0" y="1342"/>
                  </a:moveTo>
                  <a:lnTo>
                    <a:pt x="5" y="1340"/>
                  </a:lnTo>
                  <a:lnTo>
                    <a:pt x="11" y="1338"/>
                  </a:lnTo>
                  <a:lnTo>
                    <a:pt x="16" y="1335"/>
                  </a:lnTo>
                  <a:lnTo>
                    <a:pt x="23" y="1332"/>
                  </a:lnTo>
                  <a:lnTo>
                    <a:pt x="29" y="1329"/>
                  </a:lnTo>
                  <a:lnTo>
                    <a:pt x="34" y="1325"/>
                  </a:lnTo>
                  <a:lnTo>
                    <a:pt x="40" y="1321"/>
                  </a:lnTo>
                  <a:lnTo>
                    <a:pt x="46" y="1317"/>
                  </a:lnTo>
                  <a:lnTo>
                    <a:pt x="52" y="1311"/>
                  </a:lnTo>
                  <a:lnTo>
                    <a:pt x="57" y="1307"/>
                  </a:lnTo>
                  <a:lnTo>
                    <a:pt x="63" y="1302"/>
                  </a:lnTo>
                  <a:lnTo>
                    <a:pt x="68" y="1296"/>
                  </a:lnTo>
                  <a:lnTo>
                    <a:pt x="75" y="1291"/>
                  </a:lnTo>
                  <a:lnTo>
                    <a:pt x="80" y="1286"/>
                  </a:lnTo>
                  <a:lnTo>
                    <a:pt x="86" y="1279"/>
                  </a:lnTo>
                  <a:lnTo>
                    <a:pt x="91" y="1273"/>
                  </a:lnTo>
                  <a:lnTo>
                    <a:pt x="97" y="1267"/>
                  </a:lnTo>
                  <a:lnTo>
                    <a:pt x="103" y="1261"/>
                  </a:lnTo>
                  <a:lnTo>
                    <a:pt x="109" y="1254"/>
                  </a:lnTo>
                  <a:lnTo>
                    <a:pt x="114" y="1248"/>
                  </a:lnTo>
                  <a:lnTo>
                    <a:pt x="120" y="1241"/>
                  </a:lnTo>
                  <a:lnTo>
                    <a:pt x="126" y="1235"/>
                  </a:lnTo>
                  <a:lnTo>
                    <a:pt x="132" y="1228"/>
                  </a:lnTo>
                  <a:lnTo>
                    <a:pt x="138" y="1221"/>
                  </a:lnTo>
                  <a:lnTo>
                    <a:pt x="143" y="1214"/>
                  </a:lnTo>
                  <a:lnTo>
                    <a:pt x="149" y="1207"/>
                  </a:lnTo>
                  <a:lnTo>
                    <a:pt x="154" y="1200"/>
                  </a:lnTo>
                  <a:lnTo>
                    <a:pt x="161" y="1192"/>
                  </a:lnTo>
                  <a:lnTo>
                    <a:pt x="166" y="1185"/>
                  </a:lnTo>
                  <a:lnTo>
                    <a:pt x="172" y="1178"/>
                  </a:lnTo>
                  <a:lnTo>
                    <a:pt x="177" y="1171"/>
                  </a:lnTo>
                  <a:lnTo>
                    <a:pt x="183" y="1163"/>
                  </a:lnTo>
                  <a:lnTo>
                    <a:pt x="189" y="1156"/>
                  </a:lnTo>
                  <a:lnTo>
                    <a:pt x="195" y="1148"/>
                  </a:lnTo>
                  <a:lnTo>
                    <a:pt x="200" y="1141"/>
                  </a:lnTo>
                  <a:lnTo>
                    <a:pt x="206" y="1133"/>
                  </a:lnTo>
                  <a:lnTo>
                    <a:pt x="212" y="1125"/>
                  </a:lnTo>
                  <a:lnTo>
                    <a:pt x="218" y="1118"/>
                  </a:lnTo>
                  <a:lnTo>
                    <a:pt x="224" y="1109"/>
                  </a:lnTo>
                  <a:lnTo>
                    <a:pt x="229" y="1102"/>
                  </a:lnTo>
                  <a:lnTo>
                    <a:pt x="235" y="1094"/>
                  </a:lnTo>
                  <a:lnTo>
                    <a:pt x="240" y="1087"/>
                  </a:lnTo>
                  <a:lnTo>
                    <a:pt x="247" y="1078"/>
                  </a:lnTo>
                  <a:lnTo>
                    <a:pt x="252" y="1071"/>
                  </a:lnTo>
                  <a:lnTo>
                    <a:pt x="258" y="1063"/>
                  </a:lnTo>
                  <a:lnTo>
                    <a:pt x="263" y="1055"/>
                  </a:lnTo>
                  <a:lnTo>
                    <a:pt x="269" y="1047"/>
                  </a:lnTo>
                  <a:lnTo>
                    <a:pt x="275" y="1039"/>
                  </a:lnTo>
                  <a:lnTo>
                    <a:pt x="281" y="1031"/>
                  </a:lnTo>
                  <a:lnTo>
                    <a:pt x="286" y="1023"/>
                  </a:lnTo>
                  <a:lnTo>
                    <a:pt x="292" y="1015"/>
                  </a:lnTo>
                  <a:lnTo>
                    <a:pt x="297" y="1007"/>
                  </a:lnTo>
                  <a:lnTo>
                    <a:pt x="304" y="1000"/>
                  </a:lnTo>
                  <a:lnTo>
                    <a:pt x="310" y="991"/>
                  </a:lnTo>
                  <a:lnTo>
                    <a:pt x="315" y="983"/>
                  </a:lnTo>
                  <a:lnTo>
                    <a:pt x="321" y="975"/>
                  </a:lnTo>
                  <a:lnTo>
                    <a:pt x="326" y="967"/>
                  </a:lnTo>
                  <a:lnTo>
                    <a:pt x="333" y="959"/>
                  </a:lnTo>
                  <a:lnTo>
                    <a:pt x="338" y="951"/>
                  </a:lnTo>
                  <a:lnTo>
                    <a:pt x="344" y="944"/>
                  </a:lnTo>
                  <a:lnTo>
                    <a:pt x="349" y="935"/>
                  </a:lnTo>
                  <a:lnTo>
                    <a:pt x="355" y="927"/>
                  </a:lnTo>
                  <a:lnTo>
                    <a:pt x="361" y="920"/>
                  </a:lnTo>
                  <a:lnTo>
                    <a:pt x="367" y="912"/>
                  </a:lnTo>
                  <a:lnTo>
                    <a:pt x="372" y="903"/>
                  </a:lnTo>
                  <a:lnTo>
                    <a:pt x="378" y="896"/>
                  </a:lnTo>
                  <a:lnTo>
                    <a:pt x="383" y="888"/>
                  </a:lnTo>
                  <a:lnTo>
                    <a:pt x="390" y="879"/>
                  </a:lnTo>
                  <a:lnTo>
                    <a:pt x="396" y="872"/>
                  </a:lnTo>
                  <a:lnTo>
                    <a:pt x="401" y="864"/>
                  </a:lnTo>
                  <a:lnTo>
                    <a:pt x="407" y="857"/>
                  </a:lnTo>
                  <a:lnTo>
                    <a:pt x="412" y="848"/>
                  </a:lnTo>
                  <a:lnTo>
                    <a:pt x="419" y="841"/>
                  </a:lnTo>
                  <a:lnTo>
                    <a:pt x="424" y="833"/>
                  </a:lnTo>
                  <a:lnTo>
                    <a:pt x="430" y="826"/>
                  </a:lnTo>
                  <a:lnTo>
                    <a:pt x="435" y="817"/>
                  </a:lnTo>
                  <a:lnTo>
                    <a:pt x="441" y="810"/>
                  </a:lnTo>
                  <a:lnTo>
                    <a:pt x="447" y="802"/>
                  </a:lnTo>
                  <a:lnTo>
                    <a:pt x="453" y="794"/>
                  </a:lnTo>
                  <a:lnTo>
                    <a:pt x="458" y="787"/>
                  </a:lnTo>
                  <a:lnTo>
                    <a:pt x="464" y="779"/>
                  </a:lnTo>
                  <a:lnTo>
                    <a:pt x="469" y="772"/>
                  </a:lnTo>
                  <a:lnTo>
                    <a:pt x="476" y="764"/>
                  </a:lnTo>
                  <a:lnTo>
                    <a:pt x="481" y="756"/>
                  </a:lnTo>
                  <a:lnTo>
                    <a:pt x="487" y="749"/>
                  </a:lnTo>
                  <a:lnTo>
                    <a:pt x="493" y="742"/>
                  </a:lnTo>
                  <a:lnTo>
                    <a:pt x="498" y="734"/>
                  </a:lnTo>
                  <a:lnTo>
                    <a:pt x="505" y="726"/>
                  </a:lnTo>
                  <a:lnTo>
                    <a:pt x="510" y="719"/>
                  </a:lnTo>
                  <a:lnTo>
                    <a:pt x="516" y="712"/>
                  </a:lnTo>
                  <a:lnTo>
                    <a:pt x="521" y="704"/>
                  </a:lnTo>
                  <a:lnTo>
                    <a:pt x="527" y="697"/>
                  </a:lnTo>
                  <a:lnTo>
                    <a:pt x="533" y="690"/>
                  </a:lnTo>
                  <a:lnTo>
                    <a:pt x="539" y="683"/>
                  </a:lnTo>
                  <a:lnTo>
                    <a:pt x="544" y="675"/>
                  </a:lnTo>
                  <a:lnTo>
                    <a:pt x="550" y="668"/>
                  </a:lnTo>
                  <a:lnTo>
                    <a:pt x="555" y="661"/>
                  </a:lnTo>
                  <a:lnTo>
                    <a:pt x="562" y="654"/>
                  </a:lnTo>
                  <a:lnTo>
                    <a:pt x="567" y="647"/>
                  </a:lnTo>
                  <a:lnTo>
                    <a:pt x="573" y="640"/>
                  </a:lnTo>
                  <a:lnTo>
                    <a:pt x="579" y="633"/>
                  </a:lnTo>
                  <a:lnTo>
                    <a:pt x="584" y="626"/>
                  </a:lnTo>
                  <a:lnTo>
                    <a:pt x="591" y="619"/>
                  </a:lnTo>
                  <a:lnTo>
                    <a:pt x="596" y="612"/>
                  </a:lnTo>
                  <a:lnTo>
                    <a:pt x="602" y="605"/>
                  </a:lnTo>
                  <a:lnTo>
                    <a:pt x="607" y="599"/>
                  </a:lnTo>
                  <a:lnTo>
                    <a:pt x="613" y="591"/>
                  </a:lnTo>
                  <a:lnTo>
                    <a:pt x="619" y="585"/>
                  </a:lnTo>
                  <a:lnTo>
                    <a:pt x="625" y="578"/>
                  </a:lnTo>
                  <a:lnTo>
                    <a:pt x="630" y="572"/>
                  </a:lnTo>
                  <a:lnTo>
                    <a:pt x="636" y="564"/>
                  </a:lnTo>
                  <a:lnTo>
                    <a:pt x="641" y="558"/>
                  </a:lnTo>
                  <a:lnTo>
                    <a:pt x="648" y="552"/>
                  </a:lnTo>
                  <a:lnTo>
                    <a:pt x="653" y="546"/>
                  </a:lnTo>
                  <a:lnTo>
                    <a:pt x="659" y="539"/>
                  </a:lnTo>
                  <a:lnTo>
                    <a:pt x="664" y="532"/>
                  </a:lnTo>
                  <a:lnTo>
                    <a:pt x="670" y="526"/>
                  </a:lnTo>
                  <a:lnTo>
                    <a:pt x="677" y="520"/>
                  </a:lnTo>
                  <a:lnTo>
                    <a:pt x="682" y="514"/>
                  </a:lnTo>
                  <a:lnTo>
                    <a:pt x="688" y="507"/>
                  </a:lnTo>
                  <a:lnTo>
                    <a:pt x="693" y="501"/>
                  </a:lnTo>
                  <a:lnTo>
                    <a:pt x="699" y="495"/>
                  </a:lnTo>
                  <a:lnTo>
                    <a:pt x="705" y="489"/>
                  </a:lnTo>
                  <a:lnTo>
                    <a:pt x="711" y="483"/>
                  </a:lnTo>
                  <a:lnTo>
                    <a:pt x="716" y="476"/>
                  </a:lnTo>
                  <a:lnTo>
                    <a:pt x="722" y="470"/>
                  </a:lnTo>
                  <a:lnTo>
                    <a:pt x="727" y="464"/>
                  </a:lnTo>
                  <a:lnTo>
                    <a:pt x="734" y="458"/>
                  </a:lnTo>
                  <a:lnTo>
                    <a:pt x="739" y="453"/>
                  </a:lnTo>
                  <a:lnTo>
                    <a:pt x="745" y="446"/>
                  </a:lnTo>
                  <a:lnTo>
                    <a:pt x="750" y="440"/>
                  </a:lnTo>
                  <a:lnTo>
                    <a:pt x="756" y="435"/>
                  </a:lnTo>
                  <a:lnTo>
                    <a:pt x="762" y="429"/>
                  </a:lnTo>
                  <a:lnTo>
                    <a:pt x="768" y="424"/>
                  </a:lnTo>
                  <a:lnTo>
                    <a:pt x="774" y="417"/>
                  </a:lnTo>
                  <a:lnTo>
                    <a:pt x="779" y="412"/>
                  </a:lnTo>
                  <a:lnTo>
                    <a:pt x="785" y="407"/>
                  </a:lnTo>
                  <a:lnTo>
                    <a:pt x="791" y="401"/>
                  </a:lnTo>
                  <a:lnTo>
                    <a:pt x="797" y="396"/>
                  </a:lnTo>
                  <a:lnTo>
                    <a:pt x="802" y="390"/>
                  </a:lnTo>
                  <a:lnTo>
                    <a:pt x="808" y="384"/>
                  </a:lnTo>
                  <a:lnTo>
                    <a:pt x="813" y="379"/>
                  </a:lnTo>
                  <a:lnTo>
                    <a:pt x="820" y="374"/>
                  </a:lnTo>
                  <a:lnTo>
                    <a:pt x="825" y="369"/>
                  </a:lnTo>
                  <a:lnTo>
                    <a:pt x="831" y="363"/>
                  </a:lnTo>
                  <a:lnTo>
                    <a:pt x="836" y="358"/>
                  </a:lnTo>
                  <a:lnTo>
                    <a:pt x="842" y="353"/>
                  </a:lnTo>
                  <a:lnTo>
                    <a:pt x="848" y="348"/>
                  </a:lnTo>
                  <a:lnTo>
                    <a:pt x="854" y="343"/>
                  </a:lnTo>
                  <a:lnTo>
                    <a:pt x="860" y="338"/>
                  </a:lnTo>
                  <a:lnTo>
                    <a:pt x="865" y="332"/>
                  </a:lnTo>
                  <a:lnTo>
                    <a:pt x="871" y="328"/>
                  </a:lnTo>
                  <a:lnTo>
                    <a:pt x="877" y="323"/>
                  </a:lnTo>
                  <a:lnTo>
                    <a:pt x="883" y="318"/>
                  </a:lnTo>
                  <a:lnTo>
                    <a:pt x="888" y="313"/>
                  </a:lnTo>
                  <a:lnTo>
                    <a:pt x="894" y="308"/>
                  </a:lnTo>
                  <a:lnTo>
                    <a:pt x="899" y="303"/>
                  </a:lnTo>
                  <a:lnTo>
                    <a:pt x="906" y="299"/>
                  </a:lnTo>
                  <a:lnTo>
                    <a:pt x="911" y="294"/>
                  </a:lnTo>
                  <a:lnTo>
                    <a:pt x="917" y="290"/>
                  </a:lnTo>
                  <a:lnTo>
                    <a:pt x="922" y="285"/>
                  </a:lnTo>
                  <a:lnTo>
                    <a:pt x="928" y="281"/>
                  </a:lnTo>
                  <a:lnTo>
                    <a:pt x="934" y="276"/>
                  </a:lnTo>
                  <a:lnTo>
                    <a:pt x="940" y="271"/>
                  </a:lnTo>
                  <a:lnTo>
                    <a:pt x="945" y="267"/>
                  </a:lnTo>
                  <a:lnTo>
                    <a:pt x="951" y="263"/>
                  </a:lnTo>
                  <a:lnTo>
                    <a:pt x="957" y="259"/>
                  </a:lnTo>
                  <a:lnTo>
                    <a:pt x="963" y="254"/>
                  </a:lnTo>
                  <a:lnTo>
                    <a:pt x="969" y="249"/>
                  </a:lnTo>
                  <a:lnTo>
                    <a:pt x="974" y="245"/>
                  </a:lnTo>
                  <a:lnTo>
                    <a:pt x="980" y="241"/>
                  </a:lnTo>
                  <a:lnTo>
                    <a:pt x="985" y="237"/>
                  </a:lnTo>
                  <a:lnTo>
                    <a:pt x="992" y="233"/>
                  </a:lnTo>
                  <a:lnTo>
                    <a:pt x="997" y="229"/>
                  </a:lnTo>
                  <a:lnTo>
                    <a:pt x="1003" y="226"/>
                  </a:lnTo>
                  <a:lnTo>
                    <a:pt x="1008" y="221"/>
                  </a:lnTo>
                  <a:lnTo>
                    <a:pt x="1014" y="217"/>
                  </a:lnTo>
                  <a:lnTo>
                    <a:pt x="1020" y="213"/>
                  </a:lnTo>
                  <a:lnTo>
                    <a:pt x="1026" y="209"/>
                  </a:lnTo>
                  <a:lnTo>
                    <a:pt x="1031" y="206"/>
                  </a:lnTo>
                  <a:lnTo>
                    <a:pt x="1037" y="202"/>
                  </a:lnTo>
                  <a:lnTo>
                    <a:pt x="1043" y="199"/>
                  </a:lnTo>
                  <a:lnTo>
                    <a:pt x="1049" y="195"/>
                  </a:lnTo>
                  <a:lnTo>
                    <a:pt x="1055" y="190"/>
                  </a:lnTo>
                  <a:lnTo>
                    <a:pt x="1060" y="187"/>
                  </a:lnTo>
                  <a:lnTo>
                    <a:pt x="1066" y="184"/>
                  </a:lnTo>
                  <a:lnTo>
                    <a:pt x="1071" y="180"/>
                  </a:lnTo>
                  <a:lnTo>
                    <a:pt x="1078" y="177"/>
                  </a:lnTo>
                  <a:lnTo>
                    <a:pt x="1083" y="173"/>
                  </a:lnTo>
                  <a:lnTo>
                    <a:pt x="1089" y="170"/>
                  </a:lnTo>
                  <a:lnTo>
                    <a:pt x="1094" y="167"/>
                  </a:lnTo>
                  <a:lnTo>
                    <a:pt x="1100" y="163"/>
                  </a:lnTo>
                  <a:lnTo>
                    <a:pt x="1106" y="159"/>
                  </a:lnTo>
                  <a:lnTo>
                    <a:pt x="1112" y="156"/>
                  </a:lnTo>
                  <a:lnTo>
                    <a:pt x="1117" y="153"/>
                  </a:lnTo>
                  <a:lnTo>
                    <a:pt x="1123" y="150"/>
                  </a:lnTo>
                  <a:lnTo>
                    <a:pt x="1128" y="147"/>
                  </a:lnTo>
                  <a:lnTo>
                    <a:pt x="1135" y="144"/>
                  </a:lnTo>
                  <a:lnTo>
                    <a:pt x="1141" y="141"/>
                  </a:lnTo>
                  <a:lnTo>
                    <a:pt x="1146" y="138"/>
                  </a:lnTo>
                  <a:lnTo>
                    <a:pt x="1152" y="134"/>
                  </a:lnTo>
                  <a:lnTo>
                    <a:pt x="1157" y="132"/>
                  </a:lnTo>
                  <a:lnTo>
                    <a:pt x="1164" y="129"/>
                  </a:lnTo>
                  <a:lnTo>
                    <a:pt x="1169" y="126"/>
                  </a:lnTo>
                  <a:lnTo>
                    <a:pt x="1175" y="123"/>
                  </a:lnTo>
                  <a:lnTo>
                    <a:pt x="1180" y="120"/>
                  </a:lnTo>
                  <a:lnTo>
                    <a:pt x="1186" y="118"/>
                  </a:lnTo>
                  <a:lnTo>
                    <a:pt x="1192" y="115"/>
                  </a:lnTo>
                  <a:lnTo>
                    <a:pt x="1198" y="113"/>
                  </a:lnTo>
                  <a:lnTo>
                    <a:pt x="1203" y="110"/>
                  </a:lnTo>
                  <a:lnTo>
                    <a:pt x="1209" y="106"/>
                  </a:lnTo>
                  <a:lnTo>
                    <a:pt x="1214" y="104"/>
                  </a:lnTo>
                  <a:lnTo>
                    <a:pt x="1221" y="102"/>
                  </a:lnTo>
                  <a:lnTo>
                    <a:pt x="1227" y="99"/>
                  </a:lnTo>
                  <a:lnTo>
                    <a:pt x="1232" y="97"/>
                  </a:lnTo>
                  <a:lnTo>
                    <a:pt x="1238" y="94"/>
                  </a:lnTo>
                  <a:lnTo>
                    <a:pt x="1243" y="92"/>
                  </a:lnTo>
                  <a:lnTo>
                    <a:pt x="1250" y="90"/>
                  </a:lnTo>
                  <a:lnTo>
                    <a:pt x="1255" y="87"/>
                  </a:lnTo>
                  <a:lnTo>
                    <a:pt x="1261" y="85"/>
                  </a:lnTo>
                  <a:lnTo>
                    <a:pt x="1266" y="83"/>
                  </a:lnTo>
                  <a:lnTo>
                    <a:pt x="1272" y="81"/>
                  </a:lnTo>
                  <a:lnTo>
                    <a:pt x="1278" y="78"/>
                  </a:lnTo>
                  <a:lnTo>
                    <a:pt x="1284" y="76"/>
                  </a:lnTo>
                  <a:lnTo>
                    <a:pt x="1289" y="74"/>
                  </a:lnTo>
                  <a:lnTo>
                    <a:pt x="1295" y="72"/>
                  </a:lnTo>
                  <a:lnTo>
                    <a:pt x="1300" y="70"/>
                  </a:lnTo>
                  <a:lnTo>
                    <a:pt x="1307" y="68"/>
                  </a:lnTo>
                  <a:lnTo>
                    <a:pt x="1312" y="66"/>
                  </a:lnTo>
                  <a:lnTo>
                    <a:pt x="1318" y="64"/>
                  </a:lnTo>
                  <a:lnTo>
                    <a:pt x="1324" y="62"/>
                  </a:lnTo>
                  <a:lnTo>
                    <a:pt x="1329" y="60"/>
                  </a:lnTo>
                  <a:lnTo>
                    <a:pt x="1336" y="58"/>
                  </a:lnTo>
                  <a:lnTo>
                    <a:pt x="1341" y="57"/>
                  </a:lnTo>
                  <a:lnTo>
                    <a:pt x="1347" y="55"/>
                  </a:lnTo>
                  <a:lnTo>
                    <a:pt x="1352" y="53"/>
                  </a:lnTo>
                  <a:lnTo>
                    <a:pt x="1358" y="51"/>
                  </a:lnTo>
                  <a:lnTo>
                    <a:pt x="1364" y="49"/>
                  </a:lnTo>
                  <a:lnTo>
                    <a:pt x="1370" y="47"/>
                  </a:lnTo>
                  <a:lnTo>
                    <a:pt x="1375" y="46"/>
                  </a:lnTo>
                  <a:lnTo>
                    <a:pt x="1381" y="44"/>
                  </a:lnTo>
                  <a:lnTo>
                    <a:pt x="1386" y="43"/>
                  </a:lnTo>
                  <a:lnTo>
                    <a:pt x="1393" y="41"/>
                  </a:lnTo>
                  <a:lnTo>
                    <a:pt x="1398" y="40"/>
                  </a:lnTo>
                  <a:lnTo>
                    <a:pt x="1404" y="38"/>
                  </a:lnTo>
                  <a:lnTo>
                    <a:pt x="1410" y="37"/>
                  </a:lnTo>
                  <a:lnTo>
                    <a:pt x="1415" y="35"/>
                  </a:lnTo>
                  <a:lnTo>
                    <a:pt x="1422" y="34"/>
                  </a:lnTo>
                  <a:lnTo>
                    <a:pt x="1427" y="33"/>
                  </a:lnTo>
                  <a:lnTo>
                    <a:pt x="1433" y="32"/>
                  </a:lnTo>
                  <a:lnTo>
                    <a:pt x="1438" y="30"/>
                  </a:lnTo>
                  <a:lnTo>
                    <a:pt x="1444" y="29"/>
                  </a:lnTo>
                  <a:lnTo>
                    <a:pt x="1450" y="28"/>
                  </a:lnTo>
                  <a:lnTo>
                    <a:pt x="1456" y="27"/>
                  </a:lnTo>
                  <a:lnTo>
                    <a:pt x="1461" y="26"/>
                  </a:lnTo>
                  <a:lnTo>
                    <a:pt x="1467" y="24"/>
                  </a:lnTo>
                  <a:lnTo>
                    <a:pt x="1472" y="23"/>
                  </a:lnTo>
                  <a:lnTo>
                    <a:pt x="1479" y="21"/>
                  </a:lnTo>
                  <a:lnTo>
                    <a:pt x="1484" y="20"/>
                  </a:lnTo>
                  <a:lnTo>
                    <a:pt x="1490" y="19"/>
                  </a:lnTo>
                  <a:lnTo>
                    <a:pt x="1495" y="18"/>
                  </a:lnTo>
                  <a:lnTo>
                    <a:pt x="1501" y="17"/>
                  </a:lnTo>
                  <a:lnTo>
                    <a:pt x="1508" y="16"/>
                  </a:lnTo>
                  <a:lnTo>
                    <a:pt x="1513" y="16"/>
                  </a:lnTo>
                  <a:lnTo>
                    <a:pt x="1519" y="15"/>
                  </a:lnTo>
                  <a:lnTo>
                    <a:pt x="1524" y="14"/>
                  </a:lnTo>
                  <a:lnTo>
                    <a:pt x="1531" y="13"/>
                  </a:lnTo>
                  <a:lnTo>
                    <a:pt x="1536" y="12"/>
                  </a:lnTo>
                  <a:lnTo>
                    <a:pt x="1542" y="12"/>
                  </a:lnTo>
                  <a:lnTo>
                    <a:pt x="1547" y="11"/>
                  </a:lnTo>
                  <a:lnTo>
                    <a:pt x="1553" y="10"/>
                  </a:lnTo>
                  <a:lnTo>
                    <a:pt x="1558" y="9"/>
                  </a:lnTo>
                  <a:lnTo>
                    <a:pt x="1565" y="9"/>
                  </a:lnTo>
                  <a:lnTo>
                    <a:pt x="1570" y="8"/>
                  </a:lnTo>
                  <a:lnTo>
                    <a:pt x="1576" y="8"/>
                  </a:lnTo>
                  <a:lnTo>
                    <a:pt x="1581" y="7"/>
                  </a:lnTo>
                  <a:lnTo>
                    <a:pt x="1588" y="6"/>
                  </a:lnTo>
                  <a:lnTo>
                    <a:pt x="1594" y="6"/>
                  </a:lnTo>
                  <a:lnTo>
                    <a:pt x="1599" y="5"/>
                  </a:lnTo>
                  <a:lnTo>
                    <a:pt x="1605" y="5"/>
                  </a:lnTo>
                  <a:lnTo>
                    <a:pt x="1610" y="5"/>
                  </a:lnTo>
                  <a:lnTo>
                    <a:pt x="1617" y="4"/>
                  </a:lnTo>
                  <a:lnTo>
                    <a:pt x="1622" y="4"/>
                  </a:lnTo>
                  <a:lnTo>
                    <a:pt x="1628" y="3"/>
                  </a:lnTo>
                  <a:lnTo>
                    <a:pt x="1633" y="3"/>
                  </a:lnTo>
                  <a:lnTo>
                    <a:pt x="1639" y="3"/>
                  </a:lnTo>
                  <a:lnTo>
                    <a:pt x="1645" y="2"/>
                  </a:lnTo>
                  <a:lnTo>
                    <a:pt x="1651" y="2"/>
                  </a:lnTo>
                  <a:lnTo>
                    <a:pt x="1656" y="2"/>
                  </a:lnTo>
                  <a:lnTo>
                    <a:pt x="1662" y="2"/>
                  </a:lnTo>
                  <a:lnTo>
                    <a:pt x="1667" y="1"/>
                  </a:lnTo>
                  <a:lnTo>
                    <a:pt x="1674" y="1"/>
                  </a:lnTo>
                  <a:lnTo>
                    <a:pt x="1679" y="1"/>
                  </a:lnTo>
                  <a:lnTo>
                    <a:pt x="1685" y="1"/>
                  </a:lnTo>
                  <a:lnTo>
                    <a:pt x="1691" y="1"/>
                  </a:lnTo>
                  <a:lnTo>
                    <a:pt x="1696" y="1"/>
                  </a:lnTo>
                  <a:lnTo>
                    <a:pt x="1703" y="1"/>
                  </a:lnTo>
                  <a:lnTo>
                    <a:pt x="1708" y="1"/>
                  </a:lnTo>
                  <a:lnTo>
                    <a:pt x="1714" y="0"/>
                  </a:lnTo>
                  <a:lnTo>
                    <a:pt x="1719" y="0"/>
                  </a:lnTo>
                  <a:lnTo>
                    <a:pt x="1725" y="0"/>
                  </a:lnTo>
                  <a:lnTo>
                    <a:pt x="1731" y="1"/>
                  </a:lnTo>
                  <a:lnTo>
                    <a:pt x="1737" y="1"/>
                  </a:lnTo>
                  <a:lnTo>
                    <a:pt x="1742" y="1"/>
                  </a:lnTo>
                  <a:lnTo>
                    <a:pt x="1748" y="1"/>
                  </a:lnTo>
                  <a:lnTo>
                    <a:pt x="1753" y="1"/>
                  </a:lnTo>
                  <a:lnTo>
                    <a:pt x="1760" y="1"/>
                  </a:lnTo>
                  <a:lnTo>
                    <a:pt x="1765" y="1"/>
                  </a:lnTo>
                  <a:lnTo>
                    <a:pt x="1771" y="1"/>
                  </a:lnTo>
                  <a:lnTo>
                    <a:pt x="1777" y="2"/>
                  </a:lnTo>
                  <a:lnTo>
                    <a:pt x="1782" y="2"/>
                  </a:lnTo>
                  <a:lnTo>
                    <a:pt x="1789" y="2"/>
                  </a:lnTo>
                  <a:lnTo>
                    <a:pt x="1794" y="2"/>
                  </a:lnTo>
                  <a:lnTo>
                    <a:pt x="1800" y="3"/>
                  </a:lnTo>
                  <a:lnTo>
                    <a:pt x="1805" y="3"/>
                  </a:lnTo>
                  <a:lnTo>
                    <a:pt x="1811" y="3"/>
                  </a:lnTo>
                  <a:lnTo>
                    <a:pt x="1817" y="3"/>
                  </a:lnTo>
                  <a:lnTo>
                    <a:pt x="1823" y="4"/>
                  </a:lnTo>
                  <a:lnTo>
                    <a:pt x="1828" y="4"/>
                  </a:lnTo>
                  <a:lnTo>
                    <a:pt x="1834" y="5"/>
                  </a:lnTo>
                  <a:lnTo>
                    <a:pt x="1839" y="5"/>
                  </a:lnTo>
                  <a:lnTo>
                    <a:pt x="1846" y="5"/>
                  </a:lnTo>
                  <a:lnTo>
                    <a:pt x="1851" y="6"/>
                  </a:lnTo>
                  <a:lnTo>
                    <a:pt x="1857" y="6"/>
                  </a:lnTo>
                  <a:lnTo>
                    <a:pt x="1862" y="7"/>
                  </a:lnTo>
                  <a:lnTo>
                    <a:pt x="1868" y="7"/>
                  </a:lnTo>
                  <a:lnTo>
                    <a:pt x="1875" y="8"/>
                  </a:lnTo>
                  <a:lnTo>
                    <a:pt x="1880" y="8"/>
                  </a:lnTo>
                  <a:lnTo>
                    <a:pt x="1886" y="9"/>
                  </a:lnTo>
                  <a:lnTo>
                    <a:pt x="1891" y="10"/>
                  </a:lnTo>
                  <a:lnTo>
                    <a:pt x="1897" y="10"/>
                  </a:lnTo>
                  <a:lnTo>
                    <a:pt x="1903" y="11"/>
                  </a:lnTo>
                  <a:lnTo>
                    <a:pt x="1909" y="11"/>
                  </a:lnTo>
                  <a:lnTo>
                    <a:pt x="1914" y="12"/>
                  </a:lnTo>
                  <a:lnTo>
                    <a:pt x="1920" y="13"/>
                  </a:lnTo>
                  <a:lnTo>
                    <a:pt x="1925" y="13"/>
                  </a:lnTo>
                  <a:lnTo>
                    <a:pt x="1932" y="14"/>
                  </a:lnTo>
                  <a:lnTo>
                    <a:pt x="1937" y="15"/>
                  </a:lnTo>
                  <a:lnTo>
                    <a:pt x="1943" y="16"/>
                  </a:lnTo>
                  <a:lnTo>
                    <a:pt x="1948" y="16"/>
                  </a:lnTo>
                  <a:lnTo>
                    <a:pt x="1954" y="17"/>
                  </a:lnTo>
                  <a:lnTo>
                    <a:pt x="1961" y="18"/>
                  </a:lnTo>
                  <a:lnTo>
                    <a:pt x="1966" y="19"/>
                  </a:lnTo>
                  <a:lnTo>
                    <a:pt x="1972" y="19"/>
                  </a:lnTo>
                  <a:lnTo>
                    <a:pt x="1977" y="20"/>
                  </a:lnTo>
                  <a:lnTo>
                    <a:pt x="1983" y="21"/>
                  </a:lnTo>
                  <a:lnTo>
                    <a:pt x="1989" y="23"/>
                  </a:lnTo>
                  <a:lnTo>
                    <a:pt x="1995" y="24"/>
                  </a:lnTo>
                  <a:lnTo>
                    <a:pt x="2000" y="25"/>
                  </a:lnTo>
                  <a:lnTo>
                    <a:pt x="2006" y="26"/>
                  </a:lnTo>
                  <a:lnTo>
                    <a:pt x="2011" y="26"/>
                  </a:lnTo>
                  <a:lnTo>
                    <a:pt x="2018" y="27"/>
                  </a:lnTo>
                  <a:lnTo>
                    <a:pt x="2023" y="28"/>
                  </a:lnTo>
                  <a:lnTo>
                    <a:pt x="2029" y="29"/>
                  </a:lnTo>
                  <a:lnTo>
                    <a:pt x="2034" y="30"/>
                  </a:lnTo>
                  <a:lnTo>
                    <a:pt x="2040" y="31"/>
                  </a:lnTo>
                  <a:lnTo>
                    <a:pt x="2046" y="32"/>
                  </a:lnTo>
                  <a:lnTo>
                    <a:pt x="2052" y="33"/>
                  </a:lnTo>
                  <a:lnTo>
                    <a:pt x="2058" y="34"/>
                  </a:lnTo>
                  <a:lnTo>
                    <a:pt x="2063" y="35"/>
                  </a:lnTo>
                  <a:lnTo>
                    <a:pt x="2069" y="36"/>
                  </a:lnTo>
                  <a:lnTo>
                    <a:pt x="2075" y="37"/>
                  </a:lnTo>
                  <a:lnTo>
                    <a:pt x="2081" y="39"/>
                  </a:lnTo>
                  <a:lnTo>
                    <a:pt x="2086" y="40"/>
                  </a:lnTo>
                  <a:lnTo>
                    <a:pt x="2092" y="41"/>
                  </a:lnTo>
                  <a:lnTo>
                    <a:pt x="2097" y="42"/>
                  </a:lnTo>
                  <a:lnTo>
                    <a:pt x="2104" y="43"/>
                  </a:lnTo>
                  <a:lnTo>
                    <a:pt x="2109" y="44"/>
                  </a:lnTo>
                  <a:lnTo>
                    <a:pt x="2115" y="45"/>
                  </a:lnTo>
                  <a:lnTo>
                    <a:pt x="2120" y="47"/>
                  </a:lnTo>
                  <a:lnTo>
                    <a:pt x="2126" y="48"/>
                  </a:lnTo>
                  <a:lnTo>
                    <a:pt x="2132" y="49"/>
                  </a:lnTo>
                  <a:lnTo>
                    <a:pt x="2138" y="51"/>
                  </a:lnTo>
                  <a:lnTo>
                    <a:pt x="2144" y="52"/>
                  </a:lnTo>
                  <a:lnTo>
                    <a:pt x="2149" y="54"/>
                  </a:lnTo>
                  <a:lnTo>
                    <a:pt x="2155" y="55"/>
                  </a:lnTo>
                  <a:lnTo>
                    <a:pt x="2161" y="56"/>
                  </a:lnTo>
                  <a:lnTo>
                    <a:pt x="2167" y="57"/>
                  </a:lnTo>
                  <a:lnTo>
                    <a:pt x="2172" y="59"/>
                  </a:lnTo>
                  <a:lnTo>
                    <a:pt x="2178" y="60"/>
                  </a:lnTo>
                  <a:lnTo>
                    <a:pt x="2183" y="61"/>
                  </a:lnTo>
                  <a:lnTo>
                    <a:pt x="2190" y="63"/>
                  </a:lnTo>
                  <a:lnTo>
                    <a:pt x="2195" y="64"/>
                  </a:lnTo>
                  <a:lnTo>
                    <a:pt x="2201" y="65"/>
                  </a:lnTo>
                  <a:lnTo>
                    <a:pt x="2206" y="67"/>
                  </a:lnTo>
                  <a:lnTo>
                    <a:pt x="2212" y="68"/>
                  </a:lnTo>
                  <a:lnTo>
                    <a:pt x="2218" y="69"/>
                  </a:lnTo>
                  <a:lnTo>
                    <a:pt x="2224" y="71"/>
                  </a:lnTo>
                  <a:lnTo>
                    <a:pt x="2229" y="72"/>
                  </a:lnTo>
                  <a:lnTo>
                    <a:pt x="2235" y="74"/>
                  </a:lnTo>
                  <a:lnTo>
                    <a:pt x="2241" y="75"/>
                  </a:lnTo>
                  <a:lnTo>
                    <a:pt x="2247" y="76"/>
                  </a:lnTo>
                  <a:lnTo>
                    <a:pt x="2253" y="78"/>
                  </a:lnTo>
                  <a:lnTo>
                    <a:pt x="2258" y="80"/>
                  </a:lnTo>
                  <a:lnTo>
                    <a:pt x="2264" y="82"/>
                  </a:lnTo>
                  <a:lnTo>
                    <a:pt x="2269" y="83"/>
                  </a:lnTo>
                  <a:lnTo>
                    <a:pt x="2276" y="85"/>
                  </a:lnTo>
                  <a:lnTo>
                    <a:pt x="2281" y="86"/>
                  </a:lnTo>
                  <a:lnTo>
                    <a:pt x="2287" y="88"/>
                  </a:lnTo>
                  <a:lnTo>
                    <a:pt x="2292" y="89"/>
                  </a:lnTo>
                  <a:lnTo>
                    <a:pt x="2298" y="91"/>
                  </a:lnTo>
                  <a:lnTo>
                    <a:pt x="2304" y="92"/>
                  </a:lnTo>
                  <a:lnTo>
                    <a:pt x="2310" y="94"/>
                  </a:lnTo>
                  <a:lnTo>
                    <a:pt x="2315" y="95"/>
                  </a:lnTo>
                  <a:lnTo>
                    <a:pt x="2321" y="97"/>
                  </a:lnTo>
                  <a:lnTo>
                    <a:pt x="2327" y="98"/>
                  </a:lnTo>
                  <a:lnTo>
                    <a:pt x="2333" y="100"/>
                  </a:lnTo>
                  <a:lnTo>
                    <a:pt x="2339" y="102"/>
                  </a:lnTo>
                  <a:lnTo>
                    <a:pt x="2344" y="103"/>
                  </a:lnTo>
                  <a:lnTo>
                    <a:pt x="2350" y="105"/>
                  </a:lnTo>
                  <a:lnTo>
                    <a:pt x="2355" y="106"/>
                  </a:lnTo>
                  <a:lnTo>
                    <a:pt x="2362" y="109"/>
                  </a:lnTo>
                  <a:lnTo>
                    <a:pt x="2367" y="111"/>
                  </a:lnTo>
                  <a:lnTo>
                    <a:pt x="2373" y="112"/>
                  </a:lnTo>
                  <a:lnTo>
                    <a:pt x="2378" y="114"/>
                  </a:lnTo>
                  <a:lnTo>
                    <a:pt x="2384" y="115"/>
                  </a:lnTo>
                  <a:lnTo>
                    <a:pt x="2390" y="117"/>
                  </a:lnTo>
                  <a:lnTo>
                    <a:pt x="2396" y="119"/>
                  </a:lnTo>
                  <a:lnTo>
                    <a:pt x="2401" y="120"/>
                  </a:lnTo>
                  <a:lnTo>
                    <a:pt x="2407" y="122"/>
                  </a:lnTo>
                  <a:lnTo>
                    <a:pt x="2412" y="124"/>
                  </a:lnTo>
                  <a:lnTo>
                    <a:pt x="2419" y="126"/>
                  </a:lnTo>
                  <a:lnTo>
                    <a:pt x="2425" y="127"/>
                  </a:lnTo>
                  <a:lnTo>
                    <a:pt x="2430" y="129"/>
                  </a:lnTo>
                  <a:lnTo>
                    <a:pt x="2436" y="131"/>
                  </a:lnTo>
                  <a:lnTo>
                    <a:pt x="2441" y="132"/>
                  </a:lnTo>
                  <a:lnTo>
                    <a:pt x="2448" y="134"/>
                  </a:lnTo>
                  <a:lnTo>
                    <a:pt x="2453" y="137"/>
                  </a:lnTo>
                  <a:lnTo>
                    <a:pt x="2459" y="139"/>
                  </a:lnTo>
                  <a:lnTo>
                    <a:pt x="2464" y="140"/>
                  </a:lnTo>
                  <a:lnTo>
                    <a:pt x="2470" y="142"/>
                  </a:lnTo>
                  <a:lnTo>
                    <a:pt x="2476" y="144"/>
                  </a:lnTo>
                  <a:lnTo>
                    <a:pt x="2482" y="146"/>
                  </a:lnTo>
                  <a:lnTo>
                    <a:pt x="2487" y="147"/>
                  </a:lnTo>
                  <a:lnTo>
                    <a:pt x="2493" y="149"/>
                  </a:lnTo>
                  <a:lnTo>
                    <a:pt x="2498" y="151"/>
                  </a:lnTo>
                  <a:lnTo>
                    <a:pt x="2505" y="153"/>
                  </a:lnTo>
                  <a:lnTo>
                    <a:pt x="2511" y="155"/>
                  </a:lnTo>
                  <a:lnTo>
                    <a:pt x="2516" y="156"/>
                  </a:lnTo>
                  <a:lnTo>
                    <a:pt x="2522" y="158"/>
                  </a:lnTo>
                  <a:lnTo>
                    <a:pt x="2527" y="160"/>
                  </a:lnTo>
                  <a:lnTo>
                    <a:pt x="2534" y="162"/>
                  </a:lnTo>
                  <a:lnTo>
                    <a:pt x="2539" y="164"/>
                  </a:lnTo>
                  <a:lnTo>
                    <a:pt x="2545" y="167"/>
                  </a:lnTo>
                  <a:lnTo>
                    <a:pt x="2550" y="168"/>
                  </a:lnTo>
                  <a:lnTo>
                    <a:pt x="2556" y="170"/>
                  </a:lnTo>
                  <a:lnTo>
                    <a:pt x="2562" y="172"/>
                  </a:lnTo>
                  <a:lnTo>
                    <a:pt x="2568" y="174"/>
                  </a:lnTo>
                  <a:lnTo>
                    <a:pt x="2573" y="176"/>
                  </a:lnTo>
                  <a:lnTo>
                    <a:pt x="2579" y="178"/>
                  </a:lnTo>
                  <a:lnTo>
                    <a:pt x="2584" y="180"/>
                  </a:lnTo>
                  <a:lnTo>
                    <a:pt x="2591" y="181"/>
                  </a:lnTo>
                  <a:lnTo>
                    <a:pt x="2596" y="183"/>
                  </a:lnTo>
                  <a:lnTo>
                    <a:pt x="2602" y="185"/>
                  </a:lnTo>
                  <a:lnTo>
                    <a:pt x="2608" y="187"/>
                  </a:lnTo>
                  <a:lnTo>
                    <a:pt x="2613" y="189"/>
                  </a:lnTo>
                  <a:lnTo>
                    <a:pt x="2620" y="191"/>
                  </a:lnTo>
                  <a:lnTo>
                    <a:pt x="2625" y="193"/>
                  </a:lnTo>
                  <a:lnTo>
                    <a:pt x="2631" y="196"/>
                  </a:lnTo>
                  <a:lnTo>
                    <a:pt x="2636" y="198"/>
                  </a:lnTo>
                  <a:lnTo>
                    <a:pt x="2642" y="200"/>
                  </a:lnTo>
                  <a:lnTo>
                    <a:pt x="2648" y="201"/>
                  </a:lnTo>
                  <a:lnTo>
                    <a:pt x="2654" y="203"/>
                  </a:lnTo>
                  <a:lnTo>
                    <a:pt x="2659" y="205"/>
                  </a:lnTo>
                  <a:lnTo>
                    <a:pt x="2665" y="207"/>
                  </a:lnTo>
                  <a:lnTo>
                    <a:pt x="2670" y="209"/>
                  </a:lnTo>
                  <a:lnTo>
                    <a:pt x="2677" y="211"/>
                  </a:lnTo>
                  <a:lnTo>
                    <a:pt x="2682" y="213"/>
                  </a:lnTo>
                  <a:lnTo>
                    <a:pt x="2688" y="215"/>
                  </a:lnTo>
                  <a:lnTo>
                    <a:pt x="2694" y="217"/>
                  </a:lnTo>
                  <a:lnTo>
                    <a:pt x="2699" y="219"/>
                  </a:lnTo>
                  <a:lnTo>
                    <a:pt x="2706" y="221"/>
                  </a:lnTo>
                  <a:lnTo>
                    <a:pt x="2711" y="224"/>
                  </a:lnTo>
                  <a:lnTo>
                    <a:pt x="2717" y="226"/>
                  </a:lnTo>
                  <a:lnTo>
                    <a:pt x="2722" y="228"/>
                  </a:lnTo>
                  <a:lnTo>
                    <a:pt x="2728" y="230"/>
                  </a:lnTo>
                  <a:lnTo>
                    <a:pt x="2734" y="232"/>
                  </a:lnTo>
                  <a:lnTo>
                    <a:pt x="2740" y="234"/>
                  </a:lnTo>
                  <a:lnTo>
                    <a:pt x="2745" y="236"/>
                  </a:lnTo>
                  <a:lnTo>
                    <a:pt x="2751" y="238"/>
                  </a:lnTo>
                  <a:lnTo>
                    <a:pt x="2756" y="240"/>
                  </a:lnTo>
                  <a:lnTo>
                    <a:pt x="2763" y="242"/>
                  </a:lnTo>
                  <a:lnTo>
                    <a:pt x="2768" y="244"/>
                  </a:lnTo>
                  <a:lnTo>
                    <a:pt x="2774" y="246"/>
                  </a:lnTo>
                  <a:lnTo>
                    <a:pt x="2779" y="248"/>
                  </a:lnTo>
                  <a:lnTo>
                    <a:pt x="2785" y="250"/>
                  </a:lnTo>
                  <a:lnTo>
                    <a:pt x="2792" y="253"/>
                  </a:lnTo>
                  <a:lnTo>
                    <a:pt x="2797" y="255"/>
                  </a:lnTo>
                  <a:lnTo>
                    <a:pt x="2803" y="257"/>
                  </a:lnTo>
                  <a:lnTo>
                    <a:pt x="2808" y="259"/>
                  </a:lnTo>
                  <a:lnTo>
                    <a:pt x="2814" y="261"/>
                  </a:lnTo>
                  <a:lnTo>
                    <a:pt x="2820" y="263"/>
                  </a:lnTo>
                  <a:lnTo>
                    <a:pt x="2826" y="265"/>
                  </a:lnTo>
                  <a:lnTo>
                    <a:pt x="2831" y="267"/>
                  </a:lnTo>
                  <a:lnTo>
                    <a:pt x="2837" y="269"/>
                  </a:lnTo>
                  <a:lnTo>
                    <a:pt x="2842" y="271"/>
                  </a:lnTo>
                  <a:lnTo>
                    <a:pt x="2849" y="273"/>
                  </a:lnTo>
                  <a:lnTo>
                    <a:pt x="2854" y="275"/>
                  </a:lnTo>
                  <a:lnTo>
                    <a:pt x="2860" y="277"/>
                  </a:lnTo>
                  <a:lnTo>
                    <a:pt x="2865" y="279"/>
                  </a:lnTo>
                  <a:lnTo>
                    <a:pt x="2871" y="282"/>
                  </a:lnTo>
                  <a:lnTo>
                    <a:pt x="2878" y="284"/>
                  </a:lnTo>
                  <a:lnTo>
                    <a:pt x="2883" y="287"/>
                  </a:lnTo>
                  <a:lnTo>
                    <a:pt x="2889" y="289"/>
                  </a:lnTo>
                  <a:lnTo>
                    <a:pt x="2894" y="291"/>
                  </a:lnTo>
                  <a:lnTo>
                    <a:pt x="2900" y="293"/>
                  </a:lnTo>
                  <a:lnTo>
                    <a:pt x="2906" y="295"/>
                  </a:lnTo>
                  <a:lnTo>
                    <a:pt x="2912" y="297"/>
                  </a:lnTo>
                  <a:lnTo>
                    <a:pt x="2917" y="299"/>
                  </a:lnTo>
                  <a:lnTo>
                    <a:pt x="2923" y="301"/>
                  </a:lnTo>
                  <a:lnTo>
                    <a:pt x="2928" y="303"/>
                  </a:lnTo>
                  <a:lnTo>
                    <a:pt x="2935" y="305"/>
                  </a:lnTo>
                  <a:lnTo>
                    <a:pt x="2940" y="307"/>
                  </a:lnTo>
                  <a:lnTo>
                    <a:pt x="2946" y="310"/>
                  </a:lnTo>
                  <a:lnTo>
                    <a:pt x="2951" y="312"/>
                  </a:lnTo>
                  <a:lnTo>
                    <a:pt x="2957" y="314"/>
                  </a:lnTo>
                  <a:lnTo>
                    <a:pt x="2963" y="316"/>
                  </a:lnTo>
                  <a:lnTo>
                    <a:pt x="2969" y="319"/>
                  </a:lnTo>
                  <a:lnTo>
                    <a:pt x="2975" y="321"/>
                  </a:lnTo>
                  <a:lnTo>
                    <a:pt x="2980" y="323"/>
                  </a:lnTo>
                  <a:lnTo>
                    <a:pt x="2986" y="325"/>
                  </a:lnTo>
                  <a:lnTo>
                    <a:pt x="2992" y="327"/>
                  </a:lnTo>
                  <a:lnTo>
                    <a:pt x="2998" y="329"/>
                  </a:lnTo>
                  <a:lnTo>
                    <a:pt x="3003" y="331"/>
                  </a:lnTo>
                  <a:lnTo>
                    <a:pt x="3009" y="333"/>
                  </a:lnTo>
                  <a:lnTo>
                    <a:pt x="3014" y="335"/>
                  </a:lnTo>
                  <a:lnTo>
                    <a:pt x="3021" y="338"/>
                  </a:lnTo>
                  <a:lnTo>
                    <a:pt x="3026" y="340"/>
                  </a:lnTo>
                  <a:lnTo>
                    <a:pt x="3032" y="342"/>
                  </a:lnTo>
                  <a:lnTo>
                    <a:pt x="3037" y="345"/>
                  </a:lnTo>
                  <a:lnTo>
                    <a:pt x="3043" y="347"/>
                  </a:lnTo>
                  <a:lnTo>
                    <a:pt x="3049" y="349"/>
                  </a:lnTo>
                  <a:lnTo>
                    <a:pt x="3055" y="351"/>
                  </a:lnTo>
                  <a:lnTo>
                    <a:pt x="3061" y="353"/>
                  </a:lnTo>
                  <a:lnTo>
                    <a:pt x="3066" y="355"/>
                  </a:lnTo>
                  <a:lnTo>
                    <a:pt x="3073" y="357"/>
                  </a:lnTo>
                  <a:lnTo>
                    <a:pt x="3078" y="359"/>
                  </a:lnTo>
                  <a:lnTo>
                    <a:pt x="3084" y="361"/>
                  </a:lnTo>
                  <a:lnTo>
                    <a:pt x="3089" y="363"/>
                  </a:lnTo>
                  <a:lnTo>
                    <a:pt x="3095" y="365"/>
                  </a:lnTo>
                  <a:lnTo>
                    <a:pt x="3100" y="369"/>
                  </a:lnTo>
                  <a:lnTo>
                    <a:pt x="3107" y="371"/>
                  </a:lnTo>
                  <a:lnTo>
                    <a:pt x="3112" y="373"/>
                  </a:lnTo>
                  <a:lnTo>
                    <a:pt x="3118" y="375"/>
                  </a:lnTo>
                  <a:lnTo>
                    <a:pt x="3123" y="377"/>
                  </a:lnTo>
                  <a:lnTo>
                    <a:pt x="3130" y="379"/>
                  </a:lnTo>
                  <a:lnTo>
                    <a:pt x="3135" y="381"/>
                  </a:lnTo>
                  <a:lnTo>
                    <a:pt x="3141" y="383"/>
                  </a:lnTo>
                  <a:lnTo>
                    <a:pt x="3146" y="385"/>
                  </a:lnTo>
                  <a:lnTo>
                    <a:pt x="3152" y="387"/>
                  </a:lnTo>
                  <a:lnTo>
                    <a:pt x="3159" y="389"/>
                  </a:lnTo>
                  <a:lnTo>
                    <a:pt x="3164" y="392"/>
                  </a:lnTo>
                  <a:lnTo>
                    <a:pt x="3170" y="394"/>
                  </a:lnTo>
                  <a:lnTo>
                    <a:pt x="3175" y="397"/>
                  </a:lnTo>
                  <a:lnTo>
                    <a:pt x="3181" y="399"/>
                  </a:lnTo>
                  <a:lnTo>
                    <a:pt x="3186" y="401"/>
                  </a:lnTo>
                  <a:lnTo>
                    <a:pt x="3193" y="403"/>
                  </a:lnTo>
                  <a:lnTo>
                    <a:pt x="3198" y="405"/>
                  </a:lnTo>
                  <a:lnTo>
                    <a:pt x="3204" y="407"/>
                  </a:lnTo>
                  <a:lnTo>
                    <a:pt x="3209" y="409"/>
                  </a:lnTo>
                  <a:lnTo>
                    <a:pt x="3216" y="411"/>
                  </a:lnTo>
                  <a:lnTo>
                    <a:pt x="3221" y="413"/>
                  </a:lnTo>
                  <a:lnTo>
                    <a:pt x="3227" y="416"/>
                  </a:lnTo>
                  <a:lnTo>
                    <a:pt x="3232" y="418"/>
                  </a:lnTo>
                  <a:lnTo>
                    <a:pt x="3238" y="420"/>
                  </a:lnTo>
                  <a:lnTo>
                    <a:pt x="3245" y="422"/>
                  </a:lnTo>
                  <a:lnTo>
                    <a:pt x="3250" y="425"/>
                  </a:lnTo>
                  <a:lnTo>
                    <a:pt x="3256" y="427"/>
                  </a:lnTo>
                  <a:lnTo>
                    <a:pt x="3261" y="429"/>
                  </a:lnTo>
                  <a:lnTo>
                    <a:pt x="3267" y="431"/>
                  </a:lnTo>
                  <a:lnTo>
                    <a:pt x="3273" y="433"/>
                  </a:lnTo>
                  <a:lnTo>
                    <a:pt x="3279" y="435"/>
                  </a:lnTo>
                  <a:lnTo>
                    <a:pt x="3284" y="437"/>
                  </a:lnTo>
                  <a:lnTo>
                    <a:pt x="3290" y="439"/>
                  </a:lnTo>
                  <a:lnTo>
                    <a:pt x="3295" y="442"/>
                  </a:lnTo>
                  <a:lnTo>
                    <a:pt x="3302" y="444"/>
                  </a:lnTo>
                  <a:lnTo>
                    <a:pt x="3307" y="446"/>
                  </a:lnTo>
                  <a:lnTo>
                    <a:pt x="3313" y="448"/>
                  </a:lnTo>
                  <a:lnTo>
                    <a:pt x="3318" y="450"/>
                  </a:lnTo>
                  <a:lnTo>
                    <a:pt x="3324" y="453"/>
                  </a:lnTo>
                  <a:lnTo>
                    <a:pt x="3330" y="455"/>
                  </a:lnTo>
                  <a:lnTo>
                    <a:pt x="3336" y="457"/>
                  </a:lnTo>
                  <a:lnTo>
                    <a:pt x="3342" y="459"/>
                  </a:lnTo>
                  <a:lnTo>
                    <a:pt x="3347" y="461"/>
                  </a:lnTo>
                  <a:lnTo>
                    <a:pt x="3353" y="463"/>
                  </a:lnTo>
                  <a:lnTo>
                    <a:pt x="3359" y="465"/>
                  </a:lnTo>
                  <a:lnTo>
                    <a:pt x="3365" y="467"/>
                  </a:lnTo>
                  <a:lnTo>
                    <a:pt x="3370" y="469"/>
                  </a:lnTo>
                  <a:lnTo>
                    <a:pt x="3376" y="472"/>
                  </a:lnTo>
                  <a:lnTo>
                    <a:pt x="3381" y="474"/>
                  </a:lnTo>
                  <a:lnTo>
                    <a:pt x="3388" y="476"/>
                  </a:lnTo>
                  <a:lnTo>
                    <a:pt x="3393" y="478"/>
                  </a:lnTo>
                  <a:lnTo>
                    <a:pt x="3399" y="480"/>
                  </a:lnTo>
                  <a:lnTo>
                    <a:pt x="3404" y="483"/>
                  </a:lnTo>
                  <a:lnTo>
                    <a:pt x="3410" y="485"/>
                  </a:lnTo>
                  <a:lnTo>
                    <a:pt x="3416" y="487"/>
                  </a:lnTo>
                  <a:lnTo>
                    <a:pt x="3422" y="489"/>
                  </a:lnTo>
                  <a:lnTo>
                    <a:pt x="3428" y="491"/>
                  </a:lnTo>
                  <a:lnTo>
                    <a:pt x="3433" y="493"/>
                  </a:lnTo>
                  <a:lnTo>
                    <a:pt x="3439" y="495"/>
                  </a:lnTo>
                  <a:lnTo>
                    <a:pt x="3445" y="497"/>
                  </a:lnTo>
                  <a:lnTo>
                    <a:pt x="3451" y="499"/>
                  </a:lnTo>
                  <a:lnTo>
                    <a:pt x="3456" y="501"/>
                  </a:lnTo>
                  <a:lnTo>
                    <a:pt x="3462" y="503"/>
                  </a:lnTo>
                  <a:lnTo>
                    <a:pt x="3467" y="505"/>
                  </a:lnTo>
                  <a:lnTo>
                    <a:pt x="3474" y="507"/>
                  </a:lnTo>
                  <a:lnTo>
                    <a:pt x="3479" y="510"/>
                  </a:lnTo>
                  <a:lnTo>
                    <a:pt x="3485" y="512"/>
                  </a:lnTo>
                  <a:lnTo>
                    <a:pt x="3490" y="514"/>
                  </a:lnTo>
                  <a:lnTo>
                    <a:pt x="3496" y="516"/>
                  </a:lnTo>
                  <a:lnTo>
                    <a:pt x="3502" y="518"/>
                  </a:lnTo>
                  <a:lnTo>
                    <a:pt x="3508" y="520"/>
                  </a:lnTo>
                  <a:lnTo>
                    <a:pt x="3513" y="522"/>
                  </a:lnTo>
                  <a:lnTo>
                    <a:pt x="3519" y="525"/>
                  </a:lnTo>
                  <a:lnTo>
                    <a:pt x="3525" y="527"/>
                  </a:lnTo>
                  <a:lnTo>
                    <a:pt x="3531" y="529"/>
                  </a:lnTo>
                  <a:lnTo>
                    <a:pt x="3537" y="531"/>
                  </a:lnTo>
                  <a:lnTo>
                    <a:pt x="3542" y="533"/>
                  </a:lnTo>
                  <a:lnTo>
                    <a:pt x="3548" y="535"/>
                  </a:lnTo>
                  <a:lnTo>
                    <a:pt x="3553" y="537"/>
                  </a:lnTo>
                  <a:lnTo>
                    <a:pt x="3560" y="540"/>
                  </a:lnTo>
                  <a:lnTo>
                    <a:pt x="3565" y="542"/>
                  </a:lnTo>
                  <a:lnTo>
                    <a:pt x="3571" y="544"/>
                  </a:lnTo>
                  <a:lnTo>
                    <a:pt x="3576" y="546"/>
                  </a:lnTo>
                  <a:lnTo>
                    <a:pt x="3582" y="548"/>
                  </a:lnTo>
                  <a:lnTo>
                    <a:pt x="3588" y="550"/>
                  </a:lnTo>
                  <a:lnTo>
                    <a:pt x="3594" y="552"/>
                  </a:lnTo>
                  <a:lnTo>
                    <a:pt x="3599" y="554"/>
                  </a:lnTo>
                  <a:lnTo>
                    <a:pt x="3605" y="556"/>
                  </a:lnTo>
                  <a:lnTo>
                    <a:pt x="3611" y="557"/>
                  </a:lnTo>
                  <a:lnTo>
                    <a:pt x="3617" y="559"/>
                  </a:lnTo>
                  <a:lnTo>
                    <a:pt x="3623" y="561"/>
                  </a:lnTo>
                  <a:lnTo>
                    <a:pt x="3628" y="563"/>
                  </a:lnTo>
                  <a:lnTo>
                    <a:pt x="3634" y="565"/>
                  </a:lnTo>
                  <a:lnTo>
                    <a:pt x="3639" y="568"/>
                  </a:lnTo>
                  <a:lnTo>
                    <a:pt x="3646" y="570"/>
                  </a:lnTo>
                  <a:lnTo>
                    <a:pt x="3651" y="572"/>
                  </a:lnTo>
                  <a:lnTo>
                    <a:pt x="3657" y="574"/>
                  </a:lnTo>
                  <a:lnTo>
                    <a:pt x="3662" y="576"/>
                  </a:lnTo>
                  <a:lnTo>
                    <a:pt x="3668" y="578"/>
                  </a:lnTo>
                  <a:lnTo>
                    <a:pt x="3674" y="580"/>
                  </a:lnTo>
                  <a:lnTo>
                    <a:pt x="3680" y="582"/>
                  </a:lnTo>
                  <a:lnTo>
                    <a:pt x="3685" y="584"/>
                  </a:lnTo>
                  <a:lnTo>
                    <a:pt x="3691" y="586"/>
                  </a:lnTo>
                  <a:lnTo>
                    <a:pt x="3696" y="588"/>
                  </a:lnTo>
                  <a:lnTo>
                    <a:pt x="3703" y="590"/>
                  </a:lnTo>
                  <a:lnTo>
                    <a:pt x="3709" y="592"/>
                  </a:lnTo>
                  <a:lnTo>
                    <a:pt x="3714" y="594"/>
                  </a:lnTo>
                  <a:lnTo>
                    <a:pt x="3720" y="597"/>
                  </a:lnTo>
                  <a:lnTo>
                    <a:pt x="3725" y="599"/>
                  </a:lnTo>
                  <a:lnTo>
                    <a:pt x="3732" y="601"/>
                  </a:lnTo>
                  <a:lnTo>
                    <a:pt x="3737" y="602"/>
                  </a:lnTo>
                  <a:lnTo>
                    <a:pt x="3743" y="604"/>
                  </a:lnTo>
                  <a:lnTo>
                    <a:pt x="3748" y="606"/>
                  </a:lnTo>
                  <a:lnTo>
                    <a:pt x="3754" y="608"/>
                  </a:lnTo>
                  <a:lnTo>
                    <a:pt x="3760" y="610"/>
                  </a:lnTo>
                  <a:lnTo>
                    <a:pt x="3766" y="612"/>
                  </a:lnTo>
                  <a:lnTo>
                    <a:pt x="3771" y="614"/>
                  </a:lnTo>
                  <a:lnTo>
                    <a:pt x="3777" y="616"/>
                  </a:lnTo>
                  <a:lnTo>
                    <a:pt x="3782" y="618"/>
                  </a:lnTo>
                  <a:lnTo>
                    <a:pt x="3789" y="620"/>
                  </a:lnTo>
                  <a:lnTo>
                    <a:pt x="3795" y="622"/>
                  </a:lnTo>
                  <a:lnTo>
                    <a:pt x="3800" y="625"/>
                  </a:lnTo>
                  <a:lnTo>
                    <a:pt x="3806" y="626"/>
                  </a:lnTo>
                  <a:lnTo>
                    <a:pt x="3811" y="628"/>
                  </a:lnTo>
                  <a:lnTo>
                    <a:pt x="3818" y="630"/>
                  </a:lnTo>
                  <a:lnTo>
                    <a:pt x="3823" y="632"/>
                  </a:lnTo>
                  <a:lnTo>
                    <a:pt x="3829" y="634"/>
                  </a:lnTo>
                  <a:lnTo>
                    <a:pt x="3834" y="636"/>
                  </a:lnTo>
                  <a:lnTo>
                    <a:pt x="3840" y="638"/>
                  </a:lnTo>
                  <a:lnTo>
                    <a:pt x="3846" y="640"/>
                  </a:lnTo>
                  <a:lnTo>
                    <a:pt x="3852" y="641"/>
                  </a:lnTo>
                  <a:lnTo>
                    <a:pt x="3857" y="643"/>
                  </a:lnTo>
                  <a:lnTo>
                    <a:pt x="3863" y="645"/>
                  </a:lnTo>
                  <a:lnTo>
                    <a:pt x="3868" y="647"/>
                  </a:lnTo>
                  <a:lnTo>
                    <a:pt x="3875" y="649"/>
                  </a:lnTo>
                  <a:lnTo>
                    <a:pt x="3880" y="651"/>
                  </a:lnTo>
                  <a:lnTo>
                    <a:pt x="3886" y="654"/>
                  </a:lnTo>
                  <a:lnTo>
                    <a:pt x="3892" y="655"/>
                  </a:lnTo>
                  <a:lnTo>
                    <a:pt x="3897" y="657"/>
                  </a:lnTo>
                  <a:lnTo>
                    <a:pt x="3904" y="659"/>
                  </a:lnTo>
                  <a:lnTo>
                    <a:pt x="3909" y="661"/>
                  </a:lnTo>
                  <a:lnTo>
                    <a:pt x="3915" y="663"/>
                  </a:lnTo>
                  <a:lnTo>
                    <a:pt x="3920" y="665"/>
                  </a:lnTo>
                  <a:lnTo>
                    <a:pt x="3926" y="667"/>
                  </a:lnTo>
                  <a:lnTo>
                    <a:pt x="3932" y="668"/>
                  </a:lnTo>
                  <a:lnTo>
                    <a:pt x="3938" y="670"/>
                  </a:lnTo>
                  <a:lnTo>
                    <a:pt x="3943" y="672"/>
                  </a:lnTo>
                  <a:lnTo>
                    <a:pt x="3949" y="674"/>
                  </a:lnTo>
                  <a:lnTo>
                    <a:pt x="3954" y="676"/>
                  </a:lnTo>
                  <a:lnTo>
                    <a:pt x="3961" y="677"/>
                  </a:lnTo>
                  <a:lnTo>
                    <a:pt x="3966" y="679"/>
                  </a:lnTo>
                  <a:lnTo>
                    <a:pt x="3972" y="682"/>
                  </a:lnTo>
                  <a:lnTo>
                    <a:pt x="3978" y="684"/>
                  </a:lnTo>
                  <a:lnTo>
                    <a:pt x="3983" y="686"/>
                  </a:lnTo>
                  <a:lnTo>
                    <a:pt x="3990" y="687"/>
                  </a:lnTo>
                  <a:lnTo>
                    <a:pt x="3995" y="689"/>
                  </a:lnTo>
                  <a:lnTo>
                    <a:pt x="4001" y="691"/>
                  </a:lnTo>
                  <a:lnTo>
                    <a:pt x="4006" y="693"/>
                  </a:lnTo>
                  <a:lnTo>
                    <a:pt x="4012" y="695"/>
                  </a:lnTo>
                  <a:lnTo>
                    <a:pt x="4018" y="696"/>
                  </a:lnTo>
                  <a:lnTo>
                    <a:pt x="4024" y="698"/>
                  </a:lnTo>
                  <a:lnTo>
                    <a:pt x="4029" y="700"/>
                  </a:lnTo>
                  <a:lnTo>
                    <a:pt x="4035" y="702"/>
                  </a:lnTo>
                  <a:lnTo>
                    <a:pt x="4040" y="704"/>
                  </a:lnTo>
                  <a:lnTo>
                    <a:pt x="4047" y="705"/>
                  </a:lnTo>
                  <a:lnTo>
                    <a:pt x="4052" y="707"/>
                  </a:lnTo>
                  <a:lnTo>
                    <a:pt x="4058" y="709"/>
                  </a:lnTo>
                  <a:lnTo>
                    <a:pt x="4063" y="712"/>
                  </a:lnTo>
                  <a:lnTo>
                    <a:pt x="4069" y="713"/>
                  </a:lnTo>
                  <a:lnTo>
                    <a:pt x="4076" y="715"/>
                  </a:lnTo>
                  <a:lnTo>
                    <a:pt x="4081" y="717"/>
                  </a:lnTo>
                  <a:lnTo>
                    <a:pt x="4087" y="719"/>
                  </a:lnTo>
                  <a:lnTo>
                    <a:pt x="4092" y="720"/>
                  </a:lnTo>
                  <a:lnTo>
                    <a:pt x="4098" y="722"/>
                  </a:lnTo>
                  <a:lnTo>
                    <a:pt x="4104" y="724"/>
                  </a:lnTo>
                  <a:lnTo>
                    <a:pt x="4110" y="726"/>
                  </a:lnTo>
                  <a:lnTo>
                    <a:pt x="4115" y="727"/>
                  </a:lnTo>
                  <a:lnTo>
                    <a:pt x="4121" y="729"/>
                  </a:lnTo>
                  <a:lnTo>
                    <a:pt x="4126" y="731"/>
                  </a:lnTo>
                  <a:lnTo>
                    <a:pt x="4133" y="732"/>
                  </a:lnTo>
                  <a:lnTo>
                    <a:pt x="4138" y="734"/>
                  </a:lnTo>
                  <a:lnTo>
                    <a:pt x="4144" y="736"/>
                  </a:lnTo>
                  <a:lnTo>
                    <a:pt x="4149" y="738"/>
                  </a:lnTo>
                  <a:lnTo>
                    <a:pt x="4155" y="740"/>
                  </a:lnTo>
                  <a:lnTo>
                    <a:pt x="4162" y="742"/>
                  </a:lnTo>
                  <a:lnTo>
                    <a:pt x="4167" y="744"/>
                  </a:lnTo>
                  <a:lnTo>
                    <a:pt x="4173" y="745"/>
                  </a:lnTo>
                  <a:lnTo>
                    <a:pt x="4178" y="747"/>
                  </a:lnTo>
                  <a:lnTo>
                    <a:pt x="4184" y="749"/>
                  </a:lnTo>
                  <a:lnTo>
                    <a:pt x="4190" y="750"/>
                  </a:lnTo>
                  <a:lnTo>
                    <a:pt x="4196" y="752"/>
                  </a:lnTo>
                  <a:lnTo>
                    <a:pt x="4201" y="754"/>
                  </a:lnTo>
                  <a:lnTo>
                    <a:pt x="4207" y="755"/>
                  </a:lnTo>
                  <a:lnTo>
                    <a:pt x="4212" y="757"/>
                  </a:lnTo>
                  <a:lnTo>
                    <a:pt x="4219" y="759"/>
                  </a:lnTo>
                  <a:lnTo>
                    <a:pt x="4224" y="760"/>
                  </a:lnTo>
                  <a:lnTo>
                    <a:pt x="4230" y="762"/>
                  </a:lnTo>
                  <a:lnTo>
                    <a:pt x="4235" y="764"/>
                  </a:lnTo>
                  <a:lnTo>
                    <a:pt x="4241" y="765"/>
                  </a:lnTo>
                  <a:lnTo>
                    <a:pt x="4247" y="768"/>
                  </a:lnTo>
                  <a:lnTo>
                    <a:pt x="4253" y="770"/>
                  </a:lnTo>
                  <a:lnTo>
                    <a:pt x="4259" y="771"/>
                  </a:lnTo>
                  <a:lnTo>
                    <a:pt x="4264" y="773"/>
                  </a:lnTo>
                  <a:lnTo>
                    <a:pt x="4270" y="775"/>
                  </a:lnTo>
                  <a:lnTo>
                    <a:pt x="4276" y="776"/>
                  </a:lnTo>
                  <a:lnTo>
                    <a:pt x="4282" y="778"/>
                  </a:lnTo>
                  <a:lnTo>
                    <a:pt x="4287" y="780"/>
                  </a:lnTo>
                  <a:lnTo>
                    <a:pt x="4293" y="781"/>
                  </a:lnTo>
                  <a:lnTo>
                    <a:pt x="4298" y="783"/>
                  </a:lnTo>
                  <a:lnTo>
                    <a:pt x="4305" y="784"/>
                  </a:lnTo>
                  <a:lnTo>
                    <a:pt x="4310" y="786"/>
                  </a:lnTo>
                  <a:lnTo>
                    <a:pt x="4316" y="788"/>
                  </a:lnTo>
                  <a:lnTo>
                    <a:pt x="4321" y="789"/>
                  </a:lnTo>
                  <a:lnTo>
                    <a:pt x="4327" y="791"/>
                  </a:lnTo>
                  <a:lnTo>
                    <a:pt x="4333" y="792"/>
                  </a:lnTo>
                  <a:lnTo>
                    <a:pt x="4339" y="794"/>
                  </a:lnTo>
                  <a:lnTo>
                    <a:pt x="4345" y="797"/>
                  </a:lnTo>
                  <a:lnTo>
                    <a:pt x="4350" y="798"/>
                  </a:lnTo>
                  <a:lnTo>
                    <a:pt x="4356" y="800"/>
                  </a:lnTo>
                  <a:lnTo>
                    <a:pt x="4362" y="801"/>
                  </a:lnTo>
                  <a:lnTo>
                    <a:pt x="4368" y="803"/>
                  </a:lnTo>
                  <a:lnTo>
                    <a:pt x="4373" y="805"/>
                  </a:lnTo>
                  <a:lnTo>
                    <a:pt x="4379" y="806"/>
                  </a:lnTo>
                  <a:lnTo>
                    <a:pt x="4384" y="808"/>
                  </a:lnTo>
                  <a:lnTo>
                    <a:pt x="4391" y="809"/>
                  </a:lnTo>
                  <a:lnTo>
                    <a:pt x="4396" y="811"/>
                  </a:lnTo>
                  <a:lnTo>
                    <a:pt x="4402" y="812"/>
                  </a:lnTo>
                  <a:lnTo>
                    <a:pt x="4407" y="814"/>
                  </a:lnTo>
                  <a:lnTo>
                    <a:pt x="4413" y="815"/>
                  </a:lnTo>
                  <a:lnTo>
                    <a:pt x="4419" y="817"/>
                  </a:lnTo>
                  <a:lnTo>
                    <a:pt x="4425" y="819"/>
                  </a:lnTo>
                  <a:lnTo>
                    <a:pt x="4430" y="820"/>
                  </a:lnTo>
                  <a:lnTo>
                    <a:pt x="4436" y="822"/>
                  </a:lnTo>
                  <a:lnTo>
                    <a:pt x="4442" y="823"/>
                  </a:lnTo>
                  <a:lnTo>
                    <a:pt x="4448" y="826"/>
                  </a:lnTo>
                  <a:lnTo>
                    <a:pt x="4454" y="827"/>
                  </a:lnTo>
                  <a:lnTo>
                    <a:pt x="4459" y="829"/>
                  </a:lnTo>
                  <a:lnTo>
                    <a:pt x="4465" y="830"/>
                  </a:lnTo>
                  <a:lnTo>
                    <a:pt x="4470" y="832"/>
                  </a:lnTo>
                  <a:lnTo>
                    <a:pt x="4477" y="833"/>
                  </a:lnTo>
                  <a:lnTo>
                    <a:pt x="4482" y="835"/>
                  </a:lnTo>
                  <a:lnTo>
                    <a:pt x="4488" y="836"/>
                  </a:lnTo>
                  <a:lnTo>
                    <a:pt x="4493" y="838"/>
                  </a:lnTo>
                  <a:lnTo>
                    <a:pt x="4499" y="839"/>
                  </a:lnTo>
                  <a:lnTo>
                    <a:pt x="4505" y="841"/>
                  </a:lnTo>
                  <a:lnTo>
                    <a:pt x="4511" y="842"/>
                  </a:lnTo>
                  <a:lnTo>
                    <a:pt x="4516" y="844"/>
                  </a:lnTo>
                  <a:lnTo>
                    <a:pt x="4522" y="845"/>
                  </a:lnTo>
                  <a:lnTo>
                    <a:pt x="4528" y="847"/>
                  </a:lnTo>
                  <a:lnTo>
                    <a:pt x="4534" y="848"/>
                  </a:lnTo>
                  <a:lnTo>
                    <a:pt x="4540" y="850"/>
                  </a:lnTo>
                  <a:lnTo>
                    <a:pt x="4545" y="851"/>
                  </a:lnTo>
                  <a:lnTo>
                    <a:pt x="4551" y="853"/>
                  </a:lnTo>
                  <a:lnTo>
                    <a:pt x="4556" y="855"/>
                  </a:lnTo>
                  <a:lnTo>
                    <a:pt x="4563" y="857"/>
                  </a:lnTo>
                  <a:lnTo>
                    <a:pt x="4568" y="858"/>
                  </a:lnTo>
                  <a:lnTo>
                    <a:pt x="4574" y="859"/>
                  </a:lnTo>
                  <a:lnTo>
                    <a:pt x="4579" y="861"/>
                  </a:lnTo>
                  <a:lnTo>
                    <a:pt x="4585" y="862"/>
                  </a:lnTo>
                  <a:lnTo>
                    <a:pt x="4591" y="864"/>
                  </a:lnTo>
                  <a:lnTo>
                    <a:pt x="4597" y="865"/>
                  </a:lnTo>
                  <a:lnTo>
                    <a:pt x="4602" y="867"/>
                  </a:lnTo>
                  <a:lnTo>
                    <a:pt x="4608" y="868"/>
                  </a:lnTo>
                  <a:lnTo>
                    <a:pt x="4613" y="870"/>
                  </a:lnTo>
                  <a:lnTo>
                    <a:pt x="4620" y="871"/>
                  </a:lnTo>
                  <a:lnTo>
                    <a:pt x="4626" y="872"/>
                  </a:lnTo>
                  <a:lnTo>
                    <a:pt x="4631" y="874"/>
                  </a:lnTo>
                  <a:lnTo>
                    <a:pt x="4637" y="875"/>
                  </a:lnTo>
                  <a:lnTo>
                    <a:pt x="4642" y="877"/>
                  </a:lnTo>
                  <a:lnTo>
                    <a:pt x="4649" y="878"/>
                  </a:lnTo>
                  <a:lnTo>
                    <a:pt x="4654" y="879"/>
                  </a:lnTo>
                  <a:lnTo>
                    <a:pt x="4660" y="881"/>
                  </a:lnTo>
                  <a:lnTo>
                    <a:pt x="4665" y="883"/>
                  </a:lnTo>
                  <a:lnTo>
                    <a:pt x="4671" y="885"/>
                  </a:lnTo>
                  <a:lnTo>
                    <a:pt x="4677" y="886"/>
                  </a:lnTo>
                  <a:lnTo>
                    <a:pt x="4683" y="887"/>
                  </a:lnTo>
                  <a:lnTo>
                    <a:pt x="4688" y="889"/>
                  </a:lnTo>
                  <a:lnTo>
                    <a:pt x="4694" y="890"/>
                  </a:lnTo>
                  <a:lnTo>
                    <a:pt x="4699" y="892"/>
                  </a:lnTo>
                  <a:lnTo>
                    <a:pt x="4706" y="893"/>
                  </a:lnTo>
                  <a:lnTo>
                    <a:pt x="4712" y="894"/>
                  </a:lnTo>
                  <a:lnTo>
                    <a:pt x="4717" y="896"/>
                  </a:lnTo>
                  <a:lnTo>
                    <a:pt x="4723" y="897"/>
                  </a:lnTo>
                  <a:lnTo>
                    <a:pt x="4728" y="898"/>
                  </a:lnTo>
                  <a:lnTo>
                    <a:pt x="4735" y="900"/>
                  </a:lnTo>
                  <a:lnTo>
                    <a:pt x="4740" y="901"/>
                  </a:lnTo>
                  <a:lnTo>
                    <a:pt x="4746" y="903"/>
                  </a:lnTo>
                  <a:lnTo>
                    <a:pt x="4751" y="904"/>
                  </a:lnTo>
                  <a:lnTo>
                    <a:pt x="4758" y="905"/>
                  </a:lnTo>
                  <a:lnTo>
                    <a:pt x="4763" y="907"/>
                  </a:lnTo>
                  <a:lnTo>
                    <a:pt x="4769" y="908"/>
                  </a:lnTo>
                  <a:lnTo>
                    <a:pt x="4774" y="909"/>
                  </a:lnTo>
                  <a:lnTo>
                    <a:pt x="4780" y="912"/>
                  </a:lnTo>
                  <a:lnTo>
                    <a:pt x="4785" y="913"/>
                  </a:lnTo>
                  <a:lnTo>
                    <a:pt x="4792" y="914"/>
                  </a:lnTo>
                  <a:lnTo>
                    <a:pt x="4797" y="916"/>
                  </a:lnTo>
                  <a:lnTo>
                    <a:pt x="4803" y="917"/>
                  </a:lnTo>
                  <a:lnTo>
                    <a:pt x="4809" y="918"/>
                  </a:lnTo>
                  <a:lnTo>
                    <a:pt x="4815" y="919"/>
                  </a:lnTo>
                  <a:lnTo>
                    <a:pt x="4821" y="921"/>
                  </a:lnTo>
                  <a:lnTo>
                    <a:pt x="4826" y="922"/>
                  </a:lnTo>
                  <a:lnTo>
                    <a:pt x="4832" y="923"/>
                  </a:lnTo>
                  <a:lnTo>
                    <a:pt x="4837" y="925"/>
                  </a:lnTo>
                  <a:lnTo>
                    <a:pt x="4844" y="926"/>
                  </a:lnTo>
                  <a:lnTo>
                    <a:pt x="4849" y="927"/>
                  </a:lnTo>
                  <a:lnTo>
                    <a:pt x="4855" y="929"/>
                  </a:lnTo>
                  <a:lnTo>
                    <a:pt x="4860" y="930"/>
                  </a:lnTo>
                  <a:lnTo>
                    <a:pt x="4866" y="931"/>
                  </a:lnTo>
                  <a:lnTo>
                    <a:pt x="4871" y="932"/>
                  </a:lnTo>
                  <a:lnTo>
                    <a:pt x="4878" y="934"/>
                  </a:lnTo>
                  <a:lnTo>
                    <a:pt x="4883" y="935"/>
                  </a:lnTo>
                  <a:lnTo>
                    <a:pt x="4889" y="936"/>
                  </a:lnTo>
                  <a:lnTo>
                    <a:pt x="4895" y="938"/>
                  </a:lnTo>
                  <a:lnTo>
                    <a:pt x="4901" y="939"/>
                  </a:lnTo>
                  <a:lnTo>
                    <a:pt x="4907" y="941"/>
                  </a:lnTo>
                  <a:lnTo>
                    <a:pt x="4912" y="942"/>
                  </a:lnTo>
                  <a:lnTo>
                    <a:pt x="4918" y="944"/>
                  </a:lnTo>
                  <a:lnTo>
                    <a:pt x="4923" y="945"/>
                  </a:lnTo>
                  <a:lnTo>
                    <a:pt x="4930" y="946"/>
                  </a:lnTo>
                  <a:lnTo>
                    <a:pt x="4935" y="947"/>
                  </a:lnTo>
                  <a:lnTo>
                    <a:pt x="4941" y="949"/>
                  </a:lnTo>
                  <a:lnTo>
                    <a:pt x="4946" y="950"/>
                  </a:lnTo>
                  <a:lnTo>
                    <a:pt x="4952" y="951"/>
                  </a:lnTo>
                  <a:lnTo>
                    <a:pt x="4958" y="952"/>
                  </a:lnTo>
                  <a:lnTo>
                    <a:pt x="4964" y="953"/>
                  </a:lnTo>
                  <a:lnTo>
                    <a:pt x="4969" y="955"/>
                  </a:lnTo>
                  <a:lnTo>
                    <a:pt x="4975" y="956"/>
                  </a:lnTo>
                  <a:lnTo>
                    <a:pt x="4980" y="957"/>
                  </a:lnTo>
                  <a:lnTo>
                    <a:pt x="4987" y="958"/>
                  </a:lnTo>
                  <a:lnTo>
                    <a:pt x="4993" y="960"/>
                  </a:lnTo>
                  <a:lnTo>
                    <a:pt x="4998" y="961"/>
                  </a:lnTo>
                  <a:lnTo>
                    <a:pt x="5004" y="962"/>
                  </a:lnTo>
                  <a:lnTo>
                    <a:pt x="5009" y="963"/>
                  </a:lnTo>
                  <a:lnTo>
                    <a:pt x="5016" y="964"/>
                  </a:lnTo>
                  <a:lnTo>
                    <a:pt x="5021" y="966"/>
                  </a:lnTo>
                  <a:lnTo>
                    <a:pt x="5027" y="967"/>
                  </a:lnTo>
                  <a:lnTo>
                    <a:pt x="5032" y="969"/>
                  </a:lnTo>
                  <a:lnTo>
                    <a:pt x="5038" y="970"/>
                  </a:lnTo>
                  <a:lnTo>
                    <a:pt x="5044" y="971"/>
                  </a:lnTo>
                  <a:lnTo>
                    <a:pt x="5050" y="972"/>
                  </a:lnTo>
                  <a:lnTo>
                    <a:pt x="5055" y="974"/>
                  </a:lnTo>
                  <a:lnTo>
                    <a:pt x="5061" y="975"/>
                  </a:lnTo>
                  <a:lnTo>
                    <a:pt x="5066" y="976"/>
                  </a:lnTo>
                  <a:lnTo>
                    <a:pt x="5073" y="977"/>
                  </a:lnTo>
                  <a:lnTo>
                    <a:pt x="5079" y="978"/>
                  </a:lnTo>
                  <a:lnTo>
                    <a:pt x="5084" y="979"/>
                  </a:lnTo>
                  <a:lnTo>
                    <a:pt x="5090" y="981"/>
                  </a:lnTo>
                  <a:lnTo>
                    <a:pt x="5095" y="982"/>
                  </a:lnTo>
                  <a:lnTo>
                    <a:pt x="5102" y="983"/>
                  </a:lnTo>
                  <a:lnTo>
                    <a:pt x="5107" y="984"/>
                  </a:lnTo>
                  <a:lnTo>
                    <a:pt x="5113" y="985"/>
                  </a:lnTo>
                  <a:lnTo>
                    <a:pt x="5118" y="986"/>
                  </a:lnTo>
                  <a:lnTo>
                    <a:pt x="5124" y="987"/>
                  </a:lnTo>
                  <a:lnTo>
                    <a:pt x="5130" y="989"/>
                  </a:lnTo>
                  <a:lnTo>
                    <a:pt x="5136" y="990"/>
                  </a:lnTo>
                  <a:lnTo>
                    <a:pt x="5141" y="991"/>
                  </a:lnTo>
                  <a:lnTo>
                    <a:pt x="5147" y="992"/>
                  </a:lnTo>
                  <a:lnTo>
                    <a:pt x="5152" y="993"/>
                  </a:lnTo>
                  <a:lnTo>
                    <a:pt x="5159" y="994"/>
                  </a:lnTo>
                  <a:lnTo>
                    <a:pt x="5164" y="995"/>
                  </a:lnTo>
                  <a:lnTo>
                    <a:pt x="5170" y="996"/>
                  </a:lnTo>
                  <a:lnTo>
                    <a:pt x="5176" y="999"/>
                  </a:lnTo>
                  <a:lnTo>
                    <a:pt x="5181" y="1000"/>
                  </a:lnTo>
                  <a:lnTo>
                    <a:pt x="5188" y="1001"/>
                  </a:lnTo>
                  <a:lnTo>
                    <a:pt x="5193" y="1002"/>
                  </a:lnTo>
                  <a:lnTo>
                    <a:pt x="5199" y="1003"/>
                  </a:lnTo>
                  <a:lnTo>
                    <a:pt x="5204" y="1004"/>
                  </a:lnTo>
                  <a:lnTo>
                    <a:pt x="5210" y="1005"/>
                  </a:lnTo>
                  <a:lnTo>
                    <a:pt x="5216" y="1006"/>
                  </a:lnTo>
                  <a:lnTo>
                    <a:pt x="5222" y="1007"/>
                  </a:lnTo>
                  <a:lnTo>
                    <a:pt x="5227" y="1008"/>
                  </a:lnTo>
                  <a:lnTo>
                    <a:pt x="5233" y="1009"/>
                  </a:lnTo>
                  <a:lnTo>
                    <a:pt x="5238" y="1011"/>
                  </a:lnTo>
                  <a:lnTo>
                    <a:pt x="5245" y="1012"/>
                  </a:lnTo>
                  <a:lnTo>
                    <a:pt x="5250" y="1013"/>
                  </a:lnTo>
                  <a:lnTo>
                    <a:pt x="5256" y="1014"/>
                  </a:lnTo>
                  <a:lnTo>
                    <a:pt x="5262" y="1015"/>
                  </a:lnTo>
                  <a:lnTo>
                    <a:pt x="5267" y="1016"/>
                  </a:lnTo>
                  <a:lnTo>
                    <a:pt x="5274" y="1017"/>
                  </a:lnTo>
                  <a:lnTo>
                    <a:pt x="5279" y="1018"/>
                  </a:lnTo>
                  <a:lnTo>
                    <a:pt x="5285" y="1019"/>
                  </a:lnTo>
                  <a:lnTo>
                    <a:pt x="5290" y="1020"/>
                  </a:lnTo>
                  <a:lnTo>
                    <a:pt x="5296" y="1021"/>
                  </a:lnTo>
                  <a:lnTo>
                    <a:pt x="5302" y="1022"/>
                  </a:lnTo>
                  <a:lnTo>
                    <a:pt x="5308" y="1023"/>
                  </a:lnTo>
                  <a:lnTo>
                    <a:pt x="5313" y="1024"/>
                  </a:lnTo>
                  <a:lnTo>
                    <a:pt x="5319" y="1025"/>
                  </a:lnTo>
                  <a:lnTo>
                    <a:pt x="5324" y="1027"/>
                  </a:lnTo>
                  <a:lnTo>
                    <a:pt x="5331" y="1028"/>
                  </a:lnTo>
                  <a:lnTo>
                    <a:pt x="5336" y="1029"/>
                  </a:lnTo>
                  <a:lnTo>
                    <a:pt x="5342" y="1030"/>
                  </a:lnTo>
                  <a:lnTo>
                    <a:pt x="5347" y="1031"/>
                  </a:lnTo>
                  <a:lnTo>
                    <a:pt x="5353" y="1032"/>
                  </a:lnTo>
                  <a:lnTo>
                    <a:pt x="5360" y="1033"/>
                  </a:lnTo>
                  <a:lnTo>
                    <a:pt x="5365" y="1034"/>
                  </a:lnTo>
                  <a:lnTo>
                    <a:pt x="5371" y="1035"/>
                  </a:lnTo>
                  <a:lnTo>
                    <a:pt x="5376" y="1036"/>
                  </a:lnTo>
                  <a:lnTo>
                    <a:pt x="5382" y="1037"/>
                  </a:lnTo>
                  <a:lnTo>
                    <a:pt x="5388" y="1038"/>
                  </a:lnTo>
                  <a:lnTo>
                    <a:pt x="5394" y="1039"/>
                  </a:lnTo>
                  <a:lnTo>
                    <a:pt x="5399" y="1040"/>
                  </a:lnTo>
                  <a:lnTo>
                    <a:pt x="5405" y="1041"/>
                  </a:lnTo>
                  <a:lnTo>
                    <a:pt x="5410" y="1042"/>
                  </a:lnTo>
                  <a:lnTo>
                    <a:pt x="5417" y="1043"/>
                  </a:lnTo>
                  <a:lnTo>
                    <a:pt x="5422" y="1044"/>
                  </a:lnTo>
                  <a:lnTo>
                    <a:pt x="5428" y="1045"/>
                  </a:lnTo>
                  <a:lnTo>
                    <a:pt x="5433" y="1046"/>
                  </a:lnTo>
                  <a:lnTo>
                    <a:pt x="5439" y="1047"/>
                  </a:lnTo>
                  <a:lnTo>
                    <a:pt x="5446" y="1048"/>
                  </a:lnTo>
                  <a:lnTo>
                    <a:pt x="5451" y="1049"/>
                  </a:lnTo>
                  <a:lnTo>
                    <a:pt x="5457" y="1050"/>
                  </a:lnTo>
                  <a:lnTo>
                    <a:pt x="5462" y="1051"/>
                  </a:lnTo>
                  <a:lnTo>
                    <a:pt x="5468" y="1052"/>
                  </a:lnTo>
                  <a:lnTo>
                    <a:pt x="5474" y="1053"/>
                  </a:lnTo>
                  <a:lnTo>
                    <a:pt x="5480" y="1055"/>
                  </a:lnTo>
                  <a:lnTo>
                    <a:pt x="5485" y="1056"/>
                  </a:lnTo>
                  <a:lnTo>
                    <a:pt x="5491" y="1057"/>
                  </a:lnTo>
                  <a:lnTo>
                    <a:pt x="5496" y="1058"/>
                  </a:lnTo>
                  <a:lnTo>
                    <a:pt x="5503" y="1059"/>
                  </a:lnTo>
                  <a:lnTo>
                    <a:pt x="5508" y="1060"/>
                  </a:lnTo>
                  <a:lnTo>
                    <a:pt x="5514" y="1061"/>
                  </a:lnTo>
                  <a:lnTo>
                    <a:pt x="5519" y="1062"/>
                  </a:lnTo>
                  <a:lnTo>
                    <a:pt x="5525" y="1063"/>
                  </a:lnTo>
                  <a:lnTo>
                    <a:pt x="5531" y="1063"/>
                  </a:lnTo>
                  <a:lnTo>
                    <a:pt x="5537" y="1064"/>
                  </a:lnTo>
                  <a:lnTo>
                    <a:pt x="5543" y="1065"/>
                  </a:lnTo>
                  <a:lnTo>
                    <a:pt x="5548" y="1066"/>
                  </a:lnTo>
                  <a:lnTo>
                    <a:pt x="5554" y="1067"/>
                  </a:lnTo>
                  <a:lnTo>
                    <a:pt x="5560" y="1068"/>
                  </a:lnTo>
                  <a:lnTo>
                    <a:pt x="5566" y="1069"/>
                  </a:lnTo>
                  <a:lnTo>
                    <a:pt x="5571" y="1070"/>
                  </a:lnTo>
                  <a:lnTo>
                    <a:pt x="5577" y="1071"/>
                  </a:lnTo>
                  <a:lnTo>
                    <a:pt x="5582" y="1072"/>
                  </a:lnTo>
                  <a:lnTo>
                    <a:pt x="5589" y="1073"/>
                  </a:lnTo>
                  <a:lnTo>
                    <a:pt x="5594" y="1073"/>
                  </a:lnTo>
                  <a:lnTo>
                    <a:pt x="5600" y="1074"/>
                  </a:lnTo>
                  <a:lnTo>
                    <a:pt x="5605" y="1075"/>
                  </a:lnTo>
                  <a:lnTo>
                    <a:pt x="5611" y="1076"/>
                  </a:lnTo>
                  <a:lnTo>
                    <a:pt x="5617" y="1077"/>
                  </a:lnTo>
                  <a:lnTo>
                    <a:pt x="5623" y="1078"/>
                  </a:lnTo>
                  <a:lnTo>
                    <a:pt x="5629" y="1079"/>
                  </a:lnTo>
                  <a:lnTo>
                    <a:pt x="5634" y="1080"/>
                  </a:lnTo>
                  <a:lnTo>
                    <a:pt x="5640" y="1081"/>
                  </a:lnTo>
                  <a:lnTo>
                    <a:pt x="5646" y="1081"/>
                  </a:lnTo>
                  <a:lnTo>
                    <a:pt x="5652" y="1082"/>
                  </a:lnTo>
                  <a:lnTo>
                    <a:pt x="5657" y="1084"/>
                  </a:lnTo>
                  <a:lnTo>
                    <a:pt x="5663" y="1085"/>
                  </a:lnTo>
                  <a:lnTo>
                    <a:pt x="5668" y="1086"/>
                  </a:lnTo>
                  <a:lnTo>
                    <a:pt x="5675" y="1087"/>
                  </a:lnTo>
                  <a:lnTo>
                    <a:pt x="5680" y="1088"/>
                  </a:lnTo>
                  <a:lnTo>
                    <a:pt x="5686" y="1088"/>
                  </a:lnTo>
                  <a:lnTo>
                    <a:pt x="5691" y="1089"/>
                  </a:lnTo>
                  <a:lnTo>
                    <a:pt x="5697" y="1090"/>
                  </a:lnTo>
                  <a:lnTo>
                    <a:pt x="5703" y="1091"/>
                  </a:lnTo>
                  <a:lnTo>
                    <a:pt x="5709" y="1092"/>
                  </a:lnTo>
                  <a:lnTo>
                    <a:pt x="5714" y="1093"/>
                  </a:lnTo>
                  <a:lnTo>
                    <a:pt x="5720" y="1094"/>
                  </a:lnTo>
                  <a:lnTo>
                    <a:pt x="5726" y="1094"/>
                  </a:lnTo>
                  <a:lnTo>
                    <a:pt x="5732" y="1095"/>
                  </a:lnTo>
                  <a:lnTo>
                    <a:pt x="5738" y="1096"/>
                  </a:lnTo>
                  <a:lnTo>
                    <a:pt x="5743" y="1097"/>
                  </a:lnTo>
                  <a:lnTo>
                    <a:pt x="5749" y="1098"/>
                  </a:lnTo>
                  <a:lnTo>
                    <a:pt x="5754" y="1099"/>
                  </a:lnTo>
                  <a:lnTo>
                    <a:pt x="5761" y="1099"/>
                  </a:lnTo>
                  <a:lnTo>
                    <a:pt x="5766" y="1100"/>
                  </a:lnTo>
                  <a:lnTo>
                    <a:pt x="5772" y="1101"/>
                  </a:lnTo>
                  <a:lnTo>
                    <a:pt x="5777" y="1102"/>
                  </a:lnTo>
                  <a:lnTo>
                    <a:pt x="5783" y="1103"/>
                  </a:lnTo>
                  <a:lnTo>
                    <a:pt x="5789" y="1103"/>
                  </a:lnTo>
                  <a:lnTo>
                    <a:pt x="5795" y="1104"/>
                  </a:lnTo>
                  <a:lnTo>
                    <a:pt x="5800" y="1105"/>
                  </a:lnTo>
                  <a:lnTo>
                    <a:pt x="5806" y="1106"/>
                  </a:lnTo>
                  <a:lnTo>
                    <a:pt x="5812" y="1107"/>
                  </a:lnTo>
                  <a:lnTo>
                    <a:pt x="5818" y="1107"/>
                  </a:lnTo>
                  <a:lnTo>
                    <a:pt x="5824" y="1108"/>
                  </a:lnTo>
                  <a:lnTo>
                    <a:pt x="5829" y="1109"/>
                  </a:lnTo>
                  <a:lnTo>
                    <a:pt x="5835" y="1110"/>
                  </a:lnTo>
                  <a:lnTo>
                    <a:pt x="5840" y="1111"/>
                  </a:lnTo>
                  <a:lnTo>
                    <a:pt x="5847" y="1111"/>
                  </a:lnTo>
                  <a:lnTo>
                    <a:pt x="5852" y="1113"/>
                  </a:lnTo>
                  <a:lnTo>
                    <a:pt x="5858" y="1114"/>
                  </a:lnTo>
                  <a:lnTo>
                    <a:pt x="5863" y="1115"/>
                  </a:lnTo>
                  <a:lnTo>
                    <a:pt x="5869" y="1115"/>
                  </a:lnTo>
                  <a:lnTo>
                    <a:pt x="5875" y="1116"/>
                  </a:lnTo>
                  <a:lnTo>
                    <a:pt x="5881" y="1117"/>
                  </a:lnTo>
                  <a:lnTo>
                    <a:pt x="5886" y="1118"/>
                  </a:lnTo>
                  <a:lnTo>
                    <a:pt x="5892" y="1119"/>
                  </a:lnTo>
                  <a:lnTo>
                    <a:pt x="5897" y="1119"/>
                  </a:lnTo>
                  <a:lnTo>
                    <a:pt x="5904" y="1120"/>
                  </a:lnTo>
                  <a:lnTo>
                    <a:pt x="5910" y="1121"/>
                  </a:lnTo>
                  <a:lnTo>
                    <a:pt x="5915" y="1122"/>
                  </a:lnTo>
                  <a:lnTo>
                    <a:pt x="5921" y="1122"/>
                  </a:lnTo>
                  <a:lnTo>
                    <a:pt x="5926" y="1123"/>
                  </a:lnTo>
                  <a:lnTo>
                    <a:pt x="5933" y="1124"/>
                  </a:lnTo>
                  <a:lnTo>
                    <a:pt x="5938" y="1125"/>
                  </a:lnTo>
                  <a:lnTo>
                    <a:pt x="5944" y="1125"/>
                  </a:lnTo>
                  <a:lnTo>
                    <a:pt x="5949" y="1126"/>
                  </a:lnTo>
                  <a:lnTo>
                    <a:pt x="5955" y="1127"/>
                  </a:lnTo>
                  <a:lnTo>
                    <a:pt x="5961" y="1128"/>
                  </a:lnTo>
                  <a:lnTo>
                    <a:pt x="5967" y="1128"/>
                  </a:lnTo>
                  <a:lnTo>
                    <a:pt x="5972" y="1129"/>
                  </a:lnTo>
                  <a:lnTo>
                    <a:pt x="5978" y="1130"/>
                  </a:lnTo>
                  <a:lnTo>
                    <a:pt x="5983" y="1130"/>
                  </a:lnTo>
                  <a:lnTo>
                    <a:pt x="5990" y="1131"/>
                  </a:lnTo>
                  <a:lnTo>
                    <a:pt x="5996" y="1132"/>
                  </a:lnTo>
                  <a:lnTo>
                    <a:pt x="6001" y="1133"/>
                  </a:lnTo>
                  <a:lnTo>
                    <a:pt x="6007" y="1133"/>
                  </a:lnTo>
                  <a:lnTo>
                    <a:pt x="6012" y="1134"/>
                  </a:lnTo>
                  <a:lnTo>
                    <a:pt x="6019" y="1135"/>
                  </a:lnTo>
                  <a:lnTo>
                    <a:pt x="6024" y="1136"/>
                  </a:lnTo>
                  <a:lnTo>
                    <a:pt x="6030" y="1136"/>
                  </a:lnTo>
                  <a:lnTo>
                    <a:pt x="6035" y="1137"/>
                  </a:lnTo>
                  <a:lnTo>
                    <a:pt x="6041" y="1138"/>
                  </a:lnTo>
                  <a:lnTo>
                    <a:pt x="6047" y="1138"/>
                  </a:lnTo>
                  <a:lnTo>
                    <a:pt x="6053" y="1139"/>
                  </a:lnTo>
                  <a:lnTo>
                    <a:pt x="6058" y="1141"/>
                  </a:lnTo>
                  <a:lnTo>
                    <a:pt x="6064" y="1141"/>
                  </a:lnTo>
                  <a:lnTo>
                    <a:pt x="6069" y="1142"/>
                  </a:lnTo>
                  <a:lnTo>
                    <a:pt x="6076" y="1143"/>
                  </a:lnTo>
                  <a:lnTo>
                    <a:pt x="6081" y="1143"/>
                  </a:lnTo>
                  <a:lnTo>
                    <a:pt x="6087" y="1144"/>
                  </a:lnTo>
                  <a:lnTo>
                    <a:pt x="6093" y="1145"/>
                  </a:lnTo>
                  <a:lnTo>
                    <a:pt x="6098" y="1146"/>
                  </a:lnTo>
                  <a:lnTo>
                    <a:pt x="6105" y="1146"/>
                  </a:lnTo>
                  <a:lnTo>
                    <a:pt x="6110" y="1147"/>
                  </a:lnTo>
                  <a:lnTo>
                    <a:pt x="6116" y="1148"/>
                  </a:lnTo>
                  <a:lnTo>
                    <a:pt x="6121" y="1148"/>
                  </a:lnTo>
                  <a:lnTo>
                    <a:pt x="6127" y="1149"/>
                  </a:lnTo>
                  <a:lnTo>
                    <a:pt x="6133" y="1150"/>
                  </a:lnTo>
                  <a:lnTo>
                    <a:pt x="6139" y="1150"/>
                  </a:lnTo>
                  <a:lnTo>
                    <a:pt x="6144" y="1151"/>
                  </a:lnTo>
                  <a:lnTo>
                    <a:pt x="6150" y="1152"/>
                  </a:lnTo>
                  <a:lnTo>
                    <a:pt x="6155" y="1152"/>
                  </a:lnTo>
                  <a:lnTo>
                    <a:pt x="6162" y="1153"/>
                  </a:lnTo>
                  <a:lnTo>
                    <a:pt x="6167" y="1154"/>
                  </a:lnTo>
                  <a:lnTo>
                    <a:pt x="6173" y="1154"/>
                  </a:lnTo>
                  <a:lnTo>
                    <a:pt x="6179" y="1155"/>
                  </a:lnTo>
                  <a:lnTo>
                    <a:pt x="6184" y="1156"/>
                  </a:lnTo>
                  <a:lnTo>
                    <a:pt x="6191" y="1156"/>
                  </a:lnTo>
                  <a:lnTo>
                    <a:pt x="6196" y="1157"/>
                  </a:lnTo>
                  <a:lnTo>
                    <a:pt x="6202" y="1157"/>
                  </a:lnTo>
                  <a:lnTo>
                    <a:pt x="6207" y="1158"/>
                  </a:lnTo>
                  <a:lnTo>
                    <a:pt x="6213" y="1159"/>
                  </a:lnTo>
                  <a:lnTo>
                    <a:pt x="6219" y="1159"/>
                  </a:lnTo>
                  <a:lnTo>
                    <a:pt x="6225" y="1160"/>
                  </a:lnTo>
                  <a:lnTo>
                    <a:pt x="6230" y="1161"/>
                  </a:lnTo>
                  <a:lnTo>
                    <a:pt x="6236" y="1161"/>
                  </a:lnTo>
                  <a:lnTo>
                    <a:pt x="6241" y="1162"/>
                  </a:lnTo>
                  <a:lnTo>
                    <a:pt x="6248" y="1163"/>
                  </a:lnTo>
                  <a:lnTo>
                    <a:pt x="6253" y="1163"/>
                  </a:lnTo>
                  <a:lnTo>
                    <a:pt x="6259" y="1164"/>
                  </a:lnTo>
                  <a:lnTo>
                    <a:pt x="6264" y="1164"/>
                  </a:lnTo>
                  <a:lnTo>
                    <a:pt x="6270" y="1165"/>
                  </a:lnTo>
                  <a:lnTo>
                    <a:pt x="6277" y="1166"/>
                  </a:lnTo>
                  <a:lnTo>
                    <a:pt x="6282" y="1166"/>
                  </a:lnTo>
                  <a:lnTo>
                    <a:pt x="6288" y="1167"/>
                  </a:lnTo>
                  <a:lnTo>
                    <a:pt x="6293" y="1167"/>
                  </a:lnTo>
                  <a:lnTo>
                    <a:pt x="6299" y="1168"/>
                  </a:lnTo>
                  <a:lnTo>
                    <a:pt x="6305" y="1170"/>
                  </a:lnTo>
                  <a:lnTo>
                    <a:pt x="6311" y="1170"/>
                  </a:lnTo>
                  <a:lnTo>
                    <a:pt x="6316" y="1171"/>
                  </a:lnTo>
                  <a:lnTo>
                    <a:pt x="6322" y="1171"/>
                  </a:lnTo>
                  <a:lnTo>
                    <a:pt x="6327" y="1172"/>
                  </a:lnTo>
                  <a:lnTo>
                    <a:pt x="6334" y="1173"/>
                  </a:lnTo>
                  <a:lnTo>
                    <a:pt x="6339" y="1173"/>
                  </a:lnTo>
                  <a:lnTo>
                    <a:pt x="6345" y="1174"/>
                  </a:lnTo>
                  <a:lnTo>
                    <a:pt x="6350" y="1174"/>
                  </a:lnTo>
                  <a:lnTo>
                    <a:pt x="6356" y="1175"/>
                  </a:lnTo>
                  <a:lnTo>
                    <a:pt x="6363" y="1176"/>
                  </a:lnTo>
                  <a:lnTo>
                    <a:pt x="6368" y="1176"/>
                  </a:lnTo>
                  <a:lnTo>
                    <a:pt x="6374" y="1177"/>
                  </a:lnTo>
                  <a:lnTo>
                    <a:pt x="6379" y="1177"/>
                  </a:lnTo>
                  <a:lnTo>
                    <a:pt x="6386" y="1178"/>
                  </a:lnTo>
                  <a:lnTo>
                    <a:pt x="6391" y="1179"/>
                  </a:lnTo>
                  <a:lnTo>
                    <a:pt x="6397" y="1179"/>
                  </a:lnTo>
                  <a:lnTo>
                    <a:pt x="6402" y="1180"/>
                  </a:lnTo>
                  <a:lnTo>
                    <a:pt x="6408" y="1180"/>
                  </a:lnTo>
                  <a:lnTo>
                    <a:pt x="6413" y="1181"/>
                  </a:lnTo>
                  <a:lnTo>
                    <a:pt x="6420" y="1181"/>
                  </a:lnTo>
                  <a:lnTo>
                    <a:pt x="6425" y="1182"/>
                  </a:lnTo>
                  <a:lnTo>
                    <a:pt x="6431" y="1183"/>
                  </a:lnTo>
                  <a:lnTo>
                    <a:pt x="6436" y="1183"/>
                  </a:lnTo>
                  <a:lnTo>
                    <a:pt x="6443" y="1184"/>
                  </a:lnTo>
                  <a:lnTo>
                    <a:pt x="6448" y="1184"/>
                  </a:lnTo>
                  <a:lnTo>
                    <a:pt x="6454" y="1185"/>
                  </a:lnTo>
                  <a:lnTo>
                    <a:pt x="6460" y="1185"/>
                  </a:lnTo>
                  <a:lnTo>
                    <a:pt x="6465" y="1186"/>
                  </a:lnTo>
                  <a:lnTo>
                    <a:pt x="6472" y="1186"/>
                  </a:lnTo>
                  <a:lnTo>
                    <a:pt x="6477" y="1187"/>
                  </a:lnTo>
                  <a:lnTo>
                    <a:pt x="6483" y="1188"/>
                  </a:lnTo>
                  <a:lnTo>
                    <a:pt x="6488" y="1188"/>
                  </a:lnTo>
                  <a:lnTo>
                    <a:pt x="6494" y="1189"/>
                  </a:lnTo>
                  <a:lnTo>
                    <a:pt x="6500" y="1189"/>
                  </a:lnTo>
                  <a:lnTo>
                    <a:pt x="6506" y="1190"/>
                  </a:lnTo>
                  <a:lnTo>
                    <a:pt x="6511" y="1190"/>
                  </a:lnTo>
                  <a:lnTo>
                    <a:pt x="6517" y="1191"/>
                  </a:lnTo>
                  <a:lnTo>
                    <a:pt x="6522" y="1191"/>
                  </a:lnTo>
                  <a:lnTo>
                    <a:pt x="6529" y="1192"/>
                  </a:lnTo>
                  <a:lnTo>
                    <a:pt x="6534" y="1192"/>
                  </a:lnTo>
                  <a:lnTo>
                    <a:pt x="6540" y="1193"/>
                  </a:lnTo>
                  <a:lnTo>
                    <a:pt x="6546" y="1193"/>
                  </a:lnTo>
                  <a:lnTo>
                    <a:pt x="6551" y="1194"/>
                  </a:lnTo>
                  <a:lnTo>
                    <a:pt x="6558" y="1194"/>
                  </a:lnTo>
                  <a:lnTo>
                    <a:pt x="6563" y="1195"/>
                  </a:lnTo>
                  <a:lnTo>
                    <a:pt x="6569" y="1195"/>
                  </a:lnTo>
                  <a:lnTo>
                    <a:pt x="6574" y="1196"/>
                  </a:lnTo>
                  <a:lnTo>
                    <a:pt x="6580" y="1197"/>
                  </a:lnTo>
                  <a:lnTo>
                    <a:pt x="6586" y="1197"/>
                  </a:lnTo>
                  <a:lnTo>
                    <a:pt x="6592" y="1199"/>
                  </a:lnTo>
                  <a:lnTo>
                    <a:pt x="6597" y="1199"/>
                  </a:lnTo>
                  <a:lnTo>
                    <a:pt x="6603" y="1200"/>
                  </a:lnTo>
                  <a:lnTo>
                    <a:pt x="6608" y="1200"/>
                  </a:lnTo>
                  <a:lnTo>
                    <a:pt x="6615" y="1201"/>
                  </a:lnTo>
                  <a:lnTo>
                    <a:pt x="6620" y="1201"/>
                  </a:lnTo>
                  <a:lnTo>
                    <a:pt x="6626" y="1202"/>
                  </a:lnTo>
                  <a:lnTo>
                    <a:pt x="6631" y="1202"/>
                  </a:lnTo>
                  <a:lnTo>
                    <a:pt x="6637" y="1203"/>
                  </a:lnTo>
                  <a:lnTo>
                    <a:pt x="6644" y="1203"/>
                  </a:lnTo>
                  <a:lnTo>
                    <a:pt x="6649" y="1204"/>
                  </a:lnTo>
                  <a:lnTo>
                    <a:pt x="6655" y="1204"/>
                  </a:lnTo>
                  <a:lnTo>
                    <a:pt x="6660" y="1205"/>
                  </a:lnTo>
                  <a:lnTo>
                    <a:pt x="6666" y="1205"/>
                  </a:lnTo>
                  <a:lnTo>
                    <a:pt x="6672" y="1206"/>
                  </a:lnTo>
                  <a:lnTo>
                    <a:pt x="6678" y="1206"/>
                  </a:lnTo>
                  <a:lnTo>
                    <a:pt x="6683" y="1207"/>
                  </a:lnTo>
                  <a:lnTo>
                    <a:pt x="6689" y="1207"/>
                  </a:lnTo>
                  <a:lnTo>
                    <a:pt x="6694" y="1208"/>
                  </a:lnTo>
                  <a:lnTo>
                    <a:pt x="6701" y="1208"/>
                  </a:lnTo>
                  <a:lnTo>
                    <a:pt x="6706" y="1208"/>
                  </a:lnTo>
                  <a:lnTo>
                    <a:pt x="6712" y="1209"/>
                  </a:lnTo>
                  <a:lnTo>
                    <a:pt x="6717" y="1209"/>
                  </a:lnTo>
                  <a:lnTo>
                    <a:pt x="6723" y="1210"/>
                  </a:lnTo>
                  <a:lnTo>
                    <a:pt x="6730" y="1210"/>
                  </a:lnTo>
                  <a:lnTo>
                    <a:pt x="6735" y="1211"/>
                  </a:lnTo>
                  <a:lnTo>
                    <a:pt x="6741" y="1211"/>
                  </a:lnTo>
                  <a:lnTo>
                    <a:pt x="6746" y="1212"/>
                  </a:lnTo>
                  <a:lnTo>
                    <a:pt x="6752" y="1212"/>
                  </a:lnTo>
                  <a:lnTo>
                    <a:pt x="6758" y="1213"/>
                  </a:lnTo>
                  <a:lnTo>
                    <a:pt x="6764" y="1213"/>
                  </a:lnTo>
                  <a:lnTo>
                    <a:pt x="6769" y="1214"/>
                  </a:lnTo>
                  <a:lnTo>
                    <a:pt x="6775" y="1214"/>
                  </a:lnTo>
                  <a:lnTo>
                    <a:pt x="6780" y="1215"/>
                  </a:lnTo>
                  <a:lnTo>
                    <a:pt x="6787" y="1215"/>
                  </a:lnTo>
                  <a:lnTo>
                    <a:pt x="6792" y="1215"/>
                  </a:lnTo>
                  <a:lnTo>
                    <a:pt x="6798" y="1216"/>
                  </a:lnTo>
                  <a:lnTo>
                    <a:pt x="6803" y="1216"/>
                  </a:lnTo>
                  <a:lnTo>
                    <a:pt x="6809" y="1217"/>
                  </a:lnTo>
                  <a:lnTo>
                    <a:pt x="6815" y="1217"/>
                  </a:lnTo>
                  <a:lnTo>
                    <a:pt x="6821" y="1218"/>
                  </a:lnTo>
                  <a:lnTo>
                    <a:pt x="6827" y="1218"/>
                  </a:lnTo>
                  <a:lnTo>
                    <a:pt x="6832" y="1219"/>
                  </a:lnTo>
                  <a:lnTo>
                    <a:pt x="6838" y="1219"/>
                  </a:lnTo>
                  <a:lnTo>
                    <a:pt x="6844" y="1219"/>
                  </a:lnTo>
                  <a:lnTo>
                    <a:pt x="6850" y="1220"/>
                  </a:lnTo>
                  <a:lnTo>
                    <a:pt x="6855" y="1220"/>
                  </a:lnTo>
                  <a:lnTo>
                    <a:pt x="6861" y="1221"/>
                  </a:lnTo>
                  <a:lnTo>
                    <a:pt x="6866" y="1221"/>
                  </a:lnTo>
                  <a:lnTo>
                    <a:pt x="6873" y="1222"/>
                  </a:lnTo>
                  <a:lnTo>
                    <a:pt x="6878" y="1222"/>
                  </a:lnTo>
                  <a:lnTo>
                    <a:pt x="6884" y="1223"/>
                  </a:lnTo>
                  <a:lnTo>
                    <a:pt x="6889" y="1223"/>
                  </a:lnTo>
                  <a:lnTo>
                    <a:pt x="6895" y="1223"/>
                  </a:lnTo>
                  <a:lnTo>
                    <a:pt x="6901" y="1224"/>
                  </a:lnTo>
                  <a:lnTo>
                    <a:pt x="6907" y="1224"/>
                  </a:lnTo>
                  <a:lnTo>
                    <a:pt x="6913" y="1225"/>
                  </a:lnTo>
                  <a:lnTo>
                    <a:pt x="6918" y="1225"/>
                  </a:lnTo>
                  <a:lnTo>
                    <a:pt x="6924" y="1227"/>
                  </a:lnTo>
                  <a:lnTo>
                    <a:pt x="6930" y="1227"/>
                  </a:lnTo>
                  <a:lnTo>
                    <a:pt x="6936" y="1227"/>
                  </a:lnTo>
                  <a:lnTo>
                    <a:pt x="6941" y="1228"/>
                  </a:lnTo>
                  <a:lnTo>
                    <a:pt x="6947" y="1228"/>
                  </a:lnTo>
                  <a:lnTo>
                    <a:pt x="6952" y="1229"/>
                  </a:lnTo>
                  <a:lnTo>
                    <a:pt x="6959" y="1229"/>
                  </a:lnTo>
                  <a:lnTo>
                    <a:pt x="6964" y="1229"/>
                  </a:lnTo>
                  <a:lnTo>
                    <a:pt x="6970" y="1230"/>
                  </a:lnTo>
                  <a:lnTo>
                    <a:pt x="6975" y="1230"/>
                  </a:lnTo>
                  <a:lnTo>
                    <a:pt x="6981" y="1231"/>
                  </a:lnTo>
                  <a:lnTo>
                    <a:pt x="6987" y="1231"/>
                  </a:lnTo>
                  <a:lnTo>
                    <a:pt x="6993" y="1231"/>
                  </a:lnTo>
                  <a:lnTo>
                    <a:pt x="6998" y="1232"/>
                  </a:lnTo>
                  <a:lnTo>
                    <a:pt x="7004" y="1232"/>
                  </a:lnTo>
                  <a:lnTo>
                    <a:pt x="7010" y="1233"/>
                  </a:lnTo>
                  <a:lnTo>
                    <a:pt x="7016" y="1233"/>
                  </a:lnTo>
                  <a:lnTo>
                    <a:pt x="7022" y="1233"/>
                  </a:lnTo>
                  <a:lnTo>
                    <a:pt x="7027" y="1234"/>
                  </a:lnTo>
                  <a:lnTo>
                    <a:pt x="7033" y="1234"/>
                  </a:lnTo>
                  <a:lnTo>
                    <a:pt x="7038" y="1235"/>
                  </a:lnTo>
                  <a:lnTo>
                    <a:pt x="7045" y="1235"/>
                  </a:lnTo>
                  <a:lnTo>
                    <a:pt x="7050" y="1235"/>
                  </a:lnTo>
                  <a:lnTo>
                    <a:pt x="7056" y="1236"/>
                  </a:lnTo>
                  <a:lnTo>
                    <a:pt x="7061" y="1236"/>
                  </a:lnTo>
                  <a:lnTo>
                    <a:pt x="7067" y="1237"/>
                  </a:lnTo>
                  <a:lnTo>
                    <a:pt x="7073" y="1237"/>
                  </a:lnTo>
                  <a:lnTo>
                    <a:pt x="7079" y="1237"/>
                  </a:lnTo>
                  <a:lnTo>
                    <a:pt x="7084" y="1238"/>
                  </a:lnTo>
                  <a:lnTo>
                    <a:pt x="7090" y="1238"/>
                  </a:lnTo>
                  <a:lnTo>
                    <a:pt x="7096" y="1238"/>
                  </a:lnTo>
                  <a:lnTo>
                    <a:pt x="7102" y="1239"/>
                  </a:lnTo>
                  <a:lnTo>
                    <a:pt x="7108" y="1239"/>
                  </a:lnTo>
                  <a:lnTo>
                    <a:pt x="7113" y="1240"/>
                  </a:lnTo>
                  <a:lnTo>
                    <a:pt x="7119" y="1240"/>
                  </a:lnTo>
                  <a:lnTo>
                    <a:pt x="7124" y="1240"/>
                  </a:lnTo>
                  <a:lnTo>
                    <a:pt x="7131" y="1241"/>
                  </a:lnTo>
                  <a:lnTo>
                    <a:pt x="7136" y="1241"/>
                  </a:lnTo>
                  <a:lnTo>
                    <a:pt x="7142" y="1241"/>
                  </a:lnTo>
                  <a:lnTo>
                    <a:pt x="7147" y="1242"/>
                  </a:lnTo>
                  <a:lnTo>
                    <a:pt x="7153" y="1242"/>
                  </a:lnTo>
                  <a:lnTo>
                    <a:pt x="7159" y="1243"/>
                  </a:lnTo>
                  <a:lnTo>
                    <a:pt x="7165" y="1243"/>
                  </a:lnTo>
                  <a:lnTo>
                    <a:pt x="7170" y="1243"/>
                  </a:lnTo>
                  <a:lnTo>
                    <a:pt x="7176" y="1244"/>
                  </a:lnTo>
                  <a:lnTo>
                    <a:pt x="7181" y="1244"/>
                  </a:lnTo>
                  <a:lnTo>
                    <a:pt x="7188" y="1244"/>
                  </a:lnTo>
                  <a:lnTo>
                    <a:pt x="7194" y="1245"/>
                  </a:lnTo>
                  <a:lnTo>
                    <a:pt x="7199" y="1245"/>
                  </a:lnTo>
                  <a:lnTo>
                    <a:pt x="7205" y="1245"/>
                  </a:lnTo>
                  <a:lnTo>
                    <a:pt x="7210" y="1246"/>
                  </a:lnTo>
                  <a:lnTo>
                    <a:pt x="7217" y="1246"/>
                  </a:lnTo>
                  <a:lnTo>
                    <a:pt x="7222" y="1246"/>
                  </a:lnTo>
                  <a:lnTo>
                    <a:pt x="7228" y="1247"/>
                  </a:lnTo>
                  <a:lnTo>
                    <a:pt x="7233" y="1247"/>
                  </a:lnTo>
                  <a:lnTo>
                    <a:pt x="7239" y="1247"/>
                  </a:lnTo>
                  <a:lnTo>
                    <a:pt x="7245" y="1248"/>
                  </a:lnTo>
                  <a:lnTo>
                    <a:pt x="7251" y="1248"/>
                  </a:lnTo>
                  <a:lnTo>
                    <a:pt x="7256" y="1249"/>
                  </a:lnTo>
                  <a:lnTo>
                    <a:pt x="7262" y="1249"/>
                  </a:lnTo>
                  <a:lnTo>
                    <a:pt x="7267" y="1249"/>
                  </a:lnTo>
                  <a:lnTo>
                    <a:pt x="7274" y="1250"/>
                  </a:lnTo>
                  <a:lnTo>
                    <a:pt x="7280" y="1250"/>
                  </a:lnTo>
                  <a:lnTo>
                    <a:pt x="7285" y="1250"/>
                  </a:lnTo>
                  <a:lnTo>
                    <a:pt x="7291" y="1251"/>
                  </a:lnTo>
                  <a:lnTo>
                    <a:pt x="7296" y="1251"/>
                  </a:lnTo>
                  <a:lnTo>
                    <a:pt x="7303" y="1251"/>
                  </a:lnTo>
                  <a:lnTo>
                    <a:pt x="7308" y="1252"/>
                  </a:lnTo>
                  <a:lnTo>
                    <a:pt x="7314" y="1252"/>
                  </a:lnTo>
                  <a:lnTo>
                    <a:pt x="7319" y="1252"/>
                  </a:lnTo>
                  <a:lnTo>
                    <a:pt x="7325" y="1253"/>
                  </a:lnTo>
                  <a:lnTo>
                    <a:pt x="7331" y="1253"/>
                  </a:lnTo>
                  <a:lnTo>
                    <a:pt x="7337" y="1253"/>
                  </a:lnTo>
                  <a:lnTo>
                    <a:pt x="7342" y="1254"/>
                  </a:lnTo>
                  <a:lnTo>
                    <a:pt x="7348" y="1254"/>
                  </a:lnTo>
                  <a:lnTo>
                    <a:pt x="7353" y="1254"/>
                  </a:lnTo>
                  <a:lnTo>
                    <a:pt x="7360" y="1254"/>
                  </a:lnTo>
                  <a:lnTo>
                    <a:pt x="7365" y="1256"/>
                  </a:lnTo>
                  <a:lnTo>
                    <a:pt x="7371" y="1256"/>
                  </a:lnTo>
                  <a:lnTo>
                    <a:pt x="7377" y="1256"/>
                  </a:lnTo>
                  <a:lnTo>
                    <a:pt x="7382" y="1257"/>
                  </a:lnTo>
                  <a:lnTo>
                    <a:pt x="7389" y="1257"/>
                  </a:lnTo>
                  <a:lnTo>
                    <a:pt x="7394" y="1257"/>
                  </a:lnTo>
                  <a:lnTo>
                    <a:pt x="7400" y="1258"/>
                  </a:lnTo>
                  <a:lnTo>
                    <a:pt x="7405" y="1258"/>
                  </a:lnTo>
                  <a:lnTo>
                    <a:pt x="7411" y="1258"/>
                  </a:lnTo>
                  <a:lnTo>
                    <a:pt x="7417" y="1259"/>
                  </a:lnTo>
                  <a:lnTo>
                    <a:pt x="7423" y="1259"/>
                  </a:lnTo>
                  <a:lnTo>
                    <a:pt x="7428" y="1259"/>
                  </a:lnTo>
                  <a:lnTo>
                    <a:pt x="7434" y="1260"/>
                  </a:lnTo>
                  <a:lnTo>
                    <a:pt x="7439" y="1260"/>
                  </a:lnTo>
                  <a:lnTo>
                    <a:pt x="7446" y="1260"/>
                  </a:lnTo>
                  <a:lnTo>
                    <a:pt x="7451" y="1260"/>
                  </a:lnTo>
                  <a:lnTo>
                    <a:pt x="7457" y="1261"/>
                  </a:lnTo>
                  <a:lnTo>
                    <a:pt x="7463" y="1261"/>
                  </a:lnTo>
                  <a:lnTo>
                    <a:pt x="7468" y="1261"/>
                  </a:lnTo>
                  <a:lnTo>
                    <a:pt x="7475" y="1262"/>
                  </a:lnTo>
                  <a:lnTo>
                    <a:pt x="7480" y="1262"/>
                  </a:lnTo>
                  <a:lnTo>
                    <a:pt x="7486" y="1262"/>
                  </a:lnTo>
                  <a:lnTo>
                    <a:pt x="7491" y="1263"/>
                  </a:lnTo>
                  <a:lnTo>
                    <a:pt x="7497" y="1263"/>
                  </a:lnTo>
                  <a:lnTo>
                    <a:pt x="7503" y="1263"/>
                  </a:lnTo>
                  <a:lnTo>
                    <a:pt x="7509" y="1263"/>
                  </a:lnTo>
                  <a:lnTo>
                    <a:pt x="7514" y="1264"/>
                  </a:lnTo>
                  <a:lnTo>
                    <a:pt x="7520" y="1264"/>
                  </a:lnTo>
                  <a:lnTo>
                    <a:pt x="7525" y="1264"/>
                  </a:lnTo>
                  <a:lnTo>
                    <a:pt x="7532" y="1265"/>
                  </a:lnTo>
                  <a:lnTo>
                    <a:pt x="7537" y="1265"/>
                  </a:lnTo>
                  <a:lnTo>
                    <a:pt x="7543" y="1265"/>
                  </a:lnTo>
                  <a:lnTo>
                    <a:pt x="7548" y="1265"/>
                  </a:lnTo>
                  <a:lnTo>
                    <a:pt x="7554" y="1266"/>
                  </a:lnTo>
                  <a:lnTo>
                    <a:pt x="7561" y="1266"/>
                  </a:lnTo>
                  <a:lnTo>
                    <a:pt x="7566" y="1266"/>
                  </a:lnTo>
                  <a:lnTo>
                    <a:pt x="7572" y="1267"/>
                  </a:lnTo>
                  <a:lnTo>
                    <a:pt x="7577" y="1267"/>
                  </a:lnTo>
                  <a:lnTo>
                    <a:pt x="7583" y="1267"/>
                  </a:lnTo>
                  <a:lnTo>
                    <a:pt x="7589" y="1267"/>
                  </a:lnTo>
                  <a:lnTo>
                    <a:pt x="7595" y="1268"/>
                  </a:lnTo>
                  <a:lnTo>
                    <a:pt x="7600" y="1268"/>
                  </a:lnTo>
                  <a:lnTo>
                    <a:pt x="7606" y="1268"/>
                  </a:lnTo>
                  <a:lnTo>
                    <a:pt x="7611" y="1269"/>
                  </a:lnTo>
                  <a:lnTo>
                    <a:pt x="7618" y="1269"/>
                  </a:lnTo>
                  <a:lnTo>
                    <a:pt x="7623" y="1269"/>
                  </a:lnTo>
                  <a:lnTo>
                    <a:pt x="7629" y="1269"/>
                  </a:lnTo>
                  <a:lnTo>
                    <a:pt x="7634" y="1270"/>
                  </a:lnTo>
                  <a:lnTo>
                    <a:pt x="7640" y="1270"/>
                  </a:lnTo>
                  <a:lnTo>
                    <a:pt x="7647" y="1270"/>
                  </a:lnTo>
                  <a:lnTo>
                    <a:pt x="7652" y="1270"/>
                  </a:lnTo>
                  <a:lnTo>
                    <a:pt x="7658" y="1271"/>
                  </a:lnTo>
                  <a:lnTo>
                    <a:pt x="7663" y="1271"/>
                  </a:lnTo>
                  <a:lnTo>
                    <a:pt x="7669" y="1271"/>
                  </a:lnTo>
                  <a:lnTo>
                    <a:pt x="7675" y="1271"/>
                  </a:lnTo>
                  <a:lnTo>
                    <a:pt x="7681" y="1272"/>
                  </a:lnTo>
                  <a:lnTo>
                    <a:pt x="7686" y="1272"/>
                  </a:lnTo>
                  <a:lnTo>
                    <a:pt x="7692" y="1272"/>
                  </a:lnTo>
                  <a:lnTo>
                    <a:pt x="7697" y="1273"/>
                  </a:lnTo>
                  <a:lnTo>
                    <a:pt x="7704" y="1273"/>
                  </a:lnTo>
                  <a:lnTo>
                    <a:pt x="7709" y="1273"/>
                  </a:lnTo>
                  <a:lnTo>
                    <a:pt x="7715" y="1273"/>
                  </a:lnTo>
                  <a:lnTo>
                    <a:pt x="7720" y="1274"/>
                  </a:lnTo>
                  <a:lnTo>
                    <a:pt x="7726" y="1274"/>
                  </a:lnTo>
                  <a:lnTo>
                    <a:pt x="7732" y="1274"/>
                  </a:lnTo>
                  <a:lnTo>
                    <a:pt x="7738" y="1274"/>
                  </a:lnTo>
                  <a:lnTo>
                    <a:pt x="7744" y="1275"/>
                  </a:lnTo>
                  <a:lnTo>
                    <a:pt x="7749" y="1275"/>
                  </a:lnTo>
                  <a:lnTo>
                    <a:pt x="7755" y="1275"/>
                  </a:lnTo>
                  <a:lnTo>
                    <a:pt x="7761" y="1275"/>
                  </a:lnTo>
                  <a:lnTo>
                    <a:pt x="7767" y="1276"/>
                  </a:lnTo>
                  <a:lnTo>
                    <a:pt x="7772" y="1276"/>
                  </a:lnTo>
                  <a:lnTo>
                    <a:pt x="7778" y="1276"/>
                  </a:lnTo>
                  <a:lnTo>
                    <a:pt x="7783" y="1276"/>
                  </a:lnTo>
                  <a:lnTo>
                    <a:pt x="7790" y="1277"/>
                  </a:lnTo>
                  <a:lnTo>
                    <a:pt x="7795" y="1277"/>
                  </a:lnTo>
                  <a:lnTo>
                    <a:pt x="7801" y="1277"/>
                  </a:lnTo>
                  <a:lnTo>
                    <a:pt x="7806" y="1277"/>
                  </a:lnTo>
                  <a:lnTo>
                    <a:pt x="7812" y="1278"/>
                  </a:lnTo>
                  <a:lnTo>
                    <a:pt x="7818" y="1278"/>
                  </a:lnTo>
                  <a:lnTo>
                    <a:pt x="7824" y="1278"/>
                  </a:lnTo>
                  <a:lnTo>
                    <a:pt x="7830" y="1278"/>
                  </a:lnTo>
                  <a:lnTo>
                    <a:pt x="7835" y="1278"/>
                  </a:lnTo>
                  <a:lnTo>
                    <a:pt x="7841" y="1279"/>
                  </a:lnTo>
                  <a:lnTo>
                    <a:pt x="7847" y="1279"/>
                  </a:lnTo>
                  <a:lnTo>
                    <a:pt x="7853" y="1279"/>
                  </a:lnTo>
                  <a:lnTo>
                    <a:pt x="7858" y="1279"/>
                  </a:lnTo>
                  <a:lnTo>
                    <a:pt x="7864" y="1280"/>
                  </a:lnTo>
                  <a:lnTo>
                    <a:pt x="7869" y="1280"/>
                  </a:lnTo>
                  <a:lnTo>
                    <a:pt x="7876" y="1280"/>
                  </a:lnTo>
                  <a:lnTo>
                    <a:pt x="7881" y="1280"/>
                  </a:lnTo>
                  <a:lnTo>
                    <a:pt x="7887" y="1281"/>
                  </a:lnTo>
                  <a:lnTo>
                    <a:pt x="7892" y="1281"/>
                  </a:lnTo>
                  <a:lnTo>
                    <a:pt x="7898" y="1281"/>
                  </a:lnTo>
                  <a:lnTo>
                    <a:pt x="7904" y="1281"/>
                  </a:lnTo>
                  <a:lnTo>
                    <a:pt x="7910" y="1281"/>
                  </a:lnTo>
                  <a:lnTo>
                    <a:pt x="7915" y="1282"/>
                  </a:lnTo>
                  <a:lnTo>
                    <a:pt x="7921" y="1282"/>
                  </a:lnTo>
                  <a:lnTo>
                    <a:pt x="7928" y="1282"/>
                  </a:lnTo>
                  <a:lnTo>
                    <a:pt x="7933" y="1282"/>
                  </a:lnTo>
                  <a:lnTo>
                    <a:pt x="7939" y="1283"/>
                  </a:lnTo>
                  <a:lnTo>
                    <a:pt x="7944" y="1283"/>
                  </a:lnTo>
                  <a:lnTo>
                    <a:pt x="7950" y="1283"/>
                  </a:lnTo>
                  <a:lnTo>
                    <a:pt x="7955" y="1283"/>
                  </a:lnTo>
                  <a:lnTo>
                    <a:pt x="7962" y="1283"/>
                  </a:lnTo>
                  <a:lnTo>
                    <a:pt x="7967" y="1285"/>
                  </a:lnTo>
                  <a:lnTo>
                    <a:pt x="7973" y="1285"/>
                  </a:lnTo>
                  <a:lnTo>
                    <a:pt x="7978" y="1285"/>
                  </a:lnTo>
                  <a:lnTo>
                    <a:pt x="7984" y="1285"/>
                  </a:lnTo>
                  <a:lnTo>
                    <a:pt x="7990" y="1286"/>
                  </a:lnTo>
                  <a:lnTo>
                    <a:pt x="7996" y="1286"/>
                  </a:lnTo>
                  <a:lnTo>
                    <a:pt x="8001" y="1286"/>
                  </a:lnTo>
                  <a:lnTo>
                    <a:pt x="8007" y="1286"/>
                  </a:lnTo>
                  <a:lnTo>
                    <a:pt x="8012" y="1286"/>
                  </a:lnTo>
                  <a:lnTo>
                    <a:pt x="8019" y="1287"/>
                  </a:lnTo>
                  <a:lnTo>
                    <a:pt x="8025" y="1287"/>
                  </a:lnTo>
                  <a:lnTo>
                    <a:pt x="8030" y="1287"/>
                  </a:lnTo>
                  <a:lnTo>
                    <a:pt x="8036" y="1287"/>
                  </a:lnTo>
                  <a:lnTo>
                    <a:pt x="8041" y="1287"/>
                  </a:lnTo>
                  <a:lnTo>
                    <a:pt x="8048" y="1288"/>
                  </a:lnTo>
                  <a:lnTo>
                    <a:pt x="8053" y="1288"/>
                  </a:lnTo>
                  <a:lnTo>
                    <a:pt x="8059" y="1288"/>
                  </a:lnTo>
                  <a:lnTo>
                    <a:pt x="8064" y="1288"/>
                  </a:lnTo>
                  <a:lnTo>
                    <a:pt x="8071" y="1288"/>
                  </a:lnTo>
                  <a:lnTo>
                    <a:pt x="8076" y="1289"/>
                  </a:lnTo>
                  <a:lnTo>
                    <a:pt x="8082" y="1289"/>
                  </a:lnTo>
                  <a:lnTo>
                    <a:pt x="8087" y="1289"/>
                  </a:lnTo>
                  <a:lnTo>
                    <a:pt x="8093" y="1289"/>
                  </a:lnTo>
                  <a:lnTo>
                    <a:pt x="8098" y="1289"/>
                  </a:lnTo>
                  <a:lnTo>
                    <a:pt x="8105" y="1290"/>
                  </a:lnTo>
                  <a:lnTo>
                    <a:pt x="8111" y="1290"/>
                  </a:lnTo>
                  <a:lnTo>
                    <a:pt x="8116" y="1290"/>
                  </a:lnTo>
                  <a:lnTo>
                    <a:pt x="8122" y="1290"/>
                  </a:lnTo>
                  <a:lnTo>
                    <a:pt x="8128" y="1290"/>
                  </a:lnTo>
                  <a:lnTo>
                    <a:pt x="8134" y="1291"/>
                  </a:lnTo>
                  <a:lnTo>
                    <a:pt x="8139" y="1291"/>
                  </a:lnTo>
                  <a:lnTo>
                    <a:pt x="8145" y="1291"/>
                  </a:lnTo>
                  <a:lnTo>
                    <a:pt x="8150" y="1291"/>
                  </a:lnTo>
                  <a:lnTo>
                    <a:pt x="8157" y="1291"/>
                  </a:lnTo>
                  <a:lnTo>
                    <a:pt x="8162" y="1292"/>
                  </a:lnTo>
                  <a:lnTo>
                    <a:pt x="8168" y="1292"/>
                  </a:lnTo>
                  <a:lnTo>
                    <a:pt x="8173" y="1292"/>
                  </a:lnTo>
                  <a:lnTo>
                    <a:pt x="8179" y="1292"/>
                  </a:lnTo>
                  <a:lnTo>
                    <a:pt x="8185" y="1292"/>
                  </a:lnTo>
                  <a:lnTo>
                    <a:pt x="8191" y="1293"/>
                  </a:lnTo>
                  <a:lnTo>
                    <a:pt x="8196" y="1293"/>
                  </a:lnTo>
                  <a:lnTo>
                    <a:pt x="8202" y="1293"/>
                  </a:lnTo>
                  <a:lnTo>
                    <a:pt x="8208" y="1293"/>
                  </a:lnTo>
                  <a:lnTo>
                    <a:pt x="8214" y="1293"/>
                  </a:lnTo>
                  <a:lnTo>
                    <a:pt x="8220" y="1294"/>
                  </a:lnTo>
                  <a:lnTo>
                    <a:pt x="8225" y="1294"/>
                  </a:lnTo>
                  <a:lnTo>
                    <a:pt x="8231" y="1294"/>
                  </a:lnTo>
                  <a:lnTo>
                    <a:pt x="8236" y="1294"/>
                  </a:lnTo>
                  <a:lnTo>
                    <a:pt x="8243" y="1294"/>
                  </a:lnTo>
                  <a:lnTo>
                    <a:pt x="8248" y="1294"/>
                  </a:lnTo>
                  <a:lnTo>
                    <a:pt x="8254" y="1295"/>
                  </a:lnTo>
                  <a:lnTo>
                    <a:pt x="8259" y="1295"/>
                  </a:lnTo>
                  <a:lnTo>
                    <a:pt x="8265" y="1295"/>
                  </a:lnTo>
                  <a:lnTo>
                    <a:pt x="8271" y="1295"/>
                  </a:lnTo>
                  <a:lnTo>
                    <a:pt x="8277" y="1295"/>
                  </a:lnTo>
                  <a:lnTo>
                    <a:pt x="8282" y="1296"/>
                  </a:lnTo>
                  <a:lnTo>
                    <a:pt x="8288" y="1296"/>
                  </a:lnTo>
                  <a:lnTo>
                    <a:pt x="8294" y="1296"/>
                  </a:lnTo>
                  <a:lnTo>
                    <a:pt x="8300" y="1296"/>
                  </a:lnTo>
                  <a:lnTo>
                    <a:pt x="8306" y="1296"/>
                  </a:lnTo>
                  <a:lnTo>
                    <a:pt x="8311" y="1296"/>
                  </a:lnTo>
                  <a:lnTo>
                    <a:pt x="8317" y="1297"/>
                  </a:lnTo>
                  <a:lnTo>
                    <a:pt x="8322" y="1297"/>
                  </a:lnTo>
                  <a:lnTo>
                    <a:pt x="8329" y="1297"/>
                  </a:lnTo>
                  <a:lnTo>
                    <a:pt x="8334" y="1297"/>
                  </a:lnTo>
                  <a:lnTo>
                    <a:pt x="8340" y="1297"/>
                  </a:lnTo>
                  <a:lnTo>
                    <a:pt x="8345" y="1297"/>
                  </a:lnTo>
                  <a:lnTo>
                    <a:pt x="8351" y="1298"/>
                  </a:lnTo>
                  <a:lnTo>
                    <a:pt x="8357" y="1298"/>
                  </a:lnTo>
                  <a:lnTo>
                    <a:pt x="8363" y="1298"/>
                  </a:lnTo>
                  <a:lnTo>
                    <a:pt x="8368" y="1298"/>
                  </a:lnTo>
                  <a:lnTo>
                    <a:pt x="8374" y="1298"/>
                  </a:lnTo>
                  <a:lnTo>
                    <a:pt x="8379" y="1298"/>
                  </a:lnTo>
                  <a:lnTo>
                    <a:pt x="8386" y="1299"/>
                  </a:lnTo>
                  <a:lnTo>
                    <a:pt x="8392" y="1299"/>
                  </a:lnTo>
                  <a:lnTo>
                    <a:pt x="8397" y="1299"/>
                  </a:lnTo>
                  <a:lnTo>
                    <a:pt x="8403" y="1299"/>
                  </a:lnTo>
                  <a:lnTo>
                    <a:pt x="8408" y="1299"/>
                  </a:lnTo>
                  <a:lnTo>
                    <a:pt x="8415" y="1299"/>
                  </a:lnTo>
                  <a:lnTo>
                    <a:pt x="8420" y="1300"/>
                  </a:lnTo>
                  <a:lnTo>
                    <a:pt x="8426" y="1300"/>
                  </a:lnTo>
                  <a:lnTo>
                    <a:pt x="8431" y="1300"/>
                  </a:lnTo>
                  <a:lnTo>
                    <a:pt x="8437" y="1300"/>
                  </a:lnTo>
                  <a:lnTo>
                    <a:pt x="8443" y="1300"/>
                  </a:lnTo>
                  <a:lnTo>
                    <a:pt x="8449" y="1300"/>
                  </a:lnTo>
                  <a:lnTo>
                    <a:pt x="8454" y="1301"/>
                  </a:lnTo>
                  <a:lnTo>
                    <a:pt x="8460" y="1301"/>
                  </a:lnTo>
                  <a:lnTo>
                    <a:pt x="8465" y="1301"/>
                  </a:lnTo>
                  <a:lnTo>
                    <a:pt x="8472" y="1301"/>
                  </a:lnTo>
                  <a:lnTo>
                    <a:pt x="8478" y="1301"/>
                  </a:lnTo>
                  <a:lnTo>
                    <a:pt x="8483" y="1301"/>
                  </a:lnTo>
                  <a:lnTo>
                    <a:pt x="8489" y="1301"/>
                  </a:lnTo>
                  <a:lnTo>
                    <a:pt x="8494" y="1302"/>
                  </a:lnTo>
                  <a:lnTo>
                    <a:pt x="8501" y="1302"/>
                  </a:lnTo>
                  <a:lnTo>
                    <a:pt x="8506" y="1302"/>
                  </a:lnTo>
                  <a:lnTo>
                    <a:pt x="8512" y="1302"/>
                  </a:lnTo>
                  <a:lnTo>
                    <a:pt x="8517" y="1302"/>
                  </a:lnTo>
                  <a:lnTo>
                    <a:pt x="8523" y="1302"/>
                  </a:lnTo>
                  <a:lnTo>
                    <a:pt x="8529" y="1303"/>
                  </a:lnTo>
                  <a:lnTo>
                    <a:pt x="8535" y="1303"/>
                  </a:lnTo>
                  <a:lnTo>
                    <a:pt x="8540" y="1303"/>
                  </a:lnTo>
                  <a:lnTo>
                    <a:pt x="8546" y="1303"/>
                  </a:lnTo>
                  <a:lnTo>
                    <a:pt x="8551" y="1303"/>
                  </a:lnTo>
                  <a:lnTo>
                    <a:pt x="8558" y="1303"/>
                  </a:lnTo>
                  <a:lnTo>
                    <a:pt x="8563" y="1303"/>
                  </a:lnTo>
                  <a:lnTo>
                    <a:pt x="8569" y="1304"/>
                  </a:lnTo>
                  <a:lnTo>
                    <a:pt x="8575" y="1304"/>
                  </a:lnTo>
                  <a:lnTo>
                    <a:pt x="8580" y="1304"/>
                  </a:lnTo>
                  <a:lnTo>
                    <a:pt x="8587" y="1304"/>
                  </a:lnTo>
                  <a:lnTo>
                    <a:pt x="8592" y="1304"/>
                  </a:lnTo>
                  <a:lnTo>
                    <a:pt x="8598" y="1304"/>
                  </a:lnTo>
                </a:path>
              </a:pathLst>
            </a:custGeom>
            <a:solidFill>
              <a:srgbClr val="FFEBD7">
                <a:alpha val="0"/>
              </a:srgbClr>
            </a:solidFill>
            <a:ln w="0">
              <a:solidFill>
                <a:srgbClr val="008000"/>
              </a:solidFill>
              <a:prstDash val="sysDash"/>
              <a:round/>
              <a:headEnd/>
              <a:tailEnd/>
            </a:ln>
          </p:spPr>
          <p:txBody>
            <a:bodyPr/>
            <a:lstStyle/>
            <a:p>
              <a:pPr>
                <a:defRPr/>
              </a:pPr>
              <a:endParaRPr lang="en-US" dirty="0"/>
            </a:p>
          </p:txBody>
        </p:sp>
        <p:sp>
          <p:nvSpPr>
            <p:cNvPr id="17483" name="Freeform 75"/>
            <p:cNvSpPr>
              <a:spLocks/>
            </p:cNvSpPr>
            <p:nvPr/>
          </p:nvSpPr>
          <p:spPr bwMode="auto">
            <a:xfrm>
              <a:off x="3605" y="771"/>
              <a:ext cx="955" cy="108"/>
            </a:xfrm>
            <a:custGeom>
              <a:avLst/>
              <a:gdLst/>
              <a:ahLst/>
              <a:cxnLst>
                <a:cxn ang="0">
                  <a:pos x="132" y="972"/>
                </a:cxn>
                <a:cxn ang="0">
                  <a:pos x="269" y="966"/>
                </a:cxn>
                <a:cxn ang="0">
                  <a:pos x="407" y="951"/>
                </a:cxn>
                <a:cxn ang="0">
                  <a:pos x="544" y="926"/>
                </a:cxn>
                <a:cxn ang="0">
                  <a:pos x="682" y="890"/>
                </a:cxn>
                <a:cxn ang="0">
                  <a:pos x="820" y="844"/>
                </a:cxn>
                <a:cxn ang="0">
                  <a:pos x="957" y="790"/>
                </a:cxn>
                <a:cxn ang="0">
                  <a:pos x="1094" y="731"/>
                </a:cxn>
                <a:cxn ang="0">
                  <a:pos x="1232" y="666"/>
                </a:cxn>
                <a:cxn ang="0">
                  <a:pos x="1370" y="599"/>
                </a:cxn>
                <a:cxn ang="0">
                  <a:pos x="1508" y="531"/>
                </a:cxn>
                <a:cxn ang="0">
                  <a:pos x="1645" y="464"/>
                </a:cxn>
                <a:cxn ang="0">
                  <a:pos x="1782" y="397"/>
                </a:cxn>
                <a:cxn ang="0">
                  <a:pos x="1920" y="335"/>
                </a:cxn>
                <a:cxn ang="0">
                  <a:pos x="2058" y="277"/>
                </a:cxn>
                <a:cxn ang="0">
                  <a:pos x="2195" y="223"/>
                </a:cxn>
                <a:cxn ang="0">
                  <a:pos x="2333" y="176"/>
                </a:cxn>
                <a:cxn ang="0">
                  <a:pos x="2470" y="132"/>
                </a:cxn>
                <a:cxn ang="0">
                  <a:pos x="2608" y="96"/>
                </a:cxn>
                <a:cxn ang="0">
                  <a:pos x="2745" y="66"/>
                </a:cxn>
                <a:cxn ang="0">
                  <a:pos x="2883" y="41"/>
                </a:cxn>
                <a:cxn ang="0">
                  <a:pos x="3021" y="22"/>
                </a:cxn>
                <a:cxn ang="0">
                  <a:pos x="3159" y="9"/>
                </a:cxn>
                <a:cxn ang="0">
                  <a:pos x="3295" y="2"/>
                </a:cxn>
                <a:cxn ang="0">
                  <a:pos x="3433" y="0"/>
                </a:cxn>
                <a:cxn ang="0">
                  <a:pos x="3571" y="2"/>
                </a:cxn>
                <a:cxn ang="0">
                  <a:pos x="3709" y="8"/>
                </a:cxn>
                <a:cxn ang="0">
                  <a:pos x="3846" y="18"/>
                </a:cxn>
                <a:cxn ang="0">
                  <a:pos x="3983" y="32"/>
                </a:cxn>
                <a:cxn ang="0">
                  <a:pos x="4121" y="48"/>
                </a:cxn>
                <a:cxn ang="0">
                  <a:pos x="4259" y="68"/>
                </a:cxn>
                <a:cxn ang="0">
                  <a:pos x="4396" y="91"/>
                </a:cxn>
                <a:cxn ang="0">
                  <a:pos x="4534" y="115"/>
                </a:cxn>
                <a:cxn ang="0">
                  <a:pos x="4671" y="140"/>
                </a:cxn>
                <a:cxn ang="0">
                  <a:pos x="4809" y="167"/>
                </a:cxn>
                <a:cxn ang="0">
                  <a:pos x="4946" y="195"/>
                </a:cxn>
                <a:cxn ang="0">
                  <a:pos x="5084" y="223"/>
                </a:cxn>
                <a:cxn ang="0">
                  <a:pos x="5222" y="253"/>
                </a:cxn>
                <a:cxn ang="0">
                  <a:pos x="5360" y="282"/>
                </a:cxn>
                <a:cxn ang="0">
                  <a:pos x="5496" y="312"/>
                </a:cxn>
                <a:cxn ang="0">
                  <a:pos x="5634" y="343"/>
                </a:cxn>
                <a:cxn ang="0">
                  <a:pos x="5772" y="372"/>
                </a:cxn>
                <a:cxn ang="0">
                  <a:pos x="5910" y="401"/>
                </a:cxn>
                <a:cxn ang="0">
                  <a:pos x="6047" y="429"/>
                </a:cxn>
                <a:cxn ang="0">
                  <a:pos x="6184" y="456"/>
                </a:cxn>
                <a:cxn ang="0">
                  <a:pos x="6322" y="484"/>
                </a:cxn>
                <a:cxn ang="0">
                  <a:pos x="6460" y="510"/>
                </a:cxn>
                <a:cxn ang="0">
                  <a:pos x="6597" y="536"/>
                </a:cxn>
                <a:cxn ang="0">
                  <a:pos x="6735" y="561"/>
                </a:cxn>
                <a:cxn ang="0">
                  <a:pos x="6873" y="585"/>
                </a:cxn>
                <a:cxn ang="0">
                  <a:pos x="7010" y="608"/>
                </a:cxn>
                <a:cxn ang="0">
                  <a:pos x="7147" y="630"/>
                </a:cxn>
                <a:cxn ang="0">
                  <a:pos x="7285" y="650"/>
                </a:cxn>
                <a:cxn ang="0">
                  <a:pos x="7423" y="670"/>
                </a:cxn>
                <a:cxn ang="0">
                  <a:pos x="7561" y="690"/>
                </a:cxn>
                <a:cxn ang="0">
                  <a:pos x="7697" y="707"/>
                </a:cxn>
                <a:cxn ang="0">
                  <a:pos x="7835" y="725"/>
                </a:cxn>
                <a:cxn ang="0">
                  <a:pos x="7973" y="741"/>
                </a:cxn>
                <a:cxn ang="0">
                  <a:pos x="8111" y="757"/>
                </a:cxn>
                <a:cxn ang="0">
                  <a:pos x="8248" y="771"/>
                </a:cxn>
                <a:cxn ang="0">
                  <a:pos x="8386" y="785"/>
                </a:cxn>
                <a:cxn ang="0">
                  <a:pos x="8523" y="797"/>
                </a:cxn>
              </a:cxnLst>
              <a:rect l="0" t="0" r="r" b="b"/>
              <a:pathLst>
                <a:path w="8598" h="974">
                  <a:moveTo>
                    <a:pt x="0" y="974"/>
                  </a:moveTo>
                  <a:lnTo>
                    <a:pt x="5" y="974"/>
                  </a:lnTo>
                  <a:lnTo>
                    <a:pt x="11" y="974"/>
                  </a:lnTo>
                  <a:lnTo>
                    <a:pt x="16" y="974"/>
                  </a:lnTo>
                  <a:lnTo>
                    <a:pt x="23" y="974"/>
                  </a:lnTo>
                  <a:lnTo>
                    <a:pt x="29" y="974"/>
                  </a:lnTo>
                  <a:lnTo>
                    <a:pt x="34" y="974"/>
                  </a:lnTo>
                  <a:lnTo>
                    <a:pt x="40" y="974"/>
                  </a:lnTo>
                  <a:lnTo>
                    <a:pt x="46" y="974"/>
                  </a:lnTo>
                  <a:lnTo>
                    <a:pt x="52" y="974"/>
                  </a:lnTo>
                  <a:lnTo>
                    <a:pt x="57" y="974"/>
                  </a:lnTo>
                  <a:lnTo>
                    <a:pt x="63" y="974"/>
                  </a:lnTo>
                  <a:lnTo>
                    <a:pt x="68" y="974"/>
                  </a:lnTo>
                  <a:lnTo>
                    <a:pt x="75" y="974"/>
                  </a:lnTo>
                  <a:lnTo>
                    <a:pt x="80" y="974"/>
                  </a:lnTo>
                  <a:lnTo>
                    <a:pt x="86" y="974"/>
                  </a:lnTo>
                  <a:lnTo>
                    <a:pt x="91" y="974"/>
                  </a:lnTo>
                  <a:lnTo>
                    <a:pt x="97" y="974"/>
                  </a:lnTo>
                  <a:lnTo>
                    <a:pt x="103" y="974"/>
                  </a:lnTo>
                  <a:lnTo>
                    <a:pt x="109" y="974"/>
                  </a:lnTo>
                  <a:lnTo>
                    <a:pt x="114" y="974"/>
                  </a:lnTo>
                  <a:lnTo>
                    <a:pt x="120" y="972"/>
                  </a:lnTo>
                  <a:lnTo>
                    <a:pt x="126" y="972"/>
                  </a:lnTo>
                  <a:lnTo>
                    <a:pt x="132" y="972"/>
                  </a:lnTo>
                  <a:lnTo>
                    <a:pt x="138" y="972"/>
                  </a:lnTo>
                  <a:lnTo>
                    <a:pt x="143" y="972"/>
                  </a:lnTo>
                  <a:lnTo>
                    <a:pt x="149" y="972"/>
                  </a:lnTo>
                  <a:lnTo>
                    <a:pt x="154" y="972"/>
                  </a:lnTo>
                  <a:lnTo>
                    <a:pt x="161" y="971"/>
                  </a:lnTo>
                  <a:lnTo>
                    <a:pt x="166" y="971"/>
                  </a:lnTo>
                  <a:lnTo>
                    <a:pt x="172" y="971"/>
                  </a:lnTo>
                  <a:lnTo>
                    <a:pt x="177" y="971"/>
                  </a:lnTo>
                  <a:lnTo>
                    <a:pt x="183" y="971"/>
                  </a:lnTo>
                  <a:lnTo>
                    <a:pt x="189" y="971"/>
                  </a:lnTo>
                  <a:lnTo>
                    <a:pt x="195" y="970"/>
                  </a:lnTo>
                  <a:lnTo>
                    <a:pt x="200" y="970"/>
                  </a:lnTo>
                  <a:lnTo>
                    <a:pt x="206" y="970"/>
                  </a:lnTo>
                  <a:lnTo>
                    <a:pt x="212" y="969"/>
                  </a:lnTo>
                  <a:lnTo>
                    <a:pt x="218" y="969"/>
                  </a:lnTo>
                  <a:lnTo>
                    <a:pt x="224" y="969"/>
                  </a:lnTo>
                  <a:lnTo>
                    <a:pt x="229" y="969"/>
                  </a:lnTo>
                  <a:lnTo>
                    <a:pt x="235" y="968"/>
                  </a:lnTo>
                  <a:lnTo>
                    <a:pt x="240" y="968"/>
                  </a:lnTo>
                  <a:lnTo>
                    <a:pt x="247" y="968"/>
                  </a:lnTo>
                  <a:lnTo>
                    <a:pt x="252" y="967"/>
                  </a:lnTo>
                  <a:lnTo>
                    <a:pt x="258" y="967"/>
                  </a:lnTo>
                  <a:lnTo>
                    <a:pt x="263" y="966"/>
                  </a:lnTo>
                  <a:lnTo>
                    <a:pt x="269" y="966"/>
                  </a:lnTo>
                  <a:lnTo>
                    <a:pt x="275" y="966"/>
                  </a:lnTo>
                  <a:lnTo>
                    <a:pt x="281" y="965"/>
                  </a:lnTo>
                  <a:lnTo>
                    <a:pt x="286" y="965"/>
                  </a:lnTo>
                  <a:lnTo>
                    <a:pt x="292" y="964"/>
                  </a:lnTo>
                  <a:lnTo>
                    <a:pt x="297" y="964"/>
                  </a:lnTo>
                  <a:lnTo>
                    <a:pt x="304" y="963"/>
                  </a:lnTo>
                  <a:lnTo>
                    <a:pt x="310" y="963"/>
                  </a:lnTo>
                  <a:lnTo>
                    <a:pt x="315" y="962"/>
                  </a:lnTo>
                  <a:lnTo>
                    <a:pt x="321" y="962"/>
                  </a:lnTo>
                  <a:lnTo>
                    <a:pt x="326" y="961"/>
                  </a:lnTo>
                  <a:lnTo>
                    <a:pt x="333" y="960"/>
                  </a:lnTo>
                  <a:lnTo>
                    <a:pt x="338" y="960"/>
                  </a:lnTo>
                  <a:lnTo>
                    <a:pt x="344" y="959"/>
                  </a:lnTo>
                  <a:lnTo>
                    <a:pt x="349" y="959"/>
                  </a:lnTo>
                  <a:lnTo>
                    <a:pt x="355" y="958"/>
                  </a:lnTo>
                  <a:lnTo>
                    <a:pt x="361" y="957"/>
                  </a:lnTo>
                  <a:lnTo>
                    <a:pt x="367" y="957"/>
                  </a:lnTo>
                  <a:lnTo>
                    <a:pt x="372" y="956"/>
                  </a:lnTo>
                  <a:lnTo>
                    <a:pt x="378" y="955"/>
                  </a:lnTo>
                  <a:lnTo>
                    <a:pt x="383" y="954"/>
                  </a:lnTo>
                  <a:lnTo>
                    <a:pt x="390" y="954"/>
                  </a:lnTo>
                  <a:lnTo>
                    <a:pt x="396" y="953"/>
                  </a:lnTo>
                  <a:lnTo>
                    <a:pt x="401" y="952"/>
                  </a:lnTo>
                  <a:lnTo>
                    <a:pt x="407" y="951"/>
                  </a:lnTo>
                  <a:lnTo>
                    <a:pt x="412" y="950"/>
                  </a:lnTo>
                  <a:lnTo>
                    <a:pt x="419" y="950"/>
                  </a:lnTo>
                  <a:lnTo>
                    <a:pt x="424" y="949"/>
                  </a:lnTo>
                  <a:lnTo>
                    <a:pt x="430" y="948"/>
                  </a:lnTo>
                  <a:lnTo>
                    <a:pt x="435" y="947"/>
                  </a:lnTo>
                  <a:lnTo>
                    <a:pt x="441" y="946"/>
                  </a:lnTo>
                  <a:lnTo>
                    <a:pt x="447" y="945"/>
                  </a:lnTo>
                  <a:lnTo>
                    <a:pt x="453" y="943"/>
                  </a:lnTo>
                  <a:lnTo>
                    <a:pt x="458" y="942"/>
                  </a:lnTo>
                  <a:lnTo>
                    <a:pt x="464" y="941"/>
                  </a:lnTo>
                  <a:lnTo>
                    <a:pt x="469" y="940"/>
                  </a:lnTo>
                  <a:lnTo>
                    <a:pt x="476" y="939"/>
                  </a:lnTo>
                  <a:lnTo>
                    <a:pt x="481" y="938"/>
                  </a:lnTo>
                  <a:lnTo>
                    <a:pt x="487" y="937"/>
                  </a:lnTo>
                  <a:lnTo>
                    <a:pt x="493" y="936"/>
                  </a:lnTo>
                  <a:lnTo>
                    <a:pt x="498" y="935"/>
                  </a:lnTo>
                  <a:lnTo>
                    <a:pt x="505" y="934"/>
                  </a:lnTo>
                  <a:lnTo>
                    <a:pt x="510" y="933"/>
                  </a:lnTo>
                  <a:lnTo>
                    <a:pt x="516" y="932"/>
                  </a:lnTo>
                  <a:lnTo>
                    <a:pt x="521" y="930"/>
                  </a:lnTo>
                  <a:lnTo>
                    <a:pt x="527" y="929"/>
                  </a:lnTo>
                  <a:lnTo>
                    <a:pt x="533" y="928"/>
                  </a:lnTo>
                  <a:lnTo>
                    <a:pt x="539" y="927"/>
                  </a:lnTo>
                  <a:lnTo>
                    <a:pt x="544" y="926"/>
                  </a:lnTo>
                  <a:lnTo>
                    <a:pt x="550" y="924"/>
                  </a:lnTo>
                  <a:lnTo>
                    <a:pt x="555" y="923"/>
                  </a:lnTo>
                  <a:lnTo>
                    <a:pt x="562" y="922"/>
                  </a:lnTo>
                  <a:lnTo>
                    <a:pt x="567" y="920"/>
                  </a:lnTo>
                  <a:lnTo>
                    <a:pt x="573" y="919"/>
                  </a:lnTo>
                  <a:lnTo>
                    <a:pt x="579" y="918"/>
                  </a:lnTo>
                  <a:lnTo>
                    <a:pt x="584" y="915"/>
                  </a:lnTo>
                  <a:lnTo>
                    <a:pt x="591" y="914"/>
                  </a:lnTo>
                  <a:lnTo>
                    <a:pt x="596" y="913"/>
                  </a:lnTo>
                  <a:lnTo>
                    <a:pt x="602" y="911"/>
                  </a:lnTo>
                  <a:lnTo>
                    <a:pt x="607" y="910"/>
                  </a:lnTo>
                  <a:lnTo>
                    <a:pt x="613" y="908"/>
                  </a:lnTo>
                  <a:lnTo>
                    <a:pt x="619" y="907"/>
                  </a:lnTo>
                  <a:lnTo>
                    <a:pt x="625" y="905"/>
                  </a:lnTo>
                  <a:lnTo>
                    <a:pt x="630" y="904"/>
                  </a:lnTo>
                  <a:lnTo>
                    <a:pt x="636" y="902"/>
                  </a:lnTo>
                  <a:lnTo>
                    <a:pt x="641" y="901"/>
                  </a:lnTo>
                  <a:lnTo>
                    <a:pt x="648" y="899"/>
                  </a:lnTo>
                  <a:lnTo>
                    <a:pt x="653" y="898"/>
                  </a:lnTo>
                  <a:lnTo>
                    <a:pt x="659" y="896"/>
                  </a:lnTo>
                  <a:lnTo>
                    <a:pt x="664" y="895"/>
                  </a:lnTo>
                  <a:lnTo>
                    <a:pt x="670" y="893"/>
                  </a:lnTo>
                  <a:lnTo>
                    <a:pt x="677" y="892"/>
                  </a:lnTo>
                  <a:lnTo>
                    <a:pt x="682" y="890"/>
                  </a:lnTo>
                  <a:lnTo>
                    <a:pt x="688" y="888"/>
                  </a:lnTo>
                  <a:lnTo>
                    <a:pt x="693" y="886"/>
                  </a:lnTo>
                  <a:lnTo>
                    <a:pt x="699" y="884"/>
                  </a:lnTo>
                  <a:lnTo>
                    <a:pt x="705" y="882"/>
                  </a:lnTo>
                  <a:lnTo>
                    <a:pt x="711" y="880"/>
                  </a:lnTo>
                  <a:lnTo>
                    <a:pt x="716" y="879"/>
                  </a:lnTo>
                  <a:lnTo>
                    <a:pt x="722" y="877"/>
                  </a:lnTo>
                  <a:lnTo>
                    <a:pt x="727" y="875"/>
                  </a:lnTo>
                  <a:lnTo>
                    <a:pt x="734" y="873"/>
                  </a:lnTo>
                  <a:lnTo>
                    <a:pt x="739" y="872"/>
                  </a:lnTo>
                  <a:lnTo>
                    <a:pt x="745" y="870"/>
                  </a:lnTo>
                  <a:lnTo>
                    <a:pt x="750" y="868"/>
                  </a:lnTo>
                  <a:lnTo>
                    <a:pt x="756" y="866"/>
                  </a:lnTo>
                  <a:lnTo>
                    <a:pt x="762" y="864"/>
                  </a:lnTo>
                  <a:lnTo>
                    <a:pt x="768" y="862"/>
                  </a:lnTo>
                  <a:lnTo>
                    <a:pt x="774" y="861"/>
                  </a:lnTo>
                  <a:lnTo>
                    <a:pt x="779" y="859"/>
                  </a:lnTo>
                  <a:lnTo>
                    <a:pt x="785" y="856"/>
                  </a:lnTo>
                  <a:lnTo>
                    <a:pt x="791" y="854"/>
                  </a:lnTo>
                  <a:lnTo>
                    <a:pt x="797" y="852"/>
                  </a:lnTo>
                  <a:lnTo>
                    <a:pt x="802" y="850"/>
                  </a:lnTo>
                  <a:lnTo>
                    <a:pt x="808" y="848"/>
                  </a:lnTo>
                  <a:lnTo>
                    <a:pt x="813" y="846"/>
                  </a:lnTo>
                  <a:lnTo>
                    <a:pt x="820" y="844"/>
                  </a:lnTo>
                  <a:lnTo>
                    <a:pt x="825" y="842"/>
                  </a:lnTo>
                  <a:lnTo>
                    <a:pt x="831" y="840"/>
                  </a:lnTo>
                  <a:lnTo>
                    <a:pt x="836" y="838"/>
                  </a:lnTo>
                  <a:lnTo>
                    <a:pt x="842" y="836"/>
                  </a:lnTo>
                  <a:lnTo>
                    <a:pt x="848" y="834"/>
                  </a:lnTo>
                  <a:lnTo>
                    <a:pt x="854" y="832"/>
                  </a:lnTo>
                  <a:lnTo>
                    <a:pt x="860" y="829"/>
                  </a:lnTo>
                  <a:lnTo>
                    <a:pt x="865" y="827"/>
                  </a:lnTo>
                  <a:lnTo>
                    <a:pt x="871" y="825"/>
                  </a:lnTo>
                  <a:lnTo>
                    <a:pt x="877" y="822"/>
                  </a:lnTo>
                  <a:lnTo>
                    <a:pt x="883" y="820"/>
                  </a:lnTo>
                  <a:lnTo>
                    <a:pt x="888" y="818"/>
                  </a:lnTo>
                  <a:lnTo>
                    <a:pt x="894" y="816"/>
                  </a:lnTo>
                  <a:lnTo>
                    <a:pt x="899" y="814"/>
                  </a:lnTo>
                  <a:lnTo>
                    <a:pt x="906" y="812"/>
                  </a:lnTo>
                  <a:lnTo>
                    <a:pt x="911" y="809"/>
                  </a:lnTo>
                  <a:lnTo>
                    <a:pt x="917" y="807"/>
                  </a:lnTo>
                  <a:lnTo>
                    <a:pt x="922" y="805"/>
                  </a:lnTo>
                  <a:lnTo>
                    <a:pt x="928" y="803"/>
                  </a:lnTo>
                  <a:lnTo>
                    <a:pt x="934" y="799"/>
                  </a:lnTo>
                  <a:lnTo>
                    <a:pt x="940" y="797"/>
                  </a:lnTo>
                  <a:lnTo>
                    <a:pt x="945" y="795"/>
                  </a:lnTo>
                  <a:lnTo>
                    <a:pt x="951" y="793"/>
                  </a:lnTo>
                  <a:lnTo>
                    <a:pt x="957" y="790"/>
                  </a:lnTo>
                  <a:lnTo>
                    <a:pt x="963" y="788"/>
                  </a:lnTo>
                  <a:lnTo>
                    <a:pt x="969" y="786"/>
                  </a:lnTo>
                  <a:lnTo>
                    <a:pt x="974" y="783"/>
                  </a:lnTo>
                  <a:lnTo>
                    <a:pt x="980" y="781"/>
                  </a:lnTo>
                  <a:lnTo>
                    <a:pt x="985" y="779"/>
                  </a:lnTo>
                  <a:lnTo>
                    <a:pt x="992" y="776"/>
                  </a:lnTo>
                  <a:lnTo>
                    <a:pt x="997" y="774"/>
                  </a:lnTo>
                  <a:lnTo>
                    <a:pt x="1003" y="771"/>
                  </a:lnTo>
                  <a:lnTo>
                    <a:pt x="1008" y="768"/>
                  </a:lnTo>
                  <a:lnTo>
                    <a:pt x="1014" y="766"/>
                  </a:lnTo>
                  <a:lnTo>
                    <a:pt x="1020" y="764"/>
                  </a:lnTo>
                  <a:lnTo>
                    <a:pt x="1026" y="761"/>
                  </a:lnTo>
                  <a:lnTo>
                    <a:pt x="1031" y="759"/>
                  </a:lnTo>
                  <a:lnTo>
                    <a:pt x="1037" y="756"/>
                  </a:lnTo>
                  <a:lnTo>
                    <a:pt x="1043" y="754"/>
                  </a:lnTo>
                  <a:lnTo>
                    <a:pt x="1049" y="751"/>
                  </a:lnTo>
                  <a:lnTo>
                    <a:pt x="1055" y="749"/>
                  </a:lnTo>
                  <a:lnTo>
                    <a:pt x="1060" y="747"/>
                  </a:lnTo>
                  <a:lnTo>
                    <a:pt x="1066" y="743"/>
                  </a:lnTo>
                  <a:lnTo>
                    <a:pt x="1071" y="741"/>
                  </a:lnTo>
                  <a:lnTo>
                    <a:pt x="1078" y="738"/>
                  </a:lnTo>
                  <a:lnTo>
                    <a:pt x="1083" y="736"/>
                  </a:lnTo>
                  <a:lnTo>
                    <a:pt x="1089" y="733"/>
                  </a:lnTo>
                  <a:lnTo>
                    <a:pt x="1094" y="731"/>
                  </a:lnTo>
                  <a:lnTo>
                    <a:pt x="1100" y="728"/>
                  </a:lnTo>
                  <a:lnTo>
                    <a:pt x="1106" y="726"/>
                  </a:lnTo>
                  <a:lnTo>
                    <a:pt x="1112" y="723"/>
                  </a:lnTo>
                  <a:lnTo>
                    <a:pt x="1117" y="721"/>
                  </a:lnTo>
                  <a:lnTo>
                    <a:pt x="1123" y="718"/>
                  </a:lnTo>
                  <a:lnTo>
                    <a:pt x="1128" y="714"/>
                  </a:lnTo>
                  <a:lnTo>
                    <a:pt x="1135" y="712"/>
                  </a:lnTo>
                  <a:lnTo>
                    <a:pt x="1141" y="709"/>
                  </a:lnTo>
                  <a:lnTo>
                    <a:pt x="1146" y="707"/>
                  </a:lnTo>
                  <a:lnTo>
                    <a:pt x="1152" y="704"/>
                  </a:lnTo>
                  <a:lnTo>
                    <a:pt x="1157" y="702"/>
                  </a:lnTo>
                  <a:lnTo>
                    <a:pt x="1164" y="699"/>
                  </a:lnTo>
                  <a:lnTo>
                    <a:pt x="1169" y="696"/>
                  </a:lnTo>
                  <a:lnTo>
                    <a:pt x="1175" y="694"/>
                  </a:lnTo>
                  <a:lnTo>
                    <a:pt x="1180" y="691"/>
                  </a:lnTo>
                  <a:lnTo>
                    <a:pt x="1186" y="689"/>
                  </a:lnTo>
                  <a:lnTo>
                    <a:pt x="1192" y="685"/>
                  </a:lnTo>
                  <a:lnTo>
                    <a:pt x="1198" y="682"/>
                  </a:lnTo>
                  <a:lnTo>
                    <a:pt x="1203" y="680"/>
                  </a:lnTo>
                  <a:lnTo>
                    <a:pt x="1209" y="677"/>
                  </a:lnTo>
                  <a:lnTo>
                    <a:pt x="1214" y="674"/>
                  </a:lnTo>
                  <a:lnTo>
                    <a:pt x="1221" y="672"/>
                  </a:lnTo>
                  <a:lnTo>
                    <a:pt x="1227" y="669"/>
                  </a:lnTo>
                  <a:lnTo>
                    <a:pt x="1232" y="666"/>
                  </a:lnTo>
                  <a:lnTo>
                    <a:pt x="1238" y="664"/>
                  </a:lnTo>
                  <a:lnTo>
                    <a:pt x="1243" y="661"/>
                  </a:lnTo>
                  <a:lnTo>
                    <a:pt x="1250" y="657"/>
                  </a:lnTo>
                  <a:lnTo>
                    <a:pt x="1255" y="655"/>
                  </a:lnTo>
                  <a:lnTo>
                    <a:pt x="1261" y="652"/>
                  </a:lnTo>
                  <a:lnTo>
                    <a:pt x="1266" y="649"/>
                  </a:lnTo>
                  <a:lnTo>
                    <a:pt x="1272" y="647"/>
                  </a:lnTo>
                  <a:lnTo>
                    <a:pt x="1278" y="644"/>
                  </a:lnTo>
                  <a:lnTo>
                    <a:pt x="1284" y="641"/>
                  </a:lnTo>
                  <a:lnTo>
                    <a:pt x="1289" y="639"/>
                  </a:lnTo>
                  <a:lnTo>
                    <a:pt x="1295" y="636"/>
                  </a:lnTo>
                  <a:lnTo>
                    <a:pt x="1300" y="633"/>
                  </a:lnTo>
                  <a:lnTo>
                    <a:pt x="1307" y="631"/>
                  </a:lnTo>
                  <a:lnTo>
                    <a:pt x="1312" y="627"/>
                  </a:lnTo>
                  <a:lnTo>
                    <a:pt x="1318" y="624"/>
                  </a:lnTo>
                  <a:lnTo>
                    <a:pt x="1324" y="621"/>
                  </a:lnTo>
                  <a:lnTo>
                    <a:pt x="1329" y="619"/>
                  </a:lnTo>
                  <a:lnTo>
                    <a:pt x="1336" y="616"/>
                  </a:lnTo>
                  <a:lnTo>
                    <a:pt x="1341" y="613"/>
                  </a:lnTo>
                  <a:lnTo>
                    <a:pt x="1347" y="611"/>
                  </a:lnTo>
                  <a:lnTo>
                    <a:pt x="1352" y="608"/>
                  </a:lnTo>
                  <a:lnTo>
                    <a:pt x="1358" y="605"/>
                  </a:lnTo>
                  <a:lnTo>
                    <a:pt x="1364" y="602"/>
                  </a:lnTo>
                  <a:lnTo>
                    <a:pt x="1370" y="599"/>
                  </a:lnTo>
                  <a:lnTo>
                    <a:pt x="1375" y="596"/>
                  </a:lnTo>
                  <a:lnTo>
                    <a:pt x="1381" y="593"/>
                  </a:lnTo>
                  <a:lnTo>
                    <a:pt x="1386" y="590"/>
                  </a:lnTo>
                  <a:lnTo>
                    <a:pt x="1393" y="588"/>
                  </a:lnTo>
                  <a:lnTo>
                    <a:pt x="1398" y="585"/>
                  </a:lnTo>
                  <a:lnTo>
                    <a:pt x="1404" y="582"/>
                  </a:lnTo>
                  <a:lnTo>
                    <a:pt x="1410" y="580"/>
                  </a:lnTo>
                  <a:lnTo>
                    <a:pt x="1415" y="577"/>
                  </a:lnTo>
                  <a:lnTo>
                    <a:pt x="1422" y="574"/>
                  </a:lnTo>
                  <a:lnTo>
                    <a:pt x="1427" y="570"/>
                  </a:lnTo>
                  <a:lnTo>
                    <a:pt x="1433" y="568"/>
                  </a:lnTo>
                  <a:lnTo>
                    <a:pt x="1438" y="565"/>
                  </a:lnTo>
                  <a:lnTo>
                    <a:pt x="1444" y="562"/>
                  </a:lnTo>
                  <a:lnTo>
                    <a:pt x="1450" y="559"/>
                  </a:lnTo>
                  <a:lnTo>
                    <a:pt x="1456" y="557"/>
                  </a:lnTo>
                  <a:lnTo>
                    <a:pt x="1461" y="554"/>
                  </a:lnTo>
                  <a:lnTo>
                    <a:pt x="1467" y="551"/>
                  </a:lnTo>
                  <a:lnTo>
                    <a:pt x="1472" y="548"/>
                  </a:lnTo>
                  <a:lnTo>
                    <a:pt x="1479" y="546"/>
                  </a:lnTo>
                  <a:lnTo>
                    <a:pt x="1484" y="542"/>
                  </a:lnTo>
                  <a:lnTo>
                    <a:pt x="1490" y="539"/>
                  </a:lnTo>
                  <a:lnTo>
                    <a:pt x="1495" y="536"/>
                  </a:lnTo>
                  <a:lnTo>
                    <a:pt x="1501" y="534"/>
                  </a:lnTo>
                  <a:lnTo>
                    <a:pt x="1508" y="531"/>
                  </a:lnTo>
                  <a:lnTo>
                    <a:pt x="1513" y="528"/>
                  </a:lnTo>
                  <a:lnTo>
                    <a:pt x="1519" y="525"/>
                  </a:lnTo>
                  <a:lnTo>
                    <a:pt x="1524" y="523"/>
                  </a:lnTo>
                  <a:lnTo>
                    <a:pt x="1531" y="520"/>
                  </a:lnTo>
                  <a:lnTo>
                    <a:pt x="1536" y="517"/>
                  </a:lnTo>
                  <a:lnTo>
                    <a:pt x="1542" y="515"/>
                  </a:lnTo>
                  <a:lnTo>
                    <a:pt x="1547" y="511"/>
                  </a:lnTo>
                  <a:lnTo>
                    <a:pt x="1553" y="508"/>
                  </a:lnTo>
                  <a:lnTo>
                    <a:pt x="1558" y="505"/>
                  </a:lnTo>
                  <a:lnTo>
                    <a:pt x="1565" y="503"/>
                  </a:lnTo>
                  <a:lnTo>
                    <a:pt x="1570" y="500"/>
                  </a:lnTo>
                  <a:lnTo>
                    <a:pt x="1576" y="497"/>
                  </a:lnTo>
                  <a:lnTo>
                    <a:pt x="1581" y="495"/>
                  </a:lnTo>
                  <a:lnTo>
                    <a:pt x="1588" y="492"/>
                  </a:lnTo>
                  <a:lnTo>
                    <a:pt x="1594" y="489"/>
                  </a:lnTo>
                  <a:lnTo>
                    <a:pt x="1599" y="485"/>
                  </a:lnTo>
                  <a:lnTo>
                    <a:pt x="1605" y="483"/>
                  </a:lnTo>
                  <a:lnTo>
                    <a:pt x="1610" y="480"/>
                  </a:lnTo>
                  <a:lnTo>
                    <a:pt x="1617" y="477"/>
                  </a:lnTo>
                  <a:lnTo>
                    <a:pt x="1622" y="475"/>
                  </a:lnTo>
                  <a:lnTo>
                    <a:pt x="1628" y="472"/>
                  </a:lnTo>
                  <a:lnTo>
                    <a:pt x="1633" y="469"/>
                  </a:lnTo>
                  <a:lnTo>
                    <a:pt x="1639" y="466"/>
                  </a:lnTo>
                  <a:lnTo>
                    <a:pt x="1645" y="464"/>
                  </a:lnTo>
                  <a:lnTo>
                    <a:pt x="1651" y="461"/>
                  </a:lnTo>
                  <a:lnTo>
                    <a:pt x="1656" y="458"/>
                  </a:lnTo>
                  <a:lnTo>
                    <a:pt x="1662" y="455"/>
                  </a:lnTo>
                  <a:lnTo>
                    <a:pt x="1667" y="452"/>
                  </a:lnTo>
                  <a:lnTo>
                    <a:pt x="1674" y="449"/>
                  </a:lnTo>
                  <a:lnTo>
                    <a:pt x="1679" y="447"/>
                  </a:lnTo>
                  <a:lnTo>
                    <a:pt x="1685" y="444"/>
                  </a:lnTo>
                  <a:lnTo>
                    <a:pt x="1691" y="441"/>
                  </a:lnTo>
                  <a:lnTo>
                    <a:pt x="1696" y="439"/>
                  </a:lnTo>
                  <a:lnTo>
                    <a:pt x="1703" y="436"/>
                  </a:lnTo>
                  <a:lnTo>
                    <a:pt x="1708" y="433"/>
                  </a:lnTo>
                  <a:lnTo>
                    <a:pt x="1714" y="431"/>
                  </a:lnTo>
                  <a:lnTo>
                    <a:pt x="1719" y="427"/>
                  </a:lnTo>
                  <a:lnTo>
                    <a:pt x="1725" y="425"/>
                  </a:lnTo>
                  <a:lnTo>
                    <a:pt x="1731" y="422"/>
                  </a:lnTo>
                  <a:lnTo>
                    <a:pt x="1737" y="419"/>
                  </a:lnTo>
                  <a:lnTo>
                    <a:pt x="1742" y="417"/>
                  </a:lnTo>
                  <a:lnTo>
                    <a:pt x="1748" y="414"/>
                  </a:lnTo>
                  <a:lnTo>
                    <a:pt x="1753" y="411"/>
                  </a:lnTo>
                  <a:lnTo>
                    <a:pt x="1760" y="409"/>
                  </a:lnTo>
                  <a:lnTo>
                    <a:pt x="1765" y="406"/>
                  </a:lnTo>
                  <a:lnTo>
                    <a:pt x="1771" y="404"/>
                  </a:lnTo>
                  <a:lnTo>
                    <a:pt x="1777" y="401"/>
                  </a:lnTo>
                  <a:lnTo>
                    <a:pt x="1782" y="397"/>
                  </a:lnTo>
                  <a:lnTo>
                    <a:pt x="1789" y="395"/>
                  </a:lnTo>
                  <a:lnTo>
                    <a:pt x="1794" y="392"/>
                  </a:lnTo>
                  <a:lnTo>
                    <a:pt x="1800" y="390"/>
                  </a:lnTo>
                  <a:lnTo>
                    <a:pt x="1805" y="387"/>
                  </a:lnTo>
                  <a:lnTo>
                    <a:pt x="1811" y="385"/>
                  </a:lnTo>
                  <a:lnTo>
                    <a:pt x="1817" y="382"/>
                  </a:lnTo>
                  <a:lnTo>
                    <a:pt x="1823" y="380"/>
                  </a:lnTo>
                  <a:lnTo>
                    <a:pt x="1828" y="377"/>
                  </a:lnTo>
                  <a:lnTo>
                    <a:pt x="1834" y="374"/>
                  </a:lnTo>
                  <a:lnTo>
                    <a:pt x="1839" y="372"/>
                  </a:lnTo>
                  <a:lnTo>
                    <a:pt x="1846" y="368"/>
                  </a:lnTo>
                  <a:lnTo>
                    <a:pt x="1851" y="366"/>
                  </a:lnTo>
                  <a:lnTo>
                    <a:pt x="1857" y="363"/>
                  </a:lnTo>
                  <a:lnTo>
                    <a:pt x="1862" y="361"/>
                  </a:lnTo>
                  <a:lnTo>
                    <a:pt x="1868" y="358"/>
                  </a:lnTo>
                  <a:lnTo>
                    <a:pt x="1875" y="356"/>
                  </a:lnTo>
                  <a:lnTo>
                    <a:pt x="1880" y="353"/>
                  </a:lnTo>
                  <a:lnTo>
                    <a:pt x="1886" y="351"/>
                  </a:lnTo>
                  <a:lnTo>
                    <a:pt x="1891" y="348"/>
                  </a:lnTo>
                  <a:lnTo>
                    <a:pt x="1897" y="346"/>
                  </a:lnTo>
                  <a:lnTo>
                    <a:pt x="1903" y="344"/>
                  </a:lnTo>
                  <a:lnTo>
                    <a:pt x="1909" y="340"/>
                  </a:lnTo>
                  <a:lnTo>
                    <a:pt x="1914" y="338"/>
                  </a:lnTo>
                  <a:lnTo>
                    <a:pt x="1920" y="335"/>
                  </a:lnTo>
                  <a:lnTo>
                    <a:pt x="1925" y="333"/>
                  </a:lnTo>
                  <a:lnTo>
                    <a:pt x="1932" y="330"/>
                  </a:lnTo>
                  <a:lnTo>
                    <a:pt x="1937" y="328"/>
                  </a:lnTo>
                  <a:lnTo>
                    <a:pt x="1943" y="326"/>
                  </a:lnTo>
                  <a:lnTo>
                    <a:pt x="1948" y="323"/>
                  </a:lnTo>
                  <a:lnTo>
                    <a:pt x="1954" y="321"/>
                  </a:lnTo>
                  <a:lnTo>
                    <a:pt x="1961" y="318"/>
                  </a:lnTo>
                  <a:lnTo>
                    <a:pt x="1966" y="316"/>
                  </a:lnTo>
                  <a:lnTo>
                    <a:pt x="1972" y="314"/>
                  </a:lnTo>
                  <a:lnTo>
                    <a:pt x="1977" y="310"/>
                  </a:lnTo>
                  <a:lnTo>
                    <a:pt x="1983" y="308"/>
                  </a:lnTo>
                  <a:lnTo>
                    <a:pt x="1989" y="305"/>
                  </a:lnTo>
                  <a:lnTo>
                    <a:pt x="1995" y="303"/>
                  </a:lnTo>
                  <a:lnTo>
                    <a:pt x="2000" y="301"/>
                  </a:lnTo>
                  <a:lnTo>
                    <a:pt x="2006" y="298"/>
                  </a:lnTo>
                  <a:lnTo>
                    <a:pt x="2011" y="296"/>
                  </a:lnTo>
                  <a:lnTo>
                    <a:pt x="2018" y="294"/>
                  </a:lnTo>
                  <a:lnTo>
                    <a:pt x="2023" y="292"/>
                  </a:lnTo>
                  <a:lnTo>
                    <a:pt x="2029" y="289"/>
                  </a:lnTo>
                  <a:lnTo>
                    <a:pt x="2034" y="287"/>
                  </a:lnTo>
                  <a:lnTo>
                    <a:pt x="2040" y="284"/>
                  </a:lnTo>
                  <a:lnTo>
                    <a:pt x="2046" y="281"/>
                  </a:lnTo>
                  <a:lnTo>
                    <a:pt x="2052" y="279"/>
                  </a:lnTo>
                  <a:lnTo>
                    <a:pt x="2058" y="277"/>
                  </a:lnTo>
                  <a:lnTo>
                    <a:pt x="2063" y="275"/>
                  </a:lnTo>
                  <a:lnTo>
                    <a:pt x="2069" y="272"/>
                  </a:lnTo>
                  <a:lnTo>
                    <a:pt x="2075" y="270"/>
                  </a:lnTo>
                  <a:lnTo>
                    <a:pt x="2081" y="268"/>
                  </a:lnTo>
                  <a:lnTo>
                    <a:pt x="2086" y="266"/>
                  </a:lnTo>
                  <a:lnTo>
                    <a:pt x="2092" y="263"/>
                  </a:lnTo>
                  <a:lnTo>
                    <a:pt x="2097" y="261"/>
                  </a:lnTo>
                  <a:lnTo>
                    <a:pt x="2104" y="259"/>
                  </a:lnTo>
                  <a:lnTo>
                    <a:pt x="2109" y="257"/>
                  </a:lnTo>
                  <a:lnTo>
                    <a:pt x="2115" y="254"/>
                  </a:lnTo>
                  <a:lnTo>
                    <a:pt x="2120" y="252"/>
                  </a:lnTo>
                  <a:lnTo>
                    <a:pt x="2126" y="249"/>
                  </a:lnTo>
                  <a:lnTo>
                    <a:pt x="2132" y="247"/>
                  </a:lnTo>
                  <a:lnTo>
                    <a:pt x="2138" y="245"/>
                  </a:lnTo>
                  <a:lnTo>
                    <a:pt x="2144" y="243"/>
                  </a:lnTo>
                  <a:lnTo>
                    <a:pt x="2149" y="241"/>
                  </a:lnTo>
                  <a:lnTo>
                    <a:pt x="2155" y="239"/>
                  </a:lnTo>
                  <a:lnTo>
                    <a:pt x="2161" y="237"/>
                  </a:lnTo>
                  <a:lnTo>
                    <a:pt x="2167" y="234"/>
                  </a:lnTo>
                  <a:lnTo>
                    <a:pt x="2172" y="232"/>
                  </a:lnTo>
                  <a:lnTo>
                    <a:pt x="2178" y="230"/>
                  </a:lnTo>
                  <a:lnTo>
                    <a:pt x="2183" y="228"/>
                  </a:lnTo>
                  <a:lnTo>
                    <a:pt x="2190" y="225"/>
                  </a:lnTo>
                  <a:lnTo>
                    <a:pt x="2195" y="223"/>
                  </a:lnTo>
                  <a:lnTo>
                    <a:pt x="2201" y="221"/>
                  </a:lnTo>
                  <a:lnTo>
                    <a:pt x="2206" y="219"/>
                  </a:lnTo>
                  <a:lnTo>
                    <a:pt x="2212" y="217"/>
                  </a:lnTo>
                  <a:lnTo>
                    <a:pt x="2218" y="215"/>
                  </a:lnTo>
                  <a:lnTo>
                    <a:pt x="2224" y="213"/>
                  </a:lnTo>
                  <a:lnTo>
                    <a:pt x="2229" y="211"/>
                  </a:lnTo>
                  <a:lnTo>
                    <a:pt x="2235" y="209"/>
                  </a:lnTo>
                  <a:lnTo>
                    <a:pt x="2241" y="207"/>
                  </a:lnTo>
                  <a:lnTo>
                    <a:pt x="2247" y="205"/>
                  </a:lnTo>
                  <a:lnTo>
                    <a:pt x="2253" y="203"/>
                  </a:lnTo>
                  <a:lnTo>
                    <a:pt x="2258" y="201"/>
                  </a:lnTo>
                  <a:lnTo>
                    <a:pt x="2264" y="198"/>
                  </a:lnTo>
                  <a:lnTo>
                    <a:pt x="2269" y="196"/>
                  </a:lnTo>
                  <a:lnTo>
                    <a:pt x="2276" y="194"/>
                  </a:lnTo>
                  <a:lnTo>
                    <a:pt x="2281" y="192"/>
                  </a:lnTo>
                  <a:lnTo>
                    <a:pt x="2287" y="190"/>
                  </a:lnTo>
                  <a:lnTo>
                    <a:pt x="2292" y="189"/>
                  </a:lnTo>
                  <a:lnTo>
                    <a:pt x="2298" y="187"/>
                  </a:lnTo>
                  <a:lnTo>
                    <a:pt x="2304" y="185"/>
                  </a:lnTo>
                  <a:lnTo>
                    <a:pt x="2310" y="183"/>
                  </a:lnTo>
                  <a:lnTo>
                    <a:pt x="2315" y="181"/>
                  </a:lnTo>
                  <a:lnTo>
                    <a:pt x="2321" y="179"/>
                  </a:lnTo>
                  <a:lnTo>
                    <a:pt x="2327" y="177"/>
                  </a:lnTo>
                  <a:lnTo>
                    <a:pt x="2333" y="176"/>
                  </a:lnTo>
                  <a:lnTo>
                    <a:pt x="2339" y="174"/>
                  </a:lnTo>
                  <a:lnTo>
                    <a:pt x="2344" y="172"/>
                  </a:lnTo>
                  <a:lnTo>
                    <a:pt x="2350" y="169"/>
                  </a:lnTo>
                  <a:lnTo>
                    <a:pt x="2355" y="167"/>
                  </a:lnTo>
                  <a:lnTo>
                    <a:pt x="2362" y="165"/>
                  </a:lnTo>
                  <a:lnTo>
                    <a:pt x="2367" y="164"/>
                  </a:lnTo>
                  <a:lnTo>
                    <a:pt x="2373" y="162"/>
                  </a:lnTo>
                  <a:lnTo>
                    <a:pt x="2378" y="160"/>
                  </a:lnTo>
                  <a:lnTo>
                    <a:pt x="2384" y="158"/>
                  </a:lnTo>
                  <a:lnTo>
                    <a:pt x="2390" y="157"/>
                  </a:lnTo>
                  <a:lnTo>
                    <a:pt x="2396" y="155"/>
                  </a:lnTo>
                  <a:lnTo>
                    <a:pt x="2401" y="153"/>
                  </a:lnTo>
                  <a:lnTo>
                    <a:pt x="2407" y="152"/>
                  </a:lnTo>
                  <a:lnTo>
                    <a:pt x="2412" y="150"/>
                  </a:lnTo>
                  <a:lnTo>
                    <a:pt x="2419" y="148"/>
                  </a:lnTo>
                  <a:lnTo>
                    <a:pt x="2425" y="147"/>
                  </a:lnTo>
                  <a:lnTo>
                    <a:pt x="2430" y="145"/>
                  </a:lnTo>
                  <a:lnTo>
                    <a:pt x="2436" y="143"/>
                  </a:lnTo>
                  <a:lnTo>
                    <a:pt x="2441" y="142"/>
                  </a:lnTo>
                  <a:lnTo>
                    <a:pt x="2448" y="139"/>
                  </a:lnTo>
                  <a:lnTo>
                    <a:pt x="2453" y="137"/>
                  </a:lnTo>
                  <a:lnTo>
                    <a:pt x="2459" y="136"/>
                  </a:lnTo>
                  <a:lnTo>
                    <a:pt x="2464" y="134"/>
                  </a:lnTo>
                  <a:lnTo>
                    <a:pt x="2470" y="132"/>
                  </a:lnTo>
                  <a:lnTo>
                    <a:pt x="2476" y="131"/>
                  </a:lnTo>
                  <a:lnTo>
                    <a:pt x="2482" y="129"/>
                  </a:lnTo>
                  <a:lnTo>
                    <a:pt x="2487" y="128"/>
                  </a:lnTo>
                  <a:lnTo>
                    <a:pt x="2493" y="126"/>
                  </a:lnTo>
                  <a:lnTo>
                    <a:pt x="2498" y="125"/>
                  </a:lnTo>
                  <a:lnTo>
                    <a:pt x="2505" y="123"/>
                  </a:lnTo>
                  <a:lnTo>
                    <a:pt x="2511" y="122"/>
                  </a:lnTo>
                  <a:lnTo>
                    <a:pt x="2516" y="120"/>
                  </a:lnTo>
                  <a:lnTo>
                    <a:pt x="2522" y="119"/>
                  </a:lnTo>
                  <a:lnTo>
                    <a:pt x="2527" y="117"/>
                  </a:lnTo>
                  <a:lnTo>
                    <a:pt x="2534" y="116"/>
                  </a:lnTo>
                  <a:lnTo>
                    <a:pt x="2539" y="114"/>
                  </a:lnTo>
                  <a:lnTo>
                    <a:pt x="2545" y="112"/>
                  </a:lnTo>
                  <a:lnTo>
                    <a:pt x="2550" y="110"/>
                  </a:lnTo>
                  <a:lnTo>
                    <a:pt x="2556" y="109"/>
                  </a:lnTo>
                  <a:lnTo>
                    <a:pt x="2562" y="107"/>
                  </a:lnTo>
                  <a:lnTo>
                    <a:pt x="2568" y="106"/>
                  </a:lnTo>
                  <a:lnTo>
                    <a:pt x="2573" y="104"/>
                  </a:lnTo>
                  <a:lnTo>
                    <a:pt x="2579" y="103"/>
                  </a:lnTo>
                  <a:lnTo>
                    <a:pt x="2584" y="102"/>
                  </a:lnTo>
                  <a:lnTo>
                    <a:pt x="2591" y="100"/>
                  </a:lnTo>
                  <a:lnTo>
                    <a:pt x="2596" y="99"/>
                  </a:lnTo>
                  <a:lnTo>
                    <a:pt x="2602" y="98"/>
                  </a:lnTo>
                  <a:lnTo>
                    <a:pt x="2608" y="96"/>
                  </a:lnTo>
                  <a:lnTo>
                    <a:pt x="2613" y="95"/>
                  </a:lnTo>
                  <a:lnTo>
                    <a:pt x="2620" y="93"/>
                  </a:lnTo>
                  <a:lnTo>
                    <a:pt x="2625" y="92"/>
                  </a:lnTo>
                  <a:lnTo>
                    <a:pt x="2631" y="91"/>
                  </a:lnTo>
                  <a:lnTo>
                    <a:pt x="2636" y="90"/>
                  </a:lnTo>
                  <a:lnTo>
                    <a:pt x="2642" y="88"/>
                  </a:lnTo>
                  <a:lnTo>
                    <a:pt x="2648" y="87"/>
                  </a:lnTo>
                  <a:lnTo>
                    <a:pt x="2654" y="86"/>
                  </a:lnTo>
                  <a:lnTo>
                    <a:pt x="2659" y="83"/>
                  </a:lnTo>
                  <a:lnTo>
                    <a:pt x="2665" y="82"/>
                  </a:lnTo>
                  <a:lnTo>
                    <a:pt x="2670" y="81"/>
                  </a:lnTo>
                  <a:lnTo>
                    <a:pt x="2677" y="80"/>
                  </a:lnTo>
                  <a:lnTo>
                    <a:pt x="2682" y="78"/>
                  </a:lnTo>
                  <a:lnTo>
                    <a:pt x="2688" y="77"/>
                  </a:lnTo>
                  <a:lnTo>
                    <a:pt x="2694" y="76"/>
                  </a:lnTo>
                  <a:lnTo>
                    <a:pt x="2699" y="75"/>
                  </a:lnTo>
                  <a:lnTo>
                    <a:pt x="2706" y="74"/>
                  </a:lnTo>
                  <a:lnTo>
                    <a:pt x="2711" y="73"/>
                  </a:lnTo>
                  <a:lnTo>
                    <a:pt x="2717" y="71"/>
                  </a:lnTo>
                  <a:lnTo>
                    <a:pt x="2722" y="70"/>
                  </a:lnTo>
                  <a:lnTo>
                    <a:pt x="2728" y="69"/>
                  </a:lnTo>
                  <a:lnTo>
                    <a:pt x="2734" y="68"/>
                  </a:lnTo>
                  <a:lnTo>
                    <a:pt x="2740" y="67"/>
                  </a:lnTo>
                  <a:lnTo>
                    <a:pt x="2745" y="66"/>
                  </a:lnTo>
                  <a:lnTo>
                    <a:pt x="2751" y="65"/>
                  </a:lnTo>
                  <a:lnTo>
                    <a:pt x="2756" y="64"/>
                  </a:lnTo>
                  <a:lnTo>
                    <a:pt x="2763" y="62"/>
                  </a:lnTo>
                  <a:lnTo>
                    <a:pt x="2768" y="61"/>
                  </a:lnTo>
                  <a:lnTo>
                    <a:pt x="2774" y="60"/>
                  </a:lnTo>
                  <a:lnTo>
                    <a:pt x="2779" y="59"/>
                  </a:lnTo>
                  <a:lnTo>
                    <a:pt x="2785" y="58"/>
                  </a:lnTo>
                  <a:lnTo>
                    <a:pt x="2792" y="57"/>
                  </a:lnTo>
                  <a:lnTo>
                    <a:pt x="2797" y="56"/>
                  </a:lnTo>
                  <a:lnTo>
                    <a:pt x="2803" y="54"/>
                  </a:lnTo>
                  <a:lnTo>
                    <a:pt x="2808" y="53"/>
                  </a:lnTo>
                  <a:lnTo>
                    <a:pt x="2814" y="52"/>
                  </a:lnTo>
                  <a:lnTo>
                    <a:pt x="2820" y="51"/>
                  </a:lnTo>
                  <a:lnTo>
                    <a:pt x="2826" y="50"/>
                  </a:lnTo>
                  <a:lnTo>
                    <a:pt x="2831" y="49"/>
                  </a:lnTo>
                  <a:lnTo>
                    <a:pt x="2837" y="48"/>
                  </a:lnTo>
                  <a:lnTo>
                    <a:pt x="2842" y="47"/>
                  </a:lnTo>
                  <a:lnTo>
                    <a:pt x="2849" y="46"/>
                  </a:lnTo>
                  <a:lnTo>
                    <a:pt x="2854" y="45"/>
                  </a:lnTo>
                  <a:lnTo>
                    <a:pt x="2860" y="45"/>
                  </a:lnTo>
                  <a:lnTo>
                    <a:pt x="2865" y="44"/>
                  </a:lnTo>
                  <a:lnTo>
                    <a:pt x="2871" y="43"/>
                  </a:lnTo>
                  <a:lnTo>
                    <a:pt x="2878" y="42"/>
                  </a:lnTo>
                  <a:lnTo>
                    <a:pt x="2883" y="41"/>
                  </a:lnTo>
                  <a:lnTo>
                    <a:pt x="2889" y="40"/>
                  </a:lnTo>
                  <a:lnTo>
                    <a:pt x="2894" y="39"/>
                  </a:lnTo>
                  <a:lnTo>
                    <a:pt x="2900" y="38"/>
                  </a:lnTo>
                  <a:lnTo>
                    <a:pt x="2906" y="38"/>
                  </a:lnTo>
                  <a:lnTo>
                    <a:pt x="2912" y="37"/>
                  </a:lnTo>
                  <a:lnTo>
                    <a:pt x="2917" y="36"/>
                  </a:lnTo>
                  <a:lnTo>
                    <a:pt x="2923" y="35"/>
                  </a:lnTo>
                  <a:lnTo>
                    <a:pt x="2928" y="34"/>
                  </a:lnTo>
                  <a:lnTo>
                    <a:pt x="2935" y="34"/>
                  </a:lnTo>
                  <a:lnTo>
                    <a:pt x="2940" y="33"/>
                  </a:lnTo>
                  <a:lnTo>
                    <a:pt x="2946" y="32"/>
                  </a:lnTo>
                  <a:lnTo>
                    <a:pt x="2951" y="31"/>
                  </a:lnTo>
                  <a:lnTo>
                    <a:pt x="2957" y="31"/>
                  </a:lnTo>
                  <a:lnTo>
                    <a:pt x="2963" y="30"/>
                  </a:lnTo>
                  <a:lnTo>
                    <a:pt x="2969" y="29"/>
                  </a:lnTo>
                  <a:lnTo>
                    <a:pt x="2975" y="28"/>
                  </a:lnTo>
                  <a:lnTo>
                    <a:pt x="2980" y="28"/>
                  </a:lnTo>
                  <a:lnTo>
                    <a:pt x="2986" y="26"/>
                  </a:lnTo>
                  <a:lnTo>
                    <a:pt x="2992" y="25"/>
                  </a:lnTo>
                  <a:lnTo>
                    <a:pt x="2998" y="25"/>
                  </a:lnTo>
                  <a:lnTo>
                    <a:pt x="3003" y="24"/>
                  </a:lnTo>
                  <a:lnTo>
                    <a:pt x="3009" y="23"/>
                  </a:lnTo>
                  <a:lnTo>
                    <a:pt x="3014" y="23"/>
                  </a:lnTo>
                  <a:lnTo>
                    <a:pt x="3021" y="22"/>
                  </a:lnTo>
                  <a:lnTo>
                    <a:pt x="3026" y="21"/>
                  </a:lnTo>
                  <a:lnTo>
                    <a:pt x="3032" y="21"/>
                  </a:lnTo>
                  <a:lnTo>
                    <a:pt x="3037" y="20"/>
                  </a:lnTo>
                  <a:lnTo>
                    <a:pt x="3043" y="20"/>
                  </a:lnTo>
                  <a:lnTo>
                    <a:pt x="3049" y="19"/>
                  </a:lnTo>
                  <a:lnTo>
                    <a:pt x="3055" y="18"/>
                  </a:lnTo>
                  <a:lnTo>
                    <a:pt x="3061" y="18"/>
                  </a:lnTo>
                  <a:lnTo>
                    <a:pt x="3066" y="17"/>
                  </a:lnTo>
                  <a:lnTo>
                    <a:pt x="3073" y="17"/>
                  </a:lnTo>
                  <a:lnTo>
                    <a:pt x="3078" y="16"/>
                  </a:lnTo>
                  <a:lnTo>
                    <a:pt x="3084" y="16"/>
                  </a:lnTo>
                  <a:lnTo>
                    <a:pt x="3089" y="15"/>
                  </a:lnTo>
                  <a:lnTo>
                    <a:pt x="3095" y="15"/>
                  </a:lnTo>
                  <a:lnTo>
                    <a:pt x="3100" y="14"/>
                  </a:lnTo>
                  <a:lnTo>
                    <a:pt x="3107" y="13"/>
                  </a:lnTo>
                  <a:lnTo>
                    <a:pt x="3112" y="13"/>
                  </a:lnTo>
                  <a:lnTo>
                    <a:pt x="3118" y="13"/>
                  </a:lnTo>
                  <a:lnTo>
                    <a:pt x="3123" y="12"/>
                  </a:lnTo>
                  <a:lnTo>
                    <a:pt x="3130" y="12"/>
                  </a:lnTo>
                  <a:lnTo>
                    <a:pt x="3135" y="11"/>
                  </a:lnTo>
                  <a:lnTo>
                    <a:pt x="3141" y="11"/>
                  </a:lnTo>
                  <a:lnTo>
                    <a:pt x="3146" y="10"/>
                  </a:lnTo>
                  <a:lnTo>
                    <a:pt x="3152" y="10"/>
                  </a:lnTo>
                  <a:lnTo>
                    <a:pt x="3159" y="9"/>
                  </a:lnTo>
                  <a:lnTo>
                    <a:pt x="3164" y="9"/>
                  </a:lnTo>
                  <a:lnTo>
                    <a:pt x="3170" y="9"/>
                  </a:lnTo>
                  <a:lnTo>
                    <a:pt x="3175" y="8"/>
                  </a:lnTo>
                  <a:lnTo>
                    <a:pt x="3181" y="8"/>
                  </a:lnTo>
                  <a:lnTo>
                    <a:pt x="3186" y="7"/>
                  </a:lnTo>
                  <a:lnTo>
                    <a:pt x="3193" y="7"/>
                  </a:lnTo>
                  <a:lnTo>
                    <a:pt x="3198" y="7"/>
                  </a:lnTo>
                  <a:lnTo>
                    <a:pt x="3204" y="6"/>
                  </a:lnTo>
                  <a:lnTo>
                    <a:pt x="3209" y="6"/>
                  </a:lnTo>
                  <a:lnTo>
                    <a:pt x="3216" y="6"/>
                  </a:lnTo>
                  <a:lnTo>
                    <a:pt x="3221" y="5"/>
                  </a:lnTo>
                  <a:lnTo>
                    <a:pt x="3227" y="5"/>
                  </a:lnTo>
                  <a:lnTo>
                    <a:pt x="3232" y="5"/>
                  </a:lnTo>
                  <a:lnTo>
                    <a:pt x="3238" y="4"/>
                  </a:lnTo>
                  <a:lnTo>
                    <a:pt x="3245" y="4"/>
                  </a:lnTo>
                  <a:lnTo>
                    <a:pt x="3250" y="4"/>
                  </a:lnTo>
                  <a:lnTo>
                    <a:pt x="3256" y="4"/>
                  </a:lnTo>
                  <a:lnTo>
                    <a:pt x="3261" y="3"/>
                  </a:lnTo>
                  <a:lnTo>
                    <a:pt x="3267" y="3"/>
                  </a:lnTo>
                  <a:lnTo>
                    <a:pt x="3273" y="3"/>
                  </a:lnTo>
                  <a:lnTo>
                    <a:pt x="3279" y="3"/>
                  </a:lnTo>
                  <a:lnTo>
                    <a:pt x="3284" y="2"/>
                  </a:lnTo>
                  <a:lnTo>
                    <a:pt x="3290" y="2"/>
                  </a:lnTo>
                  <a:lnTo>
                    <a:pt x="3295" y="2"/>
                  </a:lnTo>
                  <a:lnTo>
                    <a:pt x="3302" y="2"/>
                  </a:lnTo>
                  <a:lnTo>
                    <a:pt x="3307" y="2"/>
                  </a:lnTo>
                  <a:lnTo>
                    <a:pt x="3313" y="1"/>
                  </a:lnTo>
                  <a:lnTo>
                    <a:pt x="3318" y="1"/>
                  </a:lnTo>
                  <a:lnTo>
                    <a:pt x="3324" y="1"/>
                  </a:lnTo>
                  <a:lnTo>
                    <a:pt x="3330" y="1"/>
                  </a:lnTo>
                  <a:lnTo>
                    <a:pt x="3336" y="1"/>
                  </a:lnTo>
                  <a:lnTo>
                    <a:pt x="3342" y="1"/>
                  </a:lnTo>
                  <a:lnTo>
                    <a:pt x="3347" y="1"/>
                  </a:lnTo>
                  <a:lnTo>
                    <a:pt x="3353" y="0"/>
                  </a:lnTo>
                  <a:lnTo>
                    <a:pt x="3359" y="0"/>
                  </a:lnTo>
                  <a:lnTo>
                    <a:pt x="3365" y="0"/>
                  </a:lnTo>
                  <a:lnTo>
                    <a:pt x="3370" y="0"/>
                  </a:lnTo>
                  <a:lnTo>
                    <a:pt x="3376" y="0"/>
                  </a:lnTo>
                  <a:lnTo>
                    <a:pt x="3381" y="0"/>
                  </a:lnTo>
                  <a:lnTo>
                    <a:pt x="3388" y="0"/>
                  </a:lnTo>
                  <a:lnTo>
                    <a:pt x="3393" y="0"/>
                  </a:lnTo>
                  <a:lnTo>
                    <a:pt x="3399" y="0"/>
                  </a:lnTo>
                  <a:lnTo>
                    <a:pt x="3404" y="0"/>
                  </a:lnTo>
                  <a:lnTo>
                    <a:pt x="3410" y="0"/>
                  </a:lnTo>
                  <a:lnTo>
                    <a:pt x="3416" y="0"/>
                  </a:lnTo>
                  <a:lnTo>
                    <a:pt x="3422" y="0"/>
                  </a:lnTo>
                  <a:lnTo>
                    <a:pt x="3428" y="0"/>
                  </a:lnTo>
                  <a:lnTo>
                    <a:pt x="3433" y="0"/>
                  </a:lnTo>
                  <a:lnTo>
                    <a:pt x="3439" y="0"/>
                  </a:lnTo>
                  <a:lnTo>
                    <a:pt x="3445" y="0"/>
                  </a:lnTo>
                  <a:lnTo>
                    <a:pt x="3451" y="0"/>
                  </a:lnTo>
                  <a:lnTo>
                    <a:pt x="3456" y="0"/>
                  </a:lnTo>
                  <a:lnTo>
                    <a:pt x="3462" y="0"/>
                  </a:lnTo>
                  <a:lnTo>
                    <a:pt x="3467" y="0"/>
                  </a:lnTo>
                  <a:lnTo>
                    <a:pt x="3474" y="0"/>
                  </a:lnTo>
                  <a:lnTo>
                    <a:pt x="3479" y="0"/>
                  </a:lnTo>
                  <a:lnTo>
                    <a:pt x="3485" y="0"/>
                  </a:lnTo>
                  <a:lnTo>
                    <a:pt x="3490" y="0"/>
                  </a:lnTo>
                  <a:lnTo>
                    <a:pt x="3496" y="0"/>
                  </a:lnTo>
                  <a:lnTo>
                    <a:pt x="3502" y="0"/>
                  </a:lnTo>
                  <a:lnTo>
                    <a:pt x="3508" y="0"/>
                  </a:lnTo>
                  <a:lnTo>
                    <a:pt x="3513" y="0"/>
                  </a:lnTo>
                  <a:lnTo>
                    <a:pt x="3519" y="0"/>
                  </a:lnTo>
                  <a:lnTo>
                    <a:pt x="3525" y="0"/>
                  </a:lnTo>
                  <a:lnTo>
                    <a:pt x="3531" y="0"/>
                  </a:lnTo>
                  <a:lnTo>
                    <a:pt x="3537" y="1"/>
                  </a:lnTo>
                  <a:lnTo>
                    <a:pt x="3542" y="1"/>
                  </a:lnTo>
                  <a:lnTo>
                    <a:pt x="3548" y="1"/>
                  </a:lnTo>
                  <a:lnTo>
                    <a:pt x="3553" y="1"/>
                  </a:lnTo>
                  <a:lnTo>
                    <a:pt x="3560" y="1"/>
                  </a:lnTo>
                  <a:lnTo>
                    <a:pt x="3565" y="1"/>
                  </a:lnTo>
                  <a:lnTo>
                    <a:pt x="3571" y="2"/>
                  </a:lnTo>
                  <a:lnTo>
                    <a:pt x="3576" y="2"/>
                  </a:lnTo>
                  <a:lnTo>
                    <a:pt x="3582" y="2"/>
                  </a:lnTo>
                  <a:lnTo>
                    <a:pt x="3588" y="2"/>
                  </a:lnTo>
                  <a:lnTo>
                    <a:pt x="3594" y="2"/>
                  </a:lnTo>
                  <a:lnTo>
                    <a:pt x="3599" y="2"/>
                  </a:lnTo>
                  <a:lnTo>
                    <a:pt x="3605" y="3"/>
                  </a:lnTo>
                  <a:lnTo>
                    <a:pt x="3611" y="3"/>
                  </a:lnTo>
                  <a:lnTo>
                    <a:pt x="3617" y="3"/>
                  </a:lnTo>
                  <a:lnTo>
                    <a:pt x="3623" y="3"/>
                  </a:lnTo>
                  <a:lnTo>
                    <a:pt x="3628" y="4"/>
                  </a:lnTo>
                  <a:lnTo>
                    <a:pt x="3634" y="4"/>
                  </a:lnTo>
                  <a:lnTo>
                    <a:pt x="3639" y="4"/>
                  </a:lnTo>
                  <a:lnTo>
                    <a:pt x="3646" y="4"/>
                  </a:lnTo>
                  <a:lnTo>
                    <a:pt x="3651" y="5"/>
                  </a:lnTo>
                  <a:lnTo>
                    <a:pt x="3657" y="5"/>
                  </a:lnTo>
                  <a:lnTo>
                    <a:pt x="3662" y="5"/>
                  </a:lnTo>
                  <a:lnTo>
                    <a:pt x="3668" y="5"/>
                  </a:lnTo>
                  <a:lnTo>
                    <a:pt x="3674" y="6"/>
                  </a:lnTo>
                  <a:lnTo>
                    <a:pt x="3680" y="6"/>
                  </a:lnTo>
                  <a:lnTo>
                    <a:pt x="3685" y="6"/>
                  </a:lnTo>
                  <a:lnTo>
                    <a:pt x="3691" y="7"/>
                  </a:lnTo>
                  <a:lnTo>
                    <a:pt x="3696" y="7"/>
                  </a:lnTo>
                  <a:lnTo>
                    <a:pt x="3703" y="7"/>
                  </a:lnTo>
                  <a:lnTo>
                    <a:pt x="3709" y="8"/>
                  </a:lnTo>
                  <a:lnTo>
                    <a:pt x="3714" y="8"/>
                  </a:lnTo>
                  <a:lnTo>
                    <a:pt x="3720" y="8"/>
                  </a:lnTo>
                  <a:lnTo>
                    <a:pt x="3725" y="9"/>
                  </a:lnTo>
                  <a:lnTo>
                    <a:pt x="3732" y="9"/>
                  </a:lnTo>
                  <a:lnTo>
                    <a:pt x="3737" y="9"/>
                  </a:lnTo>
                  <a:lnTo>
                    <a:pt x="3743" y="10"/>
                  </a:lnTo>
                  <a:lnTo>
                    <a:pt x="3748" y="10"/>
                  </a:lnTo>
                  <a:lnTo>
                    <a:pt x="3754" y="11"/>
                  </a:lnTo>
                  <a:lnTo>
                    <a:pt x="3760" y="11"/>
                  </a:lnTo>
                  <a:lnTo>
                    <a:pt x="3766" y="11"/>
                  </a:lnTo>
                  <a:lnTo>
                    <a:pt x="3771" y="12"/>
                  </a:lnTo>
                  <a:lnTo>
                    <a:pt x="3777" y="12"/>
                  </a:lnTo>
                  <a:lnTo>
                    <a:pt x="3782" y="13"/>
                  </a:lnTo>
                  <a:lnTo>
                    <a:pt x="3789" y="13"/>
                  </a:lnTo>
                  <a:lnTo>
                    <a:pt x="3795" y="13"/>
                  </a:lnTo>
                  <a:lnTo>
                    <a:pt x="3800" y="14"/>
                  </a:lnTo>
                  <a:lnTo>
                    <a:pt x="3806" y="14"/>
                  </a:lnTo>
                  <a:lnTo>
                    <a:pt x="3811" y="15"/>
                  </a:lnTo>
                  <a:lnTo>
                    <a:pt x="3818" y="15"/>
                  </a:lnTo>
                  <a:lnTo>
                    <a:pt x="3823" y="16"/>
                  </a:lnTo>
                  <a:lnTo>
                    <a:pt x="3829" y="16"/>
                  </a:lnTo>
                  <a:lnTo>
                    <a:pt x="3834" y="17"/>
                  </a:lnTo>
                  <a:lnTo>
                    <a:pt x="3840" y="17"/>
                  </a:lnTo>
                  <a:lnTo>
                    <a:pt x="3846" y="18"/>
                  </a:lnTo>
                  <a:lnTo>
                    <a:pt x="3852" y="18"/>
                  </a:lnTo>
                  <a:lnTo>
                    <a:pt x="3857" y="19"/>
                  </a:lnTo>
                  <a:lnTo>
                    <a:pt x="3863" y="19"/>
                  </a:lnTo>
                  <a:lnTo>
                    <a:pt x="3868" y="20"/>
                  </a:lnTo>
                  <a:lnTo>
                    <a:pt x="3875" y="20"/>
                  </a:lnTo>
                  <a:lnTo>
                    <a:pt x="3880" y="21"/>
                  </a:lnTo>
                  <a:lnTo>
                    <a:pt x="3886" y="21"/>
                  </a:lnTo>
                  <a:lnTo>
                    <a:pt x="3892" y="22"/>
                  </a:lnTo>
                  <a:lnTo>
                    <a:pt x="3897" y="22"/>
                  </a:lnTo>
                  <a:lnTo>
                    <a:pt x="3904" y="23"/>
                  </a:lnTo>
                  <a:lnTo>
                    <a:pt x="3909" y="23"/>
                  </a:lnTo>
                  <a:lnTo>
                    <a:pt x="3915" y="24"/>
                  </a:lnTo>
                  <a:lnTo>
                    <a:pt x="3920" y="24"/>
                  </a:lnTo>
                  <a:lnTo>
                    <a:pt x="3926" y="25"/>
                  </a:lnTo>
                  <a:lnTo>
                    <a:pt x="3932" y="26"/>
                  </a:lnTo>
                  <a:lnTo>
                    <a:pt x="3938" y="26"/>
                  </a:lnTo>
                  <a:lnTo>
                    <a:pt x="3943" y="28"/>
                  </a:lnTo>
                  <a:lnTo>
                    <a:pt x="3949" y="28"/>
                  </a:lnTo>
                  <a:lnTo>
                    <a:pt x="3954" y="29"/>
                  </a:lnTo>
                  <a:lnTo>
                    <a:pt x="3961" y="30"/>
                  </a:lnTo>
                  <a:lnTo>
                    <a:pt x="3966" y="30"/>
                  </a:lnTo>
                  <a:lnTo>
                    <a:pt x="3972" y="31"/>
                  </a:lnTo>
                  <a:lnTo>
                    <a:pt x="3978" y="31"/>
                  </a:lnTo>
                  <a:lnTo>
                    <a:pt x="3983" y="32"/>
                  </a:lnTo>
                  <a:lnTo>
                    <a:pt x="3990" y="33"/>
                  </a:lnTo>
                  <a:lnTo>
                    <a:pt x="3995" y="33"/>
                  </a:lnTo>
                  <a:lnTo>
                    <a:pt x="4001" y="34"/>
                  </a:lnTo>
                  <a:lnTo>
                    <a:pt x="4006" y="35"/>
                  </a:lnTo>
                  <a:lnTo>
                    <a:pt x="4012" y="35"/>
                  </a:lnTo>
                  <a:lnTo>
                    <a:pt x="4018" y="36"/>
                  </a:lnTo>
                  <a:lnTo>
                    <a:pt x="4024" y="36"/>
                  </a:lnTo>
                  <a:lnTo>
                    <a:pt x="4029" y="37"/>
                  </a:lnTo>
                  <a:lnTo>
                    <a:pt x="4035" y="38"/>
                  </a:lnTo>
                  <a:lnTo>
                    <a:pt x="4040" y="38"/>
                  </a:lnTo>
                  <a:lnTo>
                    <a:pt x="4047" y="39"/>
                  </a:lnTo>
                  <a:lnTo>
                    <a:pt x="4052" y="40"/>
                  </a:lnTo>
                  <a:lnTo>
                    <a:pt x="4058" y="41"/>
                  </a:lnTo>
                  <a:lnTo>
                    <a:pt x="4063" y="41"/>
                  </a:lnTo>
                  <a:lnTo>
                    <a:pt x="4069" y="42"/>
                  </a:lnTo>
                  <a:lnTo>
                    <a:pt x="4076" y="43"/>
                  </a:lnTo>
                  <a:lnTo>
                    <a:pt x="4081" y="43"/>
                  </a:lnTo>
                  <a:lnTo>
                    <a:pt x="4087" y="44"/>
                  </a:lnTo>
                  <a:lnTo>
                    <a:pt x="4092" y="45"/>
                  </a:lnTo>
                  <a:lnTo>
                    <a:pt x="4098" y="45"/>
                  </a:lnTo>
                  <a:lnTo>
                    <a:pt x="4104" y="46"/>
                  </a:lnTo>
                  <a:lnTo>
                    <a:pt x="4110" y="47"/>
                  </a:lnTo>
                  <a:lnTo>
                    <a:pt x="4115" y="48"/>
                  </a:lnTo>
                  <a:lnTo>
                    <a:pt x="4121" y="48"/>
                  </a:lnTo>
                  <a:lnTo>
                    <a:pt x="4126" y="49"/>
                  </a:lnTo>
                  <a:lnTo>
                    <a:pt x="4133" y="50"/>
                  </a:lnTo>
                  <a:lnTo>
                    <a:pt x="4138" y="51"/>
                  </a:lnTo>
                  <a:lnTo>
                    <a:pt x="4144" y="51"/>
                  </a:lnTo>
                  <a:lnTo>
                    <a:pt x="4149" y="52"/>
                  </a:lnTo>
                  <a:lnTo>
                    <a:pt x="4155" y="53"/>
                  </a:lnTo>
                  <a:lnTo>
                    <a:pt x="4162" y="54"/>
                  </a:lnTo>
                  <a:lnTo>
                    <a:pt x="4167" y="54"/>
                  </a:lnTo>
                  <a:lnTo>
                    <a:pt x="4173" y="56"/>
                  </a:lnTo>
                  <a:lnTo>
                    <a:pt x="4178" y="57"/>
                  </a:lnTo>
                  <a:lnTo>
                    <a:pt x="4184" y="58"/>
                  </a:lnTo>
                  <a:lnTo>
                    <a:pt x="4190" y="59"/>
                  </a:lnTo>
                  <a:lnTo>
                    <a:pt x="4196" y="59"/>
                  </a:lnTo>
                  <a:lnTo>
                    <a:pt x="4201" y="60"/>
                  </a:lnTo>
                  <a:lnTo>
                    <a:pt x="4207" y="61"/>
                  </a:lnTo>
                  <a:lnTo>
                    <a:pt x="4212" y="62"/>
                  </a:lnTo>
                  <a:lnTo>
                    <a:pt x="4219" y="63"/>
                  </a:lnTo>
                  <a:lnTo>
                    <a:pt x="4224" y="63"/>
                  </a:lnTo>
                  <a:lnTo>
                    <a:pt x="4230" y="64"/>
                  </a:lnTo>
                  <a:lnTo>
                    <a:pt x="4235" y="65"/>
                  </a:lnTo>
                  <a:lnTo>
                    <a:pt x="4241" y="66"/>
                  </a:lnTo>
                  <a:lnTo>
                    <a:pt x="4247" y="67"/>
                  </a:lnTo>
                  <a:lnTo>
                    <a:pt x="4253" y="67"/>
                  </a:lnTo>
                  <a:lnTo>
                    <a:pt x="4259" y="68"/>
                  </a:lnTo>
                  <a:lnTo>
                    <a:pt x="4264" y="69"/>
                  </a:lnTo>
                  <a:lnTo>
                    <a:pt x="4270" y="70"/>
                  </a:lnTo>
                  <a:lnTo>
                    <a:pt x="4276" y="71"/>
                  </a:lnTo>
                  <a:lnTo>
                    <a:pt x="4282" y="72"/>
                  </a:lnTo>
                  <a:lnTo>
                    <a:pt x="4287" y="73"/>
                  </a:lnTo>
                  <a:lnTo>
                    <a:pt x="4293" y="73"/>
                  </a:lnTo>
                  <a:lnTo>
                    <a:pt x="4298" y="74"/>
                  </a:lnTo>
                  <a:lnTo>
                    <a:pt x="4305" y="75"/>
                  </a:lnTo>
                  <a:lnTo>
                    <a:pt x="4310" y="76"/>
                  </a:lnTo>
                  <a:lnTo>
                    <a:pt x="4316" y="77"/>
                  </a:lnTo>
                  <a:lnTo>
                    <a:pt x="4321" y="78"/>
                  </a:lnTo>
                  <a:lnTo>
                    <a:pt x="4327" y="79"/>
                  </a:lnTo>
                  <a:lnTo>
                    <a:pt x="4333" y="80"/>
                  </a:lnTo>
                  <a:lnTo>
                    <a:pt x="4339" y="80"/>
                  </a:lnTo>
                  <a:lnTo>
                    <a:pt x="4345" y="81"/>
                  </a:lnTo>
                  <a:lnTo>
                    <a:pt x="4350" y="82"/>
                  </a:lnTo>
                  <a:lnTo>
                    <a:pt x="4356" y="83"/>
                  </a:lnTo>
                  <a:lnTo>
                    <a:pt x="4362" y="85"/>
                  </a:lnTo>
                  <a:lnTo>
                    <a:pt x="4368" y="86"/>
                  </a:lnTo>
                  <a:lnTo>
                    <a:pt x="4373" y="87"/>
                  </a:lnTo>
                  <a:lnTo>
                    <a:pt x="4379" y="88"/>
                  </a:lnTo>
                  <a:lnTo>
                    <a:pt x="4384" y="89"/>
                  </a:lnTo>
                  <a:lnTo>
                    <a:pt x="4391" y="90"/>
                  </a:lnTo>
                  <a:lnTo>
                    <a:pt x="4396" y="91"/>
                  </a:lnTo>
                  <a:lnTo>
                    <a:pt x="4402" y="92"/>
                  </a:lnTo>
                  <a:lnTo>
                    <a:pt x="4407" y="92"/>
                  </a:lnTo>
                  <a:lnTo>
                    <a:pt x="4413" y="93"/>
                  </a:lnTo>
                  <a:lnTo>
                    <a:pt x="4419" y="94"/>
                  </a:lnTo>
                  <a:lnTo>
                    <a:pt x="4425" y="95"/>
                  </a:lnTo>
                  <a:lnTo>
                    <a:pt x="4430" y="96"/>
                  </a:lnTo>
                  <a:lnTo>
                    <a:pt x="4436" y="97"/>
                  </a:lnTo>
                  <a:lnTo>
                    <a:pt x="4442" y="98"/>
                  </a:lnTo>
                  <a:lnTo>
                    <a:pt x="4448" y="99"/>
                  </a:lnTo>
                  <a:lnTo>
                    <a:pt x="4454" y="100"/>
                  </a:lnTo>
                  <a:lnTo>
                    <a:pt x="4459" y="101"/>
                  </a:lnTo>
                  <a:lnTo>
                    <a:pt x="4465" y="102"/>
                  </a:lnTo>
                  <a:lnTo>
                    <a:pt x="4470" y="103"/>
                  </a:lnTo>
                  <a:lnTo>
                    <a:pt x="4477" y="104"/>
                  </a:lnTo>
                  <a:lnTo>
                    <a:pt x="4482" y="105"/>
                  </a:lnTo>
                  <a:lnTo>
                    <a:pt x="4488" y="106"/>
                  </a:lnTo>
                  <a:lnTo>
                    <a:pt x="4493" y="107"/>
                  </a:lnTo>
                  <a:lnTo>
                    <a:pt x="4499" y="108"/>
                  </a:lnTo>
                  <a:lnTo>
                    <a:pt x="4505" y="109"/>
                  </a:lnTo>
                  <a:lnTo>
                    <a:pt x="4511" y="110"/>
                  </a:lnTo>
                  <a:lnTo>
                    <a:pt x="4516" y="111"/>
                  </a:lnTo>
                  <a:lnTo>
                    <a:pt x="4522" y="112"/>
                  </a:lnTo>
                  <a:lnTo>
                    <a:pt x="4528" y="114"/>
                  </a:lnTo>
                  <a:lnTo>
                    <a:pt x="4534" y="115"/>
                  </a:lnTo>
                  <a:lnTo>
                    <a:pt x="4540" y="116"/>
                  </a:lnTo>
                  <a:lnTo>
                    <a:pt x="4545" y="117"/>
                  </a:lnTo>
                  <a:lnTo>
                    <a:pt x="4551" y="118"/>
                  </a:lnTo>
                  <a:lnTo>
                    <a:pt x="4556" y="119"/>
                  </a:lnTo>
                  <a:lnTo>
                    <a:pt x="4563" y="120"/>
                  </a:lnTo>
                  <a:lnTo>
                    <a:pt x="4568" y="121"/>
                  </a:lnTo>
                  <a:lnTo>
                    <a:pt x="4574" y="122"/>
                  </a:lnTo>
                  <a:lnTo>
                    <a:pt x="4579" y="123"/>
                  </a:lnTo>
                  <a:lnTo>
                    <a:pt x="4585" y="124"/>
                  </a:lnTo>
                  <a:lnTo>
                    <a:pt x="4591" y="125"/>
                  </a:lnTo>
                  <a:lnTo>
                    <a:pt x="4597" y="126"/>
                  </a:lnTo>
                  <a:lnTo>
                    <a:pt x="4602" y="127"/>
                  </a:lnTo>
                  <a:lnTo>
                    <a:pt x="4608" y="128"/>
                  </a:lnTo>
                  <a:lnTo>
                    <a:pt x="4613" y="129"/>
                  </a:lnTo>
                  <a:lnTo>
                    <a:pt x="4620" y="130"/>
                  </a:lnTo>
                  <a:lnTo>
                    <a:pt x="4626" y="131"/>
                  </a:lnTo>
                  <a:lnTo>
                    <a:pt x="4631" y="132"/>
                  </a:lnTo>
                  <a:lnTo>
                    <a:pt x="4637" y="133"/>
                  </a:lnTo>
                  <a:lnTo>
                    <a:pt x="4642" y="134"/>
                  </a:lnTo>
                  <a:lnTo>
                    <a:pt x="4649" y="135"/>
                  </a:lnTo>
                  <a:lnTo>
                    <a:pt x="4654" y="136"/>
                  </a:lnTo>
                  <a:lnTo>
                    <a:pt x="4660" y="137"/>
                  </a:lnTo>
                  <a:lnTo>
                    <a:pt x="4665" y="138"/>
                  </a:lnTo>
                  <a:lnTo>
                    <a:pt x="4671" y="140"/>
                  </a:lnTo>
                  <a:lnTo>
                    <a:pt x="4677" y="142"/>
                  </a:lnTo>
                  <a:lnTo>
                    <a:pt x="4683" y="143"/>
                  </a:lnTo>
                  <a:lnTo>
                    <a:pt x="4688" y="144"/>
                  </a:lnTo>
                  <a:lnTo>
                    <a:pt x="4694" y="145"/>
                  </a:lnTo>
                  <a:lnTo>
                    <a:pt x="4699" y="146"/>
                  </a:lnTo>
                  <a:lnTo>
                    <a:pt x="4706" y="147"/>
                  </a:lnTo>
                  <a:lnTo>
                    <a:pt x="4712" y="148"/>
                  </a:lnTo>
                  <a:lnTo>
                    <a:pt x="4717" y="149"/>
                  </a:lnTo>
                  <a:lnTo>
                    <a:pt x="4723" y="150"/>
                  </a:lnTo>
                  <a:lnTo>
                    <a:pt x="4728" y="151"/>
                  </a:lnTo>
                  <a:lnTo>
                    <a:pt x="4735" y="152"/>
                  </a:lnTo>
                  <a:lnTo>
                    <a:pt x="4740" y="153"/>
                  </a:lnTo>
                  <a:lnTo>
                    <a:pt x="4746" y="155"/>
                  </a:lnTo>
                  <a:lnTo>
                    <a:pt x="4751" y="156"/>
                  </a:lnTo>
                  <a:lnTo>
                    <a:pt x="4758" y="157"/>
                  </a:lnTo>
                  <a:lnTo>
                    <a:pt x="4763" y="158"/>
                  </a:lnTo>
                  <a:lnTo>
                    <a:pt x="4769" y="159"/>
                  </a:lnTo>
                  <a:lnTo>
                    <a:pt x="4774" y="160"/>
                  </a:lnTo>
                  <a:lnTo>
                    <a:pt x="4780" y="161"/>
                  </a:lnTo>
                  <a:lnTo>
                    <a:pt x="4785" y="162"/>
                  </a:lnTo>
                  <a:lnTo>
                    <a:pt x="4792" y="163"/>
                  </a:lnTo>
                  <a:lnTo>
                    <a:pt x="4797" y="164"/>
                  </a:lnTo>
                  <a:lnTo>
                    <a:pt x="4803" y="166"/>
                  </a:lnTo>
                  <a:lnTo>
                    <a:pt x="4809" y="167"/>
                  </a:lnTo>
                  <a:lnTo>
                    <a:pt x="4815" y="168"/>
                  </a:lnTo>
                  <a:lnTo>
                    <a:pt x="4821" y="169"/>
                  </a:lnTo>
                  <a:lnTo>
                    <a:pt x="4826" y="171"/>
                  </a:lnTo>
                  <a:lnTo>
                    <a:pt x="4832" y="172"/>
                  </a:lnTo>
                  <a:lnTo>
                    <a:pt x="4837" y="173"/>
                  </a:lnTo>
                  <a:lnTo>
                    <a:pt x="4844" y="174"/>
                  </a:lnTo>
                  <a:lnTo>
                    <a:pt x="4849" y="175"/>
                  </a:lnTo>
                  <a:lnTo>
                    <a:pt x="4855" y="177"/>
                  </a:lnTo>
                  <a:lnTo>
                    <a:pt x="4860" y="178"/>
                  </a:lnTo>
                  <a:lnTo>
                    <a:pt x="4866" y="179"/>
                  </a:lnTo>
                  <a:lnTo>
                    <a:pt x="4871" y="180"/>
                  </a:lnTo>
                  <a:lnTo>
                    <a:pt x="4878" y="181"/>
                  </a:lnTo>
                  <a:lnTo>
                    <a:pt x="4883" y="182"/>
                  </a:lnTo>
                  <a:lnTo>
                    <a:pt x="4889" y="183"/>
                  </a:lnTo>
                  <a:lnTo>
                    <a:pt x="4895" y="184"/>
                  </a:lnTo>
                  <a:lnTo>
                    <a:pt x="4901" y="186"/>
                  </a:lnTo>
                  <a:lnTo>
                    <a:pt x="4907" y="187"/>
                  </a:lnTo>
                  <a:lnTo>
                    <a:pt x="4912" y="188"/>
                  </a:lnTo>
                  <a:lnTo>
                    <a:pt x="4918" y="189"/>
                  </a:lnTo>
                  <a:lnTo>
                    <a:pt x="4923" y="190"/>
                  </a:lnTo>
                  <a:lnTo>
                    <a:pt x="4930" y="191"/>
                  </a:lnTo>
                  <a:lnTo>
                    <a:pt x="4935" y="192"/>
                  </a:lnTo>
                  <a:lnTo>
                    <a:pt x="4941" y="194"/>
                  </a:lnTo>
                  <a:lnTo>
                    <a:pt x="4946" y="195"/>
                  </a:lnTo>
                  <a:lnTo>
                    <a:pt x="4952" y="196"/>
                  </a:lnTo>
                  <a:lnTo>
                    <a:pt x="4958" y="197"/>
                  </a:lnTo>
                  <a:lnTo>
                    <a:pt x="4964" y="198"/>
                  </a:lnTo>
                  <a:lnTo>
                    <a:pt x="4969" y="200"/>
                  </a:lnTo>
                  <a:lnTo>
                    <a:pt x="4975" y="201"/>
                  </a:lnTo>
                  <a:lnTo>
                    <a:pt x="4980" y="203"/>
                  </a:lnTo>
                  <a:lnTo>
                    <a:pt x="4987" y="204"/>
                  </a:lnTo>
                  <a:lnTo>
                    <a:pt x="4993" y="205"/>
                  </a:lnTo>
                  <a:lnTo>
                    <a:pt x="4998" y="206"/>
                  </a:lnTo>
                  <a:lnTo>
                    <a:pt x="5004" y="207"/>
                  </a:lnTo>
                  <a:lnTo>
                    <a:pt x="5009" y="208"/>
                  </a:lnTo>
                  <a:lnTo>
                    <a:pt x="5016" y="210"/>
                  </a:lnTo>
                  <a:lnTo>
                    <a:pt x="5021" y="211"/>
                  </a:lnTo>
                  <a:lnTo>
                    <a:pt x="5027" y="212"/>
                  </a:lnTo>
                  <a:lnTo>
                    <a:pt x="5032" y="213"/>
                  </a:lnTo>
                  <a:lnTo>
                    <a:pt x="5038" y="214"/>
                  </a:lnTo>
                  <a:lnTo>
                    <a:pt x="5044" y="215"/>
                  </a:lnTo>
                  <a:lnTo>
                    <a:pt x="5050" y="216"/>
                  </a:lnTo>
                  <a:lnTo>
                    <a:pt x="5055" y="218"/>
                  </a:lnTo>
                  <a:lnTo>
                    <a:pt x="5061" y="219"/>
                  </a:lnTo>
                  <a:lnTo>
                    <a:pt x="5066" y="220"/>
                  </a:lnTo>
                  <a:lnTo>
                    <a:pt x="5073" y="221"/>
                  </a:lnTo>
                  <a:lnTo>
                    <a:pt x="5079" y="222"/>
                  </a:lnTo>
                  <a:lnTo>
                    <a:pt x="5084" y="223"/>
                  </a:lnTo>
                  <a:lnTo>
                    <a:pt x="5090" y="225"/>
                  </a:lnTo>
                  <a:lnTo>
                    <a:pt x="5095" y="226"/>
                  </a:lnTo>
                  <a:lnTo>
                    <a:pt x="5102" y="228"/>
                  </a:lnTo>
                  <a:lnTo>
                    <a:pt x="5107" y="229"/>
                  </a:lnTo>
                  <a:lnTo>
                    <a:pt x="5113" y="230"/>
                  </a:lnTo>
                  <a:lnTo>
                    <a:pt x="5118" y="232"/>
                  </a:lnTo>
                  <a:lnTo>
                    <a:pt x="5124" y="233"/>
                  </a:lnTo>
                  <a:lnTo>
                    <a:pt x="5130" y="234"/>
                  </a:lnTo>
                  <a:lnTo>
                    <a:pt x="5136" y="235"/>
                  </a:lnTo>
                  <a:lnTo>
                    <a:pt x="5141" y="236"/>
                  </a:lnTo>
                  <a:lnTo>
                    <a:pt x="5147" y="237"/>
                  </a:lnTo>
                  <a:lnTo>
                    <a:pt x="5152" y="239"/>
                  </a:lnTo>
                  <a:lnTo>
                    <a:pt x="5159" y="240"/>
                  </a:lnTo>
                  <a:lnTo>
                    <a:pt x="5164" y="241"/>
                  </a:lnTo>
                  <a:lnTo>
                    <a:pt x="5170" y="242"/>
                  </a:lnTo>
                  <a:lnTo>
                    <a:pt x="5176" y="243"/>
                  </a:lnTo>
                  <a:lnTo>
                    <a:pt x="5181" y="245"/>
                  </a:lnTo>
                  <a:lnTo>
                    <a:pt x="5188" y="246"/>
                  </a:lnTo>
                  <a:lnTo>
                    <a:pt x="5193" y="247"/>
                  </a:lnTo>
                  <a:lnTo>
                    <a:pt x="5199" y="248"/>
                  </a:lnTo>
                  <a:lnTo>
                    <a:pt x="5204" y="249"/>
                  </a:lnTo>
                  <a:lnTo>
                    <a:pt x="5210" y="250"/>
                  </a:lnTo>
                  <a:lnTo>
                    <a:pt x="5216" y="252"/>
                  </a:lnTo>
                  <a:lnTo>
                    <a:pt x="5222" y="253"/>
                  </a:lnTo>
                  <a:lnTo>
                    <a:pt x="5227" y="254"/>
                  </a:lnTo>
                  <a:lnTo>
                    <a:pt x="5233" y="255"/>
                  </a:lnTo>
                  <a:lnTo>
                    <a:pt x="5238" y="257"/>
                  </a:lnTo>
                  <a:lnTo>
                    <a:pt x="5245" y="259"/>
                  </a:lnTo>
                  <a:lnTo>
                    <a:pt x="5250" y="260"/>
                  </a:lnTo>
                  <a:lnTo>
                    <a:pt x="5256" y="261"/>
                  </a:lnTo>
                  <a:lnTo>
                    <a:pt x="5262" y="262"/>
                  </a:lnTo>
                  <a:lnTo>
                    <a:pt x="5267" y="263"/>
                  </a:lnTo>
                  <a:lnTo>
                    <a:pt x="5274" y="265"/>
                  </a:lnTo>
                  <a:lnTo>
                    <a:pt x="5279" y="266"/>
                  </a:lnTo>
                  <a:lnTo>
                    <a:pt x="5285" y="267"/>
                  </a:lnTo>
                  <a:lnTo>
                    <a:pt x="5290" y="268"/>
                  </a:lnTo>
                  <a:lnTo>
                    <a:pt x="5296" y="269"/>
                  </a:lnTo>
                  <a:lnTo>
                    <a:pt x="5302" y="270"/>
                  </a:lnTo>
                  <a:lnTo>
                    <a:pt x="5308" y="272"/>
                  </a:lnTo>
                  <a:lnTo>
                    <a:pt x="5313" y="273"/>
                  </a:lnTo>
                  <a:lnTo>
                    <a:pt x="5319" y="274"/>
                  </a:lnTo>
                  <a:lnTo>
                    <a:pt x="5324" y="275"/>
                  </a:lnTo>
                  <a:lnTo>
                    <a:pt x="5331" y="276"/>
                  </a:lnTo>
                  <a:lnTo>
                    <a:pt x="5336" y="278"/>
                  </a:lnTo>
                  <a:lnTo>
                    <a:pt x="5342" y="279"/>
                  </a:lnTo>
                  <a:lnTo>
                    <a:pt x="5347" y="280"/>
                  </a:lnTo>
                  <a:lnTo>
                    <a:pt x="5353" y="281"/>
                  </a:lnTo>
                  <a:lnTo>
                    <a:pt x="5360" y="282"/>
                  </a:lnTo>
                  <a:lnTo>
                    <a:pt x="5365" y="284"/>
                  </a:lnTo>
                  <a:lnTo>
                    <a:pt x="5371" y="286"/>
                  </a:lnTo>
                  <a:lnTo>
                    <a:pt x="5376" y="287"/>
                  </a:lnTo>
                  <a:lnTo>
                    <a:pt x="5382" y="288"/>
                  </a:lnTo>
                  <a:lnTo>
                    <a:pt x="5388" y="289"/>
                  </a:lnTo>
                  <a:lnTo>
                    <a:pt x="5394" y="291"/>
                  </a:lnTo>
                  <a:lnTo>
                    <a:pt x="5399" y="292"/>
                  </a:lnTo>
                  <a:lnTo>
                    <a:pt x="5405" y="293"/>
                  </a:lnTo>
                  <a:lnTo>
                    <a:pt x="5410" y="294"/>
                  </a:lnTo>
                  <a:lnTo>
                    <a:pt x="5417" y="295"/>
                  </a:lnTo>
                  <a:lnTo>
                    <a:pt x="5422" y="297"/>
                  </a:lnTo>
                  <a:lnTo>
                    <a:pt x="5428" y="298"/>
                  </a:lnTo>
                  <a:lnTo>
                    <a:pt x="5433" y="299"/>
                  </a:lnTo>
                  <a:lnTo>
                    <a:pt x="5439" y="300"/>
                  </a:lnTo>
                  <a:lnTo>
                    <a:pt x="5446" y="301"/>
                  </a:lnTo>
                  <a:lnTo>
                    <a:pt x="5451" y="303"/>
                  </a:lnTo>
                  <a:lnTo>
                    <a:pt x="5457" y="304"/>
                  </a:lnTo>
                  <a:lnTo>
                    <a:pt x="5462" y="305"/>
                  </a:lnTo>
                  <a:lnTo>
                    <a:pt x="5468" y="306"/>
                  </a:lnTo>
                  <a:lnTo>
                    <a:pt x="5474" y="307"/>
                  </a:lnTo>
                  <a:lnTo>
                    <a:pt x="5480" y="308"/>
                  </a:lnTo>
                  <a:lnTo>
                    <a:pt x="5485" y="310"/>
                  </a:lnTo>
                  <a:lnTo>
                    <a:pt x="5491" y="311"/>
                  </a:lnTo>
                  <a:lnTo>
                    <a:pt x="5496" y="312"/>
                  </a:lnTo>
                  <a:lnTo>
                    <a:pt x="5503" y="314"/>
                  </a:lnTo>
                  <a:lnTo>
                    <a:pt x="5508" y="315"/>
                  </a:lnTo>
                  <a:lnTo>
                    <a:pt x="5514" y="317"/>
                  </a:lnTo>
                  <a:lnTo>
                    <a:pt x="5519" y="318"/>
                  </a:lnTo>
                  <a:lnTo>
                    <a:pt x="5525" y="319"/>
                  </a:lnTo>
                  <a:lnTo>
                    <a:pt x="5531" y="320"/>
                  </a:lnTo>
                  <a:lnTo>
                    <a:pt x="5537" y="321"/>
                  </a:lnTo>
                  <a:lnTo>
                    <a:pt x="5543" y="323"/>
                  </a:lnTo>
                  <a:lnTo>
                    <a:pt x="5548" y="324"/>
                  </a:lnTo>
                  <a:lnTo>
                    <a:pt x="5554" y="325"/>
                  </a:lnTo>
                  <a:lnTo>
                    <a:pt x="5560" y="326"/>
                  </a:lnTo>
                  <a:lnTo>
                    <a:pt x="5566" y="327"/>
                  </a:lnTo>
                  <a:lnTo>
                    <a:pt x="5571" y="329"/>
                  </a:lnTo>
                  <a:lnTo>
                    <a:pt x="5577" y="330"/>
                  </a:lnTo>
                  <a:lnTo>
                    <a:pt x="5582" y="331"/>
                  </a:lnTo>
                  <a:lnTo>
                    <a:pt x="5589" y="332"/>
                  </a:lnTo>
                  <a:lnTo>
                    <a:pt x="5594" y="333"/>
                  </a:lnTo>
                  <a:lnTo>
                    <a:pt x="5600" y="335"/>
                  </a:lnTo>
                  <a:lnTo>
                    <a:pt x="5605" y="336"/>
                  </a:lnTo>
                  <a:lnTo>
                    <a:pt x="5611" y="337"/>
                  </a:lnTo>
                  <a:lnTo>
                    <a:pt x="5617" y="338"/>
                  </a:lnTo>
                  <a:lnTo>
                    <a:pt x="5623" y="339"/>
                  </a:lnTo>
                  <a:lnTo>
                    <a:pt x="5629" y="340"/>
                  </a:lnTo>
                  <a:lnTo>
                    <a:pt x="5634" y="343"/>
                  </a:lnTo>
                  <a:lnTo>
                    <a:pt x="5640" y="344"/>
                  </a:lnTo>
                  <a:lnTo>
                    <a:pt x="5646" y="345"/>
                  </a:lnTo>
                  <a:lnTo>
                    <a:pt x="5652" y="346"/>
                  </a:lnTo>
                  <a:lnTo>
                    <a:pt x="5657" y="347"/>
                  </a:lnTo>
                  <a:lnTo>
                    <a:pt x="5663" y="349"/>
                  </a:lnTo>
                  <a:lnTo>
                    <a:pt x="5668" y="350"/>
                  </a:lnTo>
                  <a:lnTo>
                    <a:pt x="5675" y="351"/>
                  </a:lnTo>
                  <a:lnTo>
                    <a:pt x="5680" y="352"/>
                  </a:lnTo>
                  <a:lnTo>
                    <a:pt x="5686" y="353"/>
                  </a:lnTo>
                  <a:lnTo>
                    <a:pt x="5691" y="355"/>
                  </a:lnTo>
                  <a:lnTo>
                    <a:pt x="5697" y="356"/>
                  </a:lnTo>
                  <a:lnTo>
                    <a:pt x="5703" y="357"/>
                  </a:lnTo>
                  <a:lnTo>
                    <a:pt x="5709" y="358"/>
                  </a:lnTo>
                  <a:lnTo>
                    <a:pt x="5714" y="359"/>
                  </a:lnTo>
                  <a:lnTo>
                    <a:pt x="5720" y="360"/>
                  </a:lnTo>
                  <a:lnTo>
                    <a:pt x="5726" y="362"/>
                  </a:lnTo>
                  <a:lnTo>
                    <a:pt x="5732" y="363"/>
                  </a:lnTo>
                  <a:lnTo>
                    <a:pt x="5738" y="364"/>
                  </a:lnTo>
                  <a:lnTo>
                    <a:pt x="5743" y="365"/>
                  </a:lnTo>
                  <a:lnTo>
                    <a:pt x="5749" y="366"/>
                  </a:lnTo>
                  <a:lnTo>
                    <a:pt x="5754" y="368"/>
                  </a:lnTo>
                  <a:lnTo>
                    <a:pt x="5761" y="369"/>
                  </a:lnTo>
                  <a:lnTo>
                    <a:pt x="5766" y="370"/>
                  </a:lnTo>
                  <a:lnTo>
                    <a:pt x="5772" y="372"/>
                  </a:lnTo>
                  <a:lnTo>
                    <a:pt x="5777" y="373"/>
                  </a:lnTo>
                  <a:lnTo>
                    <a:pt x="5783" y="374"/>
                  </a:lnTo>
                  <a:lnTo>
                    <a:pt x="5789" y="376"/>
                  </a:lnTo>
                  <a:lnTo>
                    <a:pt x="5795" y="377"/>
                  </a:lnTo>
                  <a:lnTo>
                    <a:pt x="5800" y="378"/>
                  </a:lnTo>
                  <a:lnTo>
                    <a:pt x="5806" y="379"/>
                  </a:lnTo>
                  <a:lnTo>
                    <a:pt x="5812" y="380"/>
                  </a:lnTo>
                  <a:lnTo>
                    <a:pt x="5818" y="381"/>
                  </a:lnTo>
                  <a:lnTo>
                    <a:pt x="5824" y="383"/>
                  </a:lnTo>
                  <a:lnTo>
                    <a:pt x="5829" y="384"/>
                  </a:lnTo>
                  <a:lnTo>
                    <a:pt x="5835" y="385"/>
                  </a:lnTo>
                  <a:lnTo>
                    <a:pt x="5840" y="386"/>
                  </a:lnTo>
                  <a:lnTo>
                    <a:pt x="5847" y="387"/>
                  </a:lnTo>
                  <a:lnTo>
                    <a:pt x="5852" y="388"/>
                  </a:lnTo>
                  <a:lnTo>
                    <a:pt x="5858" y="390"/>
                  </a:lnTo>
                  <a:lnTo>
                    <a:pt x="5863" y="391"/>
                  </a:lnTo>
                  <a:lnTo>
                    <a:pt x="5869" y="392"/>
                  </a:lnTo>
                  <a:lnTo>
                    <a:pt x="5875" y="393"/>
                  </a:lnTo>
                  <a:lnTo>
                    <a:pt x="5881" y="394"/>
                  </a:lnTo>
                  <a:lnTo>
                    <a:pt x="5886" y="395"/>
                  </a:lnTo>
                  <a:lnTo>
                    <a:pt x="5892" y="397"/>
                  </a:lnTo>
                  <a:lnTo>
                    <a:pt x="5897" y="398"/>
                  </a:lnTo>
                  <a:lnTo>
                    <a:pt x="5904" y="400"/>
                  </a:lnTo>
                  <a:lnTo>
                    <a:pt x="5910" y="401"/>
                  </a:lnTo>
                  <a:lnTo>
                    <a:pt x="5915" y="402"/>
                  </a:lnTo>
                  <a:lnTo>
                    <a:pt x="5921" y="403"/>
                  </a:lnTo>
                  <a:lnTo>
                    <a:pt x="5926" y="404"/>
                  </a:lnTo>
                  <a:lnTo>
                    <a:pt x="5933" y="406"/>
                  </a:lnTo>
                  <a:lnTo>
                    <a:pt x="5938" y="407"/>
                  </a:lnTo>
                  <a:lnTo>
                    <a:pt x="5944" y="408"/>
                  </a:lnTo>
                  <a:lnTo>
                    <a:pt x="5949" y="409"/>
                  </a:lnTo>
                  <a:lnTo>
                    <a:pt x="5955" y="410"/>
                  </a:lnTo>
                  <a:lnTo>
                    <a:pt x="5961" y="411"/>
                  </a:lnTo>
                  <a:lnTo>
                    <a:pt x="5967" y="413"/>
                  </a:lnTo>
                  <a:lnTo>
                    <a:pt x="5972" y="414"/>
                  </a:lnTo>
                  <a:lnTo>
                    <a:pt x="5978" y="415"/>
                  </a:lnTo>
                  <a:lnTo>
                    <a:pt x="5983" y="416"/>
                  </a:lnTo>
                  <a:lnTo>
                    <a:pt x="5990" y="417"/>
                  </a:lnTo>
                  <a:lnTo>
                    <a:pt x="5996" y="418"/>
                  </a:lnTo>
                  <a:lnTo>
                    <a:pt x="6001" y="419"/>
                  </a:lnTo>
                  <a:lnTo>
                    <a:pt x="6007" y="421"/>
                  </a:lnTo>
                  <a:lnTo>
                    <a:pt x="6012" y="422"/>
                  </a:lnTo>
                  <a:lnTo>
                    <a:pt x="6019" y="423"/>
                  </a:lnTo>
                  <a:lnTo>
                    <a:pt x="6024" y="424"/>
                  </a:lnTo>
                  <a:lnTo>
                    <a:pt x="6030" y="425"/>
                  </a:lnTo>
                  <a:lnTo>
                    <a:pt x="6035" y="426"/>
                  </a:lnTo>
                  <a:lnTo>
                    <a:pt x="6041" y="427"/>
                  </a:lnTo>
                  <a:lnTo>
                    <a:pt x="6047" y="429"/>
                  </a:lnTo>
                  <a:lnTo>
                    <a:pt x="6053" y="431"/>
                  </a:lnTo>
                  <a:lnTo>
                    <a:pt x="6058" y="432"/>
                  </a:lnTo>
                  <a:lnTo>
                    <a:pt x="6064" y="433"/>
                  </a:lnTo>
                  <a:lnTo>
                    <a:pt x="6069" y="434"/>
                  </a:lnTo>
                  <a:lnTo>
                    <a:pt x="6076" y="435"/>
                  </a:lnTo>
                  <a:lnTo>
                    <a:pt x="6081" y="436"/>
                  </a:lnTo>
                  <a:lnTo>
                    <a:pt x="6087" y="437"/>
                  </a:lnTo>
                  <a:lnTo>
                    <a:pt x="6093" y="439"/>
                  </a:lnTo>
                  <a:lnTo>
                    <a:pt x="6098" y="440"/>
                  </a:lnTo>
                  <a:lnTo>
                    <a:pt x="6105" y="441"/>
                  </a:lnTo>
                  <a:lnTo>
                    <a:pt x="6110" y="442"/>
                  </a:lnTo>
                  <a:lnTo>
                    <a:pt x="6116" y="443"/>
                  </a:lnTo>
                  <a:lnTo>
                    <a:pt x="6121" y="444"/>
                  </a:lnTo>
                  <a:lnTo>
                    <a:pt x="6127" y="445"/>
                  </a:lnTo>
                  <a:lnTo>
                    <a:pt x="6133" y="446"/>
                  </a:lnTo>
                  <a:lnTo>
                    <a:pt x="6139" y="447"/>
                  </a:lnTo>
                  <a:lnTo>
                    <a:pt x="6144" y="449"/>
                  </a:lnTo>
                  <a:lnTo>
                    <a:pt x="6150" y="450"/>
                  </a:lnTo>
                  <a:lnTo>
                    <a:pt x="6155" y="451"/>
                  </a:lnTo>
                  <a:lnTo>
                    <a:pt x="6162" y="452"/>
                  </a:lnTo>
                  <a:lnTo>
                    <a:pt x="6167" y="453"/>
                  </a:lnTo>
                  <a:lnTo>
                    <a:pt x="6173" y="454"/>
                  </a:lnTo>
                  <a:lnTo>
                    <a:pt x="6179" y="455"/>
                  </a:lnTo>
                  <a:lnTo>
                    <a:pt x="6184" y="456"/>
                  </a:lnTo>
                  <a:lnTo>
                    <a:pt x="6191" y="458"/>
                  </a:lnTo>
                  <a:lnTo>
                    <a:pt x="6196" y="460"/>
                  </a:lnTo>
                  <a:lnTo>
                    <a:pt x="6202" y="461"/>
                  </a:lnTo>
                  <a:lnTo>
                    <a:pt x="6207" y="462"/>
                  </a:lnTo>
                  <a:lnTo>
                    <a:pt x="6213" y="463"/>
                  </a:lnTo>
                  <a:lnTo>
                    <a:pt x="6219" y="464"/>
                  </a:lnTo>
                  <a:lnTo>
                    <a:pt x="6225" y="465"/>
                  </a:lnTo>
                  <a:lnTo>
                    <a:pt x="6230" y="466"/>
                  </a:lnTo>
                  <a:lnTo>
                    <a:pt x="6236" y="467"/>
                  </a:lnTo>
                  <a:lnTo>
                    <a:pt x="6241" y="468"/>
                  </a:lnTo>
                  <a:lnTo>
                    <a:pt x="6248" y="469"/>
                  </a:lnTo>
                  <a:lnTo>
                    <a:pt x="6253" y="471"/>
                  </a:lnTo>
                  <a:lnTo>
                    <a:pt x="6259" y="472"/>
                  </a:lnTo>
                  <a:lnTo>
                    <a:pt x="6264" y="473"/>
                  </a:lnTo>
                  <a:lnTo>
                    <a:pt x="6270" y="474"/>
                  </a:lnTo>
                  <a:lnTo>
                    <a:pt x="6277" y="475"/>
                  </a:lnTo>
                  <a:lnTo>
                    <a:pt x="6282" y="476"/>
                  </a:lnTo>
                  <a:lnTo>
                    <a:pt x="6288" y="477"/>
                  </a:lnTo>
                  <a:lnTo>
                    <a:pt x="6293" y="478"/>
                  </a:lnTo>
                  <a:lnTo>
                    <a:pt x="6299" y="479"/>
                  </a:lnTo>
                  <a:lnTo>
                    <a:pt x="6305" y="480"/>
                  </a:lnTo>
                  <a:lnTo>
                    <a:pt x="6311" y="481"/>
                  </a:lnTo>
                  <a:lnTo>
                    <a:pt x="6316" y="483"/>
                  </a:lnTo>
                  <a:lnTo>
                    <a:pt x="6322" y="484"/>
                  </a:lnTo>
                  <a:lnTo>
                    <a:pt x="6327" y="485"/>
                  </a:lnTo>
                  <a:lnTo>
                    <a:pt x="6334" y="487"/>
                  </a:lnTo>
                  <a:lnTo>
                    <a:pt x="6339" y="488"/>
                  </a:lnTo>
                  <a:lnTo>
                    <a:pt x="6345" y="489"/>
                  </a:lnTo>
                  <a:lnTo>
                    <a:pt x="6350" y="490"/>
                  </a:lnTo>
                  <a:lnTo>
                    <a:pt x="6356" y="491"/>
                  </a:lnTo>
                  <a:lnTo>
                    <a:pt x="6363" y="492"/>
                  </a:lnTo>
                  <a:lnTo>
                    <a:pt x="6368" y="493"/>
                  </a:lnTo>
                  <a:lnTo>
                    <a:pt x="6374" y="494"/>
                  </a:lnTo>
                  <a:lnTo>
                    <a:pt x="6379" y="495"/>
                  </a:lnTo>
                  <a:lnTo>
                    <a:pt x="6386" y="496"/>
                  </a:lnTo>
                  <a:lnTo>
                    <a:pt x="6391" y="497"/>
                  </a:lnTo>
                  <a:lnTo>
                    <a:pt x="6397" y="499"/>
                  </a:lnTo>
                  <a:lnTo>
                    <a:pt x="6402" y="500"/>
                  </a:lnTo>
                  <a:lnTo>
                    <a:pt x="6408" y="501"/>
                  </a:lnTo>
                  <a:lnTo>
                    <a:pt x="6413" y="502"/>
                  </a:lnTo>
                  <a:lnTo>
                    <a:pt x="6420" y="503"/>
                  </a:lnTo>
                  <a:lnTo>
                    <a:pt x="6425" y="504"/>
                  </a:lnTo>
                  <a:lnTo>
                    <a:pt x="6431" y="505"/>
                  </a:lnTo>
                  <a:lnTo>
                    <a:pt x="6436" y="506"/>
                  </a:lnTo>
                  <a:lnTo>
                    <a:pt x="6443" y="507"/>
                  </a:lnTo>
                  <a:lnTo>
                    <a:pt x="6448" y="508"/>
                  </a:lnTo>
                  <a:lnTo>
                    <a:pt x="6454" y="509"/>
                  </a:lnTo>
                  <a:lnTo>
                    <a:pt x="6460" y="510"/>
                  </a:lnTo>
                  <a:lnTo>
                    <a:pt x="6465" y="511"/>
                  </a:lnTo>
                  <a:lnTo>
                    <a:pt x="6472" y="512"/>
                  </a:lnTo>
                  <a:lnTo>
                    <a:pt x="6477" y="513"/>
                  </a:lnTo>
                  <a:lnTo>
                    <a:pt x="6483" y="515"/>
                  </a:lnTo>
                  <a:lnTo>
                    <a:pt x="6488" y="516"/>
                  </a:lnTo>
                  <a:lnTo>
                    <a:pt x="6494" y="517"/>
                  </a:lnTo>
                  <a:lnTo>
                    <a:pt x="6500" y="518"/>
                  </a:lnTo>
                  <a:lnTo>
                    <a:pt x="6506" y="519"/>
                  </a:lnTo>
                  <a:lnTo>
                    <a:pt x="6511" y="520"/>
                  </a:lnTo>
                  <a:lnTo>
                    <a:pt x="6517" y="521"/>
                  </a:lnTo>
                  <a:lnTo>
                    <a:pt x="6522" y="522"/>
                  </a:lnTo>
                  <a:lnTo>
                    <a:pt x="6529" y="524"/>
                  </a:lnTo>
                  <a:lnTo>
                    <a:pt x="6534" y="525"/>
                  </a:lnTo>
                  <a:lnTo>
                    <a:pt x="6540" y="526"/>
                  </a:lnTo>
                  <a:lnTo>
                    <a:pt x="6546" y="527"/>
                  </a:lnTo>
                  <a:lnTo>
                    <a:pt x="6551" y="528"/>
                  </a:lnTo>
                  <a:lnTo>
                    <a:pt x="6558" y="529"/>
                  </a:lnTo>
                  <a:lnTo>
                    <a:pt x="6563" y="530"/>
                  </a:lnTo>
                  <a:lnTo>
                    <a:pt x="6569" y="531"/>
                  </a:lnTo>
                  <a:lnTo>
                    <a:pt x="6574" y="532"/>
                  </a:lnTo>
                  <a:lnTo>
                    <a:pt x="6580" y="533"/>
                  </a:lnTo>
                  <a:lnTo>
                    <a:pt x="6586" y="534"/>
                  </a:lnTo>
                  <a:lnTo>
                    <a:pt x="6592" y="535"/>
                  </a:lnTo>
                  <a:lnTo>
                    <a:pt x="6597" y="536"/>
                  </a:lnTo>
                  <a:lnTo>
                    <a:pt x="6603" y="537"/>
                  </a:lnTo>
                  <a:lnTo>
                    <a:pt x="6608" y="538"/>
                  </a:lnTo>
                  <a:lnTo>
                    <a:pt x="6615" y="539"/>
                  </a:lnTo>
                  <a:lnTo>
                    <a:pt x="6620" y="540"/>
                  </a:lnTo>
                  <a:lnTo>
                    <a:pt x="6626" y="541"/>
                  </a:lnTo>
                  <a:lnTo>
                    <a:pt x="6631" y="542"/>
                  </a:lnTo>
                  <a:lnTo>
                    <a:pt x="6637" y="544"/>
                  </a:lnTo>
                  <a:lnTo>
                    <a:pt x="6644" y="545"/>
                  </a:lnTo>
                  <a:lnTo>
                    <a:pt x="6649" y="546"/>
                  </a:lnTo>
                  <a:lnTo>
                    <a:pt x="6655" y="547"/>
                  </a:lnTo>
                  <a:lnTo>
                    <a:pt x="6660" y="548"/>
                  </a:lnTo>
                  <a:lnTo>
                    <a:pt x="6666" y="549"/>
                  </a:lnTo>
                  <a:lnTo>
                    <a:pt x="6672" y="550"/>
                  </a:lnTo>
                  <a:lnTo>
                    <a:pt x="6678" y="551"/>
                  </a:lnTo>
                  <a:lnTo>
                    <a:pt x="6683" y="552"/>
                  </a:lnTo>
                  <a:lnTo>
                    <a:pt x="6689" y="553"/>
                  </a:lnTo>
                  <a:lnTo>
                    <a:pt x="6694" y="554"/>
                  </a:lnTo>
                  <a:lnTo>
                    <a:pt x="6701" y="555"/>
                  </a:lnTo>
                  <a:lnTo>
                    <a:pt x="6706" y="556"/>
                  </a:lnTo>
                  <a:lnTo>
                    <a:pt x="6712" y="557"/>
                  </a:lnTo>
                  <a:lnTo>
                    <a:pt x="6717" y="558"/>
                  </a:lnTo>
                  <a:lnTo>
                    <a:pt x="6723" y="559"/>
                  </a:lnTo>
                  <a:lnTo>
                    <a:pt x="6730" y="560"/>
                  </a:lnTo>
                  <a:lnTo>
                    <a:pt x="6735" y="561"/>
                  </a:lnTo>
                  <a:lnTo>
                    <a:pt x="6741" y="562"/>
                  </a:lnTo>
                  <a:lnTo>
                    <a:pt x="6746" y="563"/>
                  </a:lnTo>
                  <a:lnTo>
                    <a:pt x="6752" y="564"/>
                  </a:lnTo>
                  <a:lnTo>
                    <a:pt x="6758" y="564"/>
                  </a:lnTo>
                  <a:lnTo>
                    <a:pt x="6764" y="565"/>
                  </a:lnTo>
                  <a:lnTo>
                    <a:pt x="6769" y="566"/>
                  </a:lnTo>
                  <a:lnTo>
                    <a:pt x="6775" y="567"/>
                  </a:lnTo>
                  <a:lnTo>
                    <a:pt x="6780" y="568"/>
                  </a:lnTo>
                  <a:lnTo>
                    <a:pt x="6787" y="569"/>
                  </a:lnTo>
                  <a:lnTo>
                    <a:pt x="6792" y="570"/>
                  </a:lnTo>
                  <a:lnTo>
                    <a:pt x="6798" y="571"/>
                  </a:lnTo>
                  <a:lnTo>
                    <a:pt x="6803" y="573"/>
                  </a:lnTo>
                  <a:lnTo>
                    <a:pt x="6809" y="574"/>
                  </a:lnTo>
                  <a:lnTo>
                    <a:pt x="6815" y="575"/>
                  </a:lnTo>
                  <a:lnTo>
                    <a:pt x="6821" y="576"/>
                  </a:lnTo>
                  <a:lnTo>
                    <a:pt x="6827" y="577"/>
                  </a:lnTo>
                  <a:lnTo>
                    <a:pt x="6832" y="578"/>
                  </a:lnTo>
                  <a:lnTo>
                    <a:pt x="6838" y="579"/>
                  </a:lnTo>
                  <a:lnTo>
                    <a:pt x="6844" y="580"/>
                  </a:lnTo>
                  <a:lnTo>
                    <a:pt x="6850" y="581"/>
                  </a:lnTo>
                  <a:lnTo>
                    <a:pt x="6855" y="582"/>
                  </a:lnTo>
                  <a:lnTo>
                    <a:pt x="6861" y="583"/>
                  </a:lnTo>
                  <a:lnTo>
                    <a:pt x="6866" y="584"/>
                  </a:lnTo>
                  <a:lnTo>
                    <a:pt x="6873" y="585"/>
                  </a:lnTo>
                  <a:lnTo>
                    <a:pt x="6878" y="586"/>
                  </a:lnTo>
                  <a:lnTo>
                    <a:pt x="6884" y="586"/>
                  </a:lnTo>
                  <a:lnTo>
                    <a:pt x="6889" y="587"/>
                  </a:lnTo>
                  <a:lnTo>
                    <a:pt x="6895" y="588"/>
                  </a:lnTo>
                  <a:lnTo>
                    <a:pt x="6901" y="589"/>
                  </a:lnTo>
                  <a:lnTo>
                    <a:pt x="6907" y="590"/>
                  </a:lnTo>
                  <a:lnTo>
                    <a:pt x="6913" y="591"/>
                  </a:lnTo>
                  <a:lnTo>
                    <a:pt x="6918" y="592"/>
                  </a:lnTo>
                  <a:lnTo>
                    <a:pt x="6924" y="593"/>
                  </a:lnTo>
                  <a:lnTo>
                    <a:pt x="6930" y="594"/>
                  </a:lnTo>
                  <a:lnTo>
                    <a:pt x="6936" y="595"/>
                  </a:lnTo>
                  <a:lnTo>
                    <a:pt x="6941" y="596"/>
                  </a:lnTo>
                  <a:lnTo>
                    <a:pt x="6947" y="597"/>
                  </a:lnTo>
                  <a:lnTo>
                    <a:pt x="6952" y="598"/>
                  </a:lnTo>
                  <a:lnTo>
                    <a:pt x="6959" y="598"/>
                  </a:lnTo>
                  <a:lnTo>
                    <a:pt x="6964" y="599"/>
                  </a:lnTo>
                  <a:lnTo>
                    <a:pt x="6970" y="601"/>
                  </a:lnTo>
                  <a:lnTo>
                    <a:pt x="6975" y="602"/>
                  </a:lnTo>
                  <a:lnTo>
                    <a:pt x="6981" y="603"/>
                  </a:lnTo>
                  <a:lnTo>
                    <a:pt x="6987" y="604"/>
                  </a:lnTo>
                  <a:lnTo>
                    <a:pt x="6993" y="605"/>
                  </a:lnTo>
                  <a:lnTo>
                    <a:pt x="6998" y="606"/>
                  </a:lnTo>
                  <a:lnTo>
                    <a:pt x="7004" y="607"/>
                  </a:lnTo>
                  <a:lnTo>
                    <a:pt x="7010" y="608"/>
                  </a:lnTo>
                  <a:lnTo>
                    <a:pt x="7016" y="609"/>
                  </a:lnTo>
                  <a:lnTo>
                    <a:pt x="7022" y="609"/>
                  </a:lnTo>
                  <a:lnTo>
                    <a:pt x="7027" y="610"/>
                  </a:lnTo>
                  <a:lnTo>
                    <a:pt x="7033" y="611"/>
                  </a:lnTo>
                  <a:lnTo>
                    <a:pt x="7038" y="612"/>
                  </a:lnTo>
                  <a:lnTo>
                    <a:pt x="7045" y="613"/>
                  </a:lnTo>
                  <a:lnTo>
                    <a:pt x="7050" y="614"/>
                  </a:lnTo>
                  <a:lnTo>
                    <a:pt x="7056" y="615"/>
                  </a:lnTo>
                  <a:lnTo>
                    <a:pt x="7061" y="616"/>
                  </a:lnTo>
                  <a:lnTo>
                    <a:pt x="7067" y="617"/>
                  </a:lnTo>
                  <a:lnTo>
                    <a:pt x="7073" y="617"/>
                  </a:lnTo>
                  <a:lnTo>
                    <a:pt x="7079" y="618"/>
                  </a:lnTo>
                  <a:lnTo>
                    <a:pt x="7084" y="619"/>
                  </a:lnTo>
                  <a:lnTo>
                    <a:pt x="7090" y="620"/>
                  </a:lnTo>
                  <a:lnTo>
                    <a:pt x="7096" y="621"/>
                  </a:lnTo>
                  <a:lnTo>
                    <a:pt x="7102" y="622"/>
                  </a:lnTo>
                  <a:lnTo>
                    <a:pt x="7108" y="623"/>
                  </a:lnTo>
                  <a:lnTo>
                    <a:pt x="7113" y="624"/>
                  </a:lnTo>
                  <a:lnTo>
                    <a:pt x="7119" y="624"/>
                  </a:lnTo>
                  <a:lnTo>
                    <a:pt x="7124" y="625"/>
                  </a:lnTo>
                  <a:lnTo>
                    <a:pt x="7131" y="626"/>
                  </a:lnTo>
                  <a:lnTo>
                    <a:pt x="7136" y="627"/>
                  </a:lnTo>
                  <a:lnTo>
                    <a:pt x="7142" y="628"/>
                  </a:lnTo>
                  <a:lnTo>
                    <a:pt x="7147" y="630"/>
                  </a:lnTo>
                  <a:lnTo>
                    <a:pt x="7153" y="631"/>
                  </a:lnTo>
                  <a:lnTo>
                    <a:pt x="7159" y="632"/>
                  </a:lnTo>
                  <a:lnTo>
                    <a:pt x="7165" y="632"/>
                  </a:lnTo>
                  <a:lnTo>
                    <a:pt x="7170" y="633"/>
                  </a:lnTo>
                  <a:lnTo>
                    <a:pt x="7176" y="634"/>
                  </a:lnTo>
                  <a:lnTo>
                    <a:pt x="7181" y="635"/>
                  </a:lnTo>
                  <a:lnTo>
                    <a:pt x="7188" y="636"/>
                  </a:lnTo>
                  <a:lnTo>
                    <a:pt x="7194" y="637"/>
                  </a:lnTo>
                  <a:lnTo>
                    <a:pt x="7199" y="637"/>
                  </a:lnTo>
                  <a:lnTo>
                    <a:pt x="7205" y="638"/>
                  </a:lnTo>
                  <a:lnTo>
                    <a:pt x="7210" y="639"/>
                  </a:lnTo>
                  <a:lnTo>
                    <a:pt x="7217" y="640"/>
                  </a:lnTo>
                  <a:lnTo>
                    <a:pt x="7222" y="641"/>
                  </a:lnTo>
                  <a:lnTo>
                    <a:pt x="7228" y="642"/>
                  </a:lnTo>
                  <a:lnTo>
                    <a:pt x="7233" y="643"/>
                  </a:lnTo>
                  <a:lnTo>
                    <a:pt x="7239" y="643"/>
                  </a:lnTo>
                  <a:lnTo>
                    <a:pt x="7245" y="644"/>
                  </a:lnTo>
                  <a:lnTo>
                    <a:pt x="7251" y="645"/>
                  </a:lnTo>
                  <a:lnTo>
                    <a:pt x="7256" y="646"/>
                  </a:lnTo>
                  <a:lnTo>
                    <a:pt x="7262" y="647"/>
                  </a:lnTo>
                  <a:lnTo>
                    <a:pt x="7267" y="648"/>
                  </a:lnTo>
                  <a:lnTo>
                    <a:pt x="7274" y="648"/>
                  </a:lnTo>
                  <a:lnTo>
                    <a:pt x="7280" y="649"/>
                  </a:lnTo>
                  <a:lnTo>
                    <a:pt x="7285" y="650"/>
                  </a:lnTo>
                  <a:lnTo>
                    <a:pt x="7291" y="651"/>
                  </a:lnTo>
                  <a:lnTo>
                    <a:pt x="7296" y="652"/>
                  </a:lnTo>
                  <a:lnTo>
                    <a:pt x="7303" y="652"/>
                  </a:lnTo>
                  <a:lnTo>
                    <a:pt x="7308" y="653"/>
                  </a:lnTo>
                  <a:lnTo>
                    <a:pt x="7314" y="654"/>
                  </a:lnTo>
                  <a:lnTo>
                    <a:pt x="7319" y="655"/>
                  </a:lnTo>
                  <a:lnTo>
                    <a:pt x="7325" y="656"/>
                  </a:lnTo>
                  <a:lnTo>
                    <a:pt x="7331" y="657"/>
                  </a:lnTo>
                  <a:lnTo>
                    <a:pt x="7337" y="657"/>
                  </a:lnTo>
                  <a:lnTo>
                    <a:pt x="7342" y="659"/>
                  </a:lnTo>
                  <a:lnTo>
                    <a:pt x="7348" y="660"/>
                  </a:lnTo>
                  <a:lnTo>
                    <a:pt x="7353" y="661"/>
                  </a:lnTo>
                  <a:lnTo>
                    <a:pt x="7360" y="662"/>
                  </a:lnTo>
                  <a:lnTo>
                    <a:pt x="7365" y="662"/>
                  </a:lnTo>
                  <a:lnTo>
                    <a:pt x="7371" y="663"/>
                  </a:lnTo>
                  <a:lnTo>
                    <a:pt x="7377" y="664"/>
                  </a:lnTo>
                  <a:lnTo>
                    <a:pt x="7382" y="665"/>
                  </a:lnTo>
                  <a:lnTo>
                    <a:pt x="7389" y="666"/>
                  </a:lnTo>
                  <a:lnTo>
                    <a:pt x="7394" y="666"/>
                  </a:lnTo>
                  <a:lnTo>
                    <a:pt x="7400" y="667"/>
                  </a:lnTo>
                  <a:lnTo>
                    <a:pt x="7405" y="668"/>
                  </a:lnTo>
                  <a:lnTo>
                    <a:pt x="7411" y="669"/>
                  </a:lnTo>
                  <a:lnTo>
                    <a:pt x="7417" y="670"/>
                  </a:lnTo>
                  <a:lnTo>
                    <a:pt x="7423" y="670"/>
                  </a:lnTo>
                  <a:lnTo>
                    <a:pt x="7428" y="671"/>
                  </a:lnTo>
                  <a:lnTo>
                    <a:pt x="7434" y="672"/>
                  </a:lnTo>
                  <a:lnTo>
                    <a:pt x="7439" y="673"/>
                  </a:lnTo>
                  <a:lnTo>
                    <a:pt x="7446" y="673"/>
                  </a:lnTo>
                  <a:lnTo>
                    <a:pt x="7451" y="674"/>
                  </a:lnTo>
                  <a:lnTo>
                    <a:pt x="7457" y="675"/>
                  </a:lnTo>
                  <a:lnTo>
                    <a:pt x="7463" y="676"/>
                  </a:lnTo>
                  <a:lnTo>
                    <a:pt x="7468" y="677"/>
                  </a:lnTo>
                  <a:lnTo>
                    <a:pt x="7475" y="677"/>
                  </a:lnTo>
                  <a:lnTo>
                    <a:pt x="7480" y="678"/>
                  </a:lnTo>
                  <a:lnTo>
                    <a:pt x="7486" y="679"/>
                  </a:lnTo>
                  <a:lnTo>
                    <a:pt x="7491" y="680"/>
                  </a:lnTo>
                  <a:lnTo>
                    <a:pt x="7497" y="680"/>
                  </a:lnTo>
                  <a:lnTo>
                    <a:pt x="7503" y="681"/>
                  </a:lnTo>
                  <a:lnTo>
                    <a:pt x="7509" y="682"/>
                  </a:lnTo>
                  <a:lnTo>
                    <a:pt x="7514" y="683"/>
                  </a:lnTo>
                  <a:lnTo>
                    <a:pt x="7520" y="683"/>
                  </a:lnTo>
                  <a:lnTo>
                    <a:pt x="7525" y="684"/>
                  </a:lnTo>
                  <a:lnTo>
                    <a:pt x="7532" y="685"/>
                  </a:lnTo>
                  <a:lnTo>
                    <a:pt x="7537" y="687"/>
                  </a:lnTo>
                  <a:lnTo>
                    <a:pt x="7543" y="687"/>
                  </a:lnTo>
                  <a:lnTo>
                    <a:pt x="7548" y="688"/>
                  </a:lnTo>
                  <a:lnTo>
                    <a:pt x="7554" y="689"/>
                  </a:lnTo>
                  <a:lnTo>
                    <a:pt x="7561" y="690"/>
                  </a:lnTo>
                  <a:lnTo>
                    <a:pt x="7566" y="690"/>
                  </a:lnTo>
                  <a:lnTo>
                    <a:pt x="7572" y="691"/>
                  </a:lnTo>
                  <a:lnTo>
                    <a:pt x="7577" y="692"/>
                  </a:lnTo>
                  <a:lnTo>
                    <a:pt x="7583" y="693"/>
                  </a:lnTo>
                  <a:lnTo>
                    <a:pt x="7589" y="693"/>
                  </a:lnTo>
                  <a:lnTo>
                    <a:pt x="7595" y="694"/>
                  </a:lnTo>
                  <a:lnTo>
                    <a:pt x="7600" y="695"/>
                  </a:lnTo>
                  <a:lnTo>
                    <a:pt x="7606" y="696"/>
                  </a:lnTo>
                  <a:lnTo>
                    <a:pt x="7611" y="696"/>
                  </a:lnTo>
                  <a:lnTo>
                    <a:pt x="7618" y="697"/>
                  </a:lnTo>
                  <a:lnTo>
                    <a:pt x="7623" y="698"/>
                  </a:lnTo>
                  <a:lnTo>
                    <a:pt x="7629" y="699"/>
                  </a:lnTo>
                  <a:lnTo>
                    <a:pt x="7634" y="699"/>
                  </a:lnTo>
                  <a:lnTo>
                    <a:pt x="7640" y="700"/>
                  </a:lnTo>
                  <a:lnTo>
                    <a:pt x="7647" y="701"/>
                  </a:lnTo>
                  <a:lnTo>
                    <a:pt x="7652" y="702"/>
                  </a:lnTo>
                  <a:lnTo>
                    <a:pt x="7658" y="702"/>
                  </a:lnTo>
                  <a:lnTo>
                    <a:pt x="7663" y="703"/>
                  </a:lnTo>
                  <a:lnTo>
                    <a:pt x="7669" y="704"/>
                  </a:lnTo>
                  <a:lnTo>
                    <a:pt x="7675" y="704"/>
                  </a:lnTo>
                  <a:lnTo>
                    <a:pt x="7681" y="705"/>
                  </a:lnTo>
                  <a:lnTo>
                    <a:pt x="7686" y="706"/>
                  </a:lnTo>
                  <a:lnTo>
                    <a:pt x="7692" y="707"/>
                  </a:lnTo>
                  <a:lnTo>
                    <a:pt x="7697" y="707"/>
                  </a:lnTo>
                  <a:lnTo>
                    <a:pt x="7704" y="708"/>
                  </a:lnTo>
                  <a:lnTo>
                    <a:pt x="7709" y="709"/>
                  </a:lnTo>
                  <a:lnTo>
                    <a:pt x="7715" y="709"/>
                  </a:lnTo>
                  <a:lnTo>
                    <a:pt x="7720" y="710"/>
                  </a:lnTo>
                  <a:lnTo>
                    <a:pt x="7726" y="711"/>
                  </a:lnTo>
                  <a:lnTo>
                    <a:pt x="7732" y="711"/>
                  </a:lnTo>
                  <a:lnTo>
                    <a:pt x="7738" y="712"/>
                  </a:lnTo>
                  <a:lnTo>
                    <a:pt x="7744" y="713"/>
                  </a:lnTo>
                  <a:lnTo>
                    <a:pt x="7749" y="714"/>
                  </a:lnTo>
                  <a:lnTo>
                    <a:pt x="7755" y="714"/>
                  </a:lnTo>
                  <a:lnTo>
                    <a:pt x="7761" y="716"/>
                  </a:lnTo>
                  <a:lnTo>
                    <a:pt x="7767" y="717"/>
                  </a:lnTo>
                  <a:lnTo>
                    <a:pt x="7772" y="717"/>
                  </a:lnTo>
                  <a:lnTo>
                    <a:pt x="7778" y="718"/>
                  </a:lnTo>
                  <a:lnTo>
                    <a:pt x="7783" y="719"/>
                  </a:lnTo>
                  <a:lnTo>
                    <a:pt x="7790" y="719"/>
                  </a:lnTo>
                  <a:lnTo>
                    <a:pt x="7795" y="720"/>
                  </a:lnTo>
                  <a:lnTo>
                    <a:pt x="7801" y="721"/>
                  </a:lnTo>
                  <a:lnTo>
                    <a:pt x="7806" y="721"/>
                  </a:lnTo>
                  <a:lnTo>
                    <a:pt x="7812" y="722"/>
                  </a:lnTo>
                  <a:lnTo>
                    <a:pt x="7818" y="723"/>
                  </a:lnTo>
                  <a:lnTo>
                    <a:pt x="7824" y="724"/>
                  </a:lnTo>
                  <a:lnTo>
                    <a:pt x="7830" y="724"/>
                  </a:lnTo>
                  <a:lnTo>
                    <a:pt x="7835" y="725"/>
                  </a:lnTo>
                  <a:lnTo>
                    <a:pt x="7841" y="726"/>
                  </a:lnTo>
                  <a:lnTo>
                    <a:pt x="7847" y="726"/>
                  </a:lnTo>
                  <a:lnTo>
                    <a:pt x="7853" y="727"/>
                  </a:lnTo>
                  <a:lnTo>
                    <a:pt x="7858" y="728"/>
                  </a:lnTo>
                  <a:lnTo>
                    <a:pt x="7864" y="728"/>
                  </a:lnTo>
                  <a:lnTo>
                    <a:pt x="7869" y="729"/>
                  </a:lnTo>
                  <a:lnTo>
                    <a:pt x="7876" y="730"/>
                  </a:lnTo>
                  <a:lnTo>
                    <a:pt x="7881" y="730"/>
                  </a:lnTo>
                  <a:lnTo>
                    <a:pt x="7887" y="731"/>
                  </a:lnTo>
                  <a:lnTo>
                    <a:pt x="7892" y="732"/>
                  </a:lnTo>
                  <a:lnTo>
                    <a:pt x="7898" y="732"/>
                  </a:lnTo>
                  <a:lnTo>
                    <a:pt x="7904" y="733"/>
                  </a:lnTo>
                  <a:lnTo>
                    <a:pt x="7910" y="733"/>
                  </a:lnTo>
                  <a:lnTo>
                    <a:pt x="7915" y="734"/>
                  </a:lnTo>
                  <a:lnTo>
                    <a:pt x="7921" y="735"/>
                  </a:lnTo>
                  <a:lnTo>
                    <a:pt x="7928" y="735"/>
                  </a:lnTo>
                  <a:lnTo>
                    <a:pt x="7933" y="736"/>
                  </a:lnTo>
                  <a:lnTo>
                    <a:pt x="7939" y="737"/>
                  </a:lnTo>
                  <a:lnTo>
                    <a:pt x="7944" y="737"/>
                  </a:lnTo>
                  <a:lnTo>
                    <a:pt x="7950" y="738"/>
                  </a:lnTo>
                  <a:lnTo>
                    <a:pt x="7955" y="739"/>
                  </a:lnTo>
                  <a:lnTo>
                    <a:pt x="7962" y="739"/>
                  </a:lnTo>
                  <a:lnTo>
                    <a:pt x="7967" y="740"/>
                  </a:lnTo>
                  <a:lnTo>
                    <a:pt x="7973" y="741"/>
                  </a:lnTo>
                  <a:lnTo>
                    <a:pt x="7978" y="741"/>
                  </a:lnTo>
                  <a:lnTo>
                    <a:pt x="7984" y="742"/>
                  </a:lnTo>
                  <a:lnTo>
                    <a:pt x="7990" y="743"/>
                  </a:lnTo>
                  <a:lnTo>
                    <a:pt x="7996" y="743"/>
                  </a:lnTo>
                  <a:lnTo>
                    <a:pt x="8001" y="745"/>
                  </a:lnTo>
                  <a:lnTo>
                    <a:pt x="8007" y="745"/>
                  </a:lnTo>
                  <a:lnTo>
                    <a:pt x="8012" y="746"/>
                  </a:lnTo>
                  <a:lnTo>
                    <a:pt x="8019" y="747"/>
                  </a:lnTo>
                  <a:lnTo>
                    <a:pt x="8025" y="747"/>
                  </a:lnTo>
                  <a:lnTo>
                    <a:pt x="8030" y="748"/>
                  </a:lnTo>
                  <a:lnTo>
                    <a:pt x="8036" y="749"/>
                  </a:lnTo>
                  <a:lnTo>
                    <a:pt x="8041" y="749"/>
                  </a:lnTo>
                  <a:lnTo>
                    <a:pt x="8048" y="750"/>
                  </a:lnTo>
                  <a:lnTo>
                    <a:pt x="8053" y="750"/>
                  </a:lnTo>
                  <a:lnTo>
                    <a:pt x="8059" y="751"/>
                  </a:lnTo>
                  <a:lnTo>
                    <a:pt x="8064" y="752"/>
                  </a:lnTo>
                  <a:lnTo>
                    <a:pt x="8071" y="752"/>
                  </a:lnTo>
                  <a:lnTo>
                    <a:pt x="8076" y="753"/>
                  </a:lnTo>
                  <a:lnTo>
                    <a:pt x="8082" y="753"/>
                  </a:lnTo>
                  <a:lnTo>
                    <a:pt x="8087" y="754"/>
                  </a:lnTo>
                  <a:lnTo>
                    <a:pt x="8093" y="755"/>
                  </a:lnTo>
                  <a:lnTo>
                    <a:pt x="8098" y="755"/>
                  </a:lnTo>
                  <a:lnTo>
                    <a:pt x="8105" y="756"/>
                  </a:lnTo>
                  <a:lnTo>
                    <a:pt x="8111" y="757"/>
                  </a:lnTo>
                  <a:lnTo>
                    <a:pt x="8116" y="757"/>
                  </a:lnTo>
                  <a:lnTo>
                    <a:pt x="8122" y="758"/>
                  </a:lnTo>
                  <a:lnTo>
                    <a:pt x="8128" y="758"/>
                  </a:lnTo>
                  <a:lnTo>
                    <a:pt x="8134" y="759"/>
                  </a:lnTo>
                  <a:lnTo>
                    <a:pt x="8139" y="760"/>
                  </a:lnTo>
                  <a:lnTo>
                    <a:pt x="8145" y="760"/>
                  </a:lnTo>
                  <a:lnTo>
                    <a:pt x="8150" y="761"/>
                  </a:lnTo>
                  <a:lnTo>
                    <a:pt x="8157" y="761"/>
                  </a:lnTo>
                  <a:lnTo>
                    <a:pt x="8162" y="762"/>
                  </a:lnTo>
                  <a:lnTo>
                    <a:pt x="8168" y="762"/>
                  </a:lnTo>
                  <a:lnTo>
                    <a:pt x="8173" y="763"/>
                  </a:lnTo>
                  <a:lnTo>
                    <a:pt x="8179" y="764"/>
                  </a:lnTo>
                  <a:lnTo>
                    <a:pt x="8185" y="764"/>
                  </a:lnTo>
                  <a:lnTo>
                    <a:pt x="8191" y="765"/>
                  </a:lnTo>
                  <a:lnTo>
                    <a:pt x="8196" y="765"/>
                  </a:lnTo>
                  <a:lnTo>
                    <a:pt x="8202" y="766"/>
                  </a:lnTo>
                  <a:lnTo>
                    <a:pt x="8208" y="767"/>
                  </a:lnTo>
                  <a:lnTo>
                    <a:pt x="8214" y="767"/>
                  </a:lnTo>
                  <a:lnTo>
                    <a:pt x="8220" y="768"/>
                  </a:lnTo>
                  <a:lnTo>
                    <a:pt x="8225" y="768"/>
                  </a:lnTo>
                  <a:lnTo>
                    <a:pt x="8231" y="769"/>
                  </a:lnTo>
                  <a:lnTo>
                    <a:pt x="8236" y="769"/>
                  </a:lnTo>
                  <a:lnTo>
                    <a:pt x="8243" y="770"/>
                  </a:lnTo>
                  <a:lnTo>
                    <a:pt x="8248" y="771"/>
                  </a:lnTo>
                  <a:lnTo>
                    <a:pt x="8254" y="771"/>
                  </a:lnTo>
                  <a:lnTo>
                    <a:pt x="8259" y="773"/>
                  </a:lnTo>
                  <a:lnTo>
                    <a:pt x="8265" y="773"/>
                  </a:lnTo>
                  <a:lnTo>
                    <a:pt x="8271" y="774"/>
                  </a:lnTo>
                  <a:lnTo>
                    <a:pt x="8277" y="774"/>
                  </a:lnTo>
                  <a:lnTo>
                    <a:pt x="8282" y="775"/>
                  </a:lnTo>
                  <a:lnTo>
                    <a:pt x="8288" y="776"/>
                  </a:lnTo>
                  <a:lnTo>
                    <a:pt x="8294" y="776"/>
                  </a:lnTo>
                  <a:lnTo>
                    <a:pt x="8300" y="777"/>
                  </a:lnTo>
                  <a:lnTo>
                    <a:pt x="8306" y="777"/>
                  </a:lnTo>
                  <a:lnTo>
                    <a:pt x="8311" y="778"/>
                  </a:lnTo>
                  <a:lnTo>
                    <a:pt x="8317" y="778"/>
                  </a:lnTo>
                  <a:lnTo>
                    <a:pt x="8322" y="779"/>
                  </a:lnTo>
                  <a:lnTo>
                    <a:pt x="8329" y="779"/>
                  </a:lnTo>
                  <a:lnTo>
                    <a:pt x="8334" y="780"/>
                  </a:lnTo>
                  <a:lnTo>
                    <a:pt x="8340" y="781"/>
                  </a:lnTo>
                  <a:lnTo>
                    <a:pt x="8345" y="781"/>
                  </a:lnTo>
                  <a:lnTo>
                    <a:pt x="8351" y="782"/>
                  </a:lnTo>
                  <a:lnTo>
                    <a:pt x="8357" y="782"/>
                  </a:lnTo>
                  <a:lnTo>
                    <a:pt x="8363" y="783"/>
                  </a:lnTo>
                  <a:lnTo>
                    <a:pt x="8368" y="783"/>
                  </a:lnTo>
                  <a:lnTo>
                    <a:pt x="8374" y="784"/>
                  </a:lnTo>
                  <a:lnTo>
                    <a:pt x="8379" y="784"/>
                  </a:lnTo>
                  <a:lnTo>
                    <a:pt x="8386" y="785"/>
                  </a:lnTo>
                  <a:lnTo>
                    <a:pt x="8392" y="785"/>
                  </a:lnTo>
                  <a:lnTo>
                    <a:pt x="8397" y="786"/>
                  </a:lnTo>
                  <a:lnTo>
                    <a:pt x="8403" y="786"/>
                  </a:lnTo>
                  <a:lnTo>
                    <a:pt x="8408" y="787"/>
                  </a:lnTo>
                  <a:lnTo>
                    <a:pt x="8415" y="788"/>
                  </a:lnTo>
                  <a:lnTo>
                    <a:pt x="8420" y="788"/>
                  </a:lnTo>
                  <a:lnTo>
                    <a:pt x="8426" y="789"/>
                  </a:lnTo>
                  <a:lnTo>
                    <a:pt x="8431" y="789"/>
                  </a:lnTo>
                  <a:lnTo>
                    <a:pt x="8437" y="790"/>
                  </a:lnTo>
                  <a:lnTo>
                    <a:pt x="8443" y="790"/>
                  </a:lnTo>
                  <a:lnTo>
                    <a:pt x="8449" y="791"/>
                  </a:lnTo>
                  <a:lnTo>
                    <a:pt x="8454" y="791"/>
                  </a:lnTo>
                  <a:lnTo>
                    <a:pt x="8460" y="792"/>
                  </a:lnTo>
                  <a:lnTo>
                    <a:pt x="8465" y="792"/>
                  </a:lnTo>
                  <a:lnTo>
                    <a:pt x="8472" y="793"/>
                  </a:lnTo>
                  <a:lnTo>
                    <a:pt x="8478" y="793"/>
                  </a:lnTo>
                  <a:lnTo>
                    <a:pt x="8483" y="794"/>
                  </a:lnTo>
                  <a:lnTo>
                    <a:pt x="8489" y="794"/>
                  </a:lnTo>
                  <a:lnTo>
                    <a:pt x="8494" y="795"/>
                  </a:lnTo>
                  <a:lnTo>
                    <a:pt x="8501" y="795"/>
                  </a:lnTo>
                  <a:lnTo>
                    <a:pt x="8506" y="796"/>
                  </a:lnTo>
                  <a:lnTo>
                    <a:pt x="8512" y="796"/>
                  </a:lnTo>
                  <a:lnTo>
                    <a:pt x="8517" y="797"/>
                  </a:lnTo>
                  <a:lnTo>
                    <a:pt x="8523" y="797"/>
                  </a:lnTo>
                  <a:lnTo>
                    <a:pt x="8529" y="798"/>
                  </a:lnTo>
                  <a:lnTo>
                    <a:pt x="8535" y="798"/>
                  </a:lnTo>
                  <a:lnTo>
                    <a:pt x="8540" y="799"/>
                  </a:lnTo>
                  <a:lnTo>
                    <a:pt x="8546" y="799"/>
                  </a:lnTo>
                  <a:lnTo>
                    <a:pt x="8551" y="800"/>
                  </a:lnTo>
                  <a:lnTo>
                    <a:pt x="8558" y="800"/>
                  </a:lnTo>
                  <a:lnTo>
                    <a:pt x="8563" y="802"/>
                  </a:lnTo>
                  <a:lnTo>
                    <a:pt x="8569" y="802"/>
                  </a:lnTo>
                  <a:lnTo>
                    <a:pt x="8575" y="803"/>
                  </a:lnTo>
                  <a:lnTo>
                    <a:pt x="8580" y="803"/>
                  </a:lnTo>
                  <a:lnTo>
                    <a:pt x="8587" y="804"/>
                  </a:lnTo>
                  <a:lnTo>
                    <a:pt x="8592" y="804"/>
                  </a:lnTo>
                  <a:lnTo>
                    <a:pt x="8598" y="805"/>
                  </a:lnTo>
                </a:path>
              </a:pathLst>
            </a:custGeom>
            <a:solidFill>
              <a:srgbClr val="FFEBD7">
                <a:alpha val="0"/>
              </a:srgbClr>
            </a:solidFill>
            <a:ln w="0">
              <a:solidFill>
                <a:srgbClr val="008000"/>
              </a:solidFill>
              <a:prstDash val="sysDashDotDot"/>
              <a:round/>
              <a:headEnd/>
              <a:tailEnd/>
            </a:ln>
          </p:spPr>
          <p:txBody>
            <a:bodyPr/>
            <a:lstStyle/>
            <a:p>
              <a:pPr>
                <a:defRPr/>
              </a:pPr>
              <a:endParaRPr lang="en-US" dirty="0"/>
            </a:p>
          </p:txBody>
        </p:sp>
        <p:sp>
          <p:nvSpPr>
            <p:cNvPr id="17484" name="Rectangle 76"/>
            <p:cNvSpPr>
              <a:spLocks noChangeArrowheads="1"/>
            </p:cNvSpPr>
            <p:nvPr/>
          </p:nvSpPr>
          <p:spPr bwMode="auto">
            <a:xfrm>
              <a:off x="3910" y="187"/>
              <a:ext cx="509" cy="72"/>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400" dirty="0">
                  <a:solidFill>
                    <a:srgbClr val="000000"/>
                  </a:solidFill>
                </a:rPr>
                <a:t>Chi-Square Densities</a:t>
              </a:r>
              <a:endParaRPr lang="en-US" dirty="0"/>
            </a:p>
          </p:txBody>
        </p:sp>
        <p:sp>
          <p:nvSpPr>
            <p:cNvPr id="17485" name="Freeform 77"/>
            <p:cNvSpPr>
              <a:spLocks/>
            </p:cNvSpPr>
            <p:nvPr/>
          </p:nvSpPr>
          <p:spPr bwMode="auto">
            <a:xfrm>
              <a:off x="3636" y="335"/>
              <a:ext cx="33" cy="10"/>
            </a:xfrm>
            <a:custGeom>
              <a:avLst/>
              <a:gdLst/>
              <a:ahLst/>
              <a:cxnLst>
                <a:cxn ang="0">
                  <a:pos x="287" y="104"/>
                </a:cxn>
                <a:cxn ang="0">
                  <a:pos x="0" y="104"/>
                </a:cxn>
                <a:cxn ang="0">
                  <a:pos x="104" y="0"/>
                </a:cxn>
              </a:cxnLst>
              <a:rect l="0" t="0" r="r" b="b"/>
              <a:pathLst>
                <a:path w="287" h="104">
                  <a:moveTo>
                    <a:pt x="287" y="104"/>
                  </a:moveTo>
                  <a:lnTo>
                    <a:pt x="0" y="104"/>
                  </a:lnTo>
                  <a:lnTo>
                    <a:pt x="104" y="0"/>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17486" name="Line 78"/>
            <p:cNvSpPr>
              <a:spLocks noChangeShapeType="1"/>
            </p:cNvSpPr>
            <p:nvPr/>
          </p:nvSpPr>
          <p:spPr bwMode="auto">
            <a:xfrm flipH="1" flipV="1">
              <a:off x="3636" y="347"/>
              <a:ext cx="10" cy="11"/>
            </a:xfrm>
            <a:prstGeom prst="line">
              <a:avLst/>
            </a:prstGeom>
            <a:noFill/>
            <a:ln w="1588">
              <a:solidFill>
                <a:srgbClr val="008000"/>
              </a:solidFill>
              <a:round/>
              <a:headEnd/>
              <a:tailEnd/>
            </a:ln>
          </p:spPr>
          <p:txBody>
            <a:bodyPr/>
            <a:lstStyle/>
            <a:p>
              <a:pPr>
                <a:defRPr/>
              </a:pPr>
              <a:endParaRPr lang="en-US" dirty="0"/>
            </a:p>
          </p:txBody>
        </p:sp>
        <p:sp>
          <p:nvSpPr>
            <p:cNvPr id="17487" name="Freeform 79"/>
            <p:cNvSpPr>
              <a:spLocks/>
            </p:cNvSpPr>
            <p:nvPr/>
          </p:nvSpPr>
          <p:spPr bwMode="auto">
            <a:xfrm>
              <a:off x="3687" y="569"/>
              <a:ext cx="64" cy="39"/>
            </a:xfrm>
            <a:custGeom>
              <a:avLst/>
              <a:gdLst/>
              <a:ahLst/>
              <a:cxnLst>
                <a:cxn ang="0">
                  <a:pos x="573" y="0"/>
                </a:cxn>
                <a:cxn ang="0">
                  <a:pos x="0" y="349"/>
                </a:cxn>
                <a:cxn ang="0">
                  <a:pos x="34" y="207"/>
                </a:cxn>
              </a:cxnLst>
              <a:rect l="0" t="0" r="r" b="b"/>
              <a:pathLst>
                <a:path w="573" h="349">
                  <a:moveTo>
                    <a:pt x="573" y="0"/>
                  </a:moveTo>
                  <a:lnTo>
                    <a:pt x="0" y="349"/>
                  </a:lnTo>
                  <a:lnTo>
                    <a:pt x="34" y="207"/>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17488" name="Line 80"/>
            <p:cNvSpPr>
              <a:spLocks noChangeShapeType="1"/>
            </p:cNvSpPr>
            <p:nvPr/>
          </p:nvSpPr>
          <p:spPr bwMode="auto">
            <a:xfrm flipH="1" flipV="1">
              <a:off x="3687" y="609"/>
              <a:ext cx="16" cy="3"/>
            </a:xfrm>
            <a:prstGeom prst="line">
              <a:avLst/>
            </a:prstGeom>
            <a:noFill/>
            <a:ln w="1588">
              <a:solidFill>
                <a:srgbClr val="008000"/>
              </a:solidFill>
              <a:round/>
              <a:headEnd/>
              <a:tailEnd/>
            </a:ln>
          </p:spPr>
          <p:txBody>
            <a:bodyPr/>
            <a:lstStyle/>
            <a:p>
              <a:pPr>
                <a:defRPr/>
              </a:pPr>
              <a:endParaRPr lang="en-US" dirty="0"/>
            </a:p>
          </p:txBody>
        </p:sp>
        <p:sp>
          <p:nvSpPr>
            <p:cNvPr id="17489" name="Freeform 81"/>
            <p:cNvSpPr>
              <a:spLocks/>
            </p:cNvSpPr>
            <p:nvPr/>
          </p:nvSpPr>
          <p:spPr bwMode="auto">
            <a:xfrm>
              <a:off x="3778" y="656"/>
              <a:ext cx="62" cy="39"/>
            </a:xfrm>
            <a:custGeom>
              <a:avLst/>
              <a:gdLst/>
              <a:ahLst/>
              <a:cxnLst>
                <a:cxn ang="0">
                  <a:pos x="573" y="0"/>
                </a:cxn>
                <a:cxn ang="0">
                  <a:pos x="0" y="348"/>
                </a:cxn>
                <a:cxn ang="0">
                  <a:pos x="35" y="205"/>
                </a:cxn>
              </a:cxnLst>
              <a:rect l="0" t="0" r="r" b="b"/>
              <a:pathLst>
                <a:path w="573" h="348">
                  <a:moveTo>
                    <a:pt x="573" y="0"/>
                  </a:moveTo>
                  <a:lnTo>
                    <a:pt x="0" y="348"/>
                  </a:lnTo>
                  <a:lnTo>
                    <a:pt x="35" y="205"/>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17490" name="Line 82"/>
            <p:cNvSpPr>
              <a:spLocks noChangeShapeType="1"/>
            </p:cNvSpPr>
            <p:nvPr/>
          </p:nvSpPr>
          <p:spPr bwMode="auto">
            <a:xfrm flipH="1" flipV="1">
              <a:off x="3778" y="695"/>
              <a:ext cx="15" cy="3"/>
            </a:xfrm>
            <a:prstGeom prst="line">
              <a:avLst/>
            </a:prstGeom>
            <a:noFill/>
            <a:ln w="1588">
              <a:solidFill>
                <a:srgbClr val="008000"/>
              </a:solidFill>
              <a:round/>
              <a:headEnd/>
              <a:tailEnd/>
            </a:ln>
          </p:spPr>
          <p:txBody>
            <a:bodyPr/>
            <a:lstStyle/>
            <a:p>
              <a:pPr>
                <a:defRPr/>
              </a:pPr>
              <a:endParaRPr lang="en-US" dirty="0"/>
            </a:p>
          </p:txBody>
        </p:sp>
        <p:sp>
          <p:nvSpPr>
            <p:cNvPr id="17491" name="Freeform 83"/>
            <p:cNvSpPr>
              <a:spLocks/>
            </p:cNvSpPr>
            <p:nvPr/>
          </p:nvSpPr>
          <p:spPr bwMode="auto">
            <a:xfrm>
              <a:off x="3891" y="695"/>
              <a:ext cx="64" cy="39"/>
            </a:xfrm>
            <a:custGeom>
              <a:avLst/>
              <a:gdLst/>
              <a:ahLst/>
              <a:cxnLst>
                <a:cxn ang="0">
                  <a:pos x="573" y="0"/>
                </a:cxn>
                <a:cxn ang="0">
                  <a:pos x="0" y="348"/>
                </a:cxn>
                <a:cxn ang="0">
                  <a:pos x="34" y="205"/>
                </a:cxn>
              </a:cxnLst>
              <a:rect l="0" t="0" r="r" b="b"/>
              <a:pathLst>
                <a:path w="573" h="348">
                  <a:moveTo>
                    <a:pt x="573" y="0"/>
                  </a:moveTo>
                  <a:lnTo>
                    <a:pt x="0" y="348"/>
                  </a:lnTo>
                  <a:lnTo>
                    <a:pt x="34" y="205"/>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17492" name="Line 84"/>
            <p:cNvSpPr>
              <a:spLocks noChangeShapeType="1"/>
            </p:cNvSpPr>
            <p:nvPr/>
          </p:nvSpPr>
          <p:spPr bwMode="auto">
            <a:xfrm flipH="1" flipV="1">
              <a:off x="3891" y="735"/>
              <a:ext cx="16" cy="2"/>
            </a:xfrm>
            <a:prstGeom prst="line">
              <a:avLst/>
            </a:prstGeom>
            <a:noFill/>
            <a:ln w="1588">
              <a:solidFill>
                <a:srgbClr val="008000"/>
              </a:solidFill>
              <a:round/>
              <a:headEnd/>
              <a:tailEnd/>
            </a:ln>
          </p:spPr>
          <p:txBody>
            <a:bodyPr/>
            <a:lstStyle/>
            <a:p>
              <a:pPr>
                <a:defRPr/>
              </a:pPr>
              <a:endParaRPr lang="en-US" dirty="0"/>
            </a:p>
          </p:txBody>
        </p:sp>
        <p:sp>
          <p:nvSpPr>
            <p:cNvPr id="17493" name="Freeform 85"/>
            <p:cNvSpPr>
              <a:spLocks/>
            </p:cNvSpPr>
            <p:nvPr/>
          </p:nvSpPr>
          <p:spPr bwMode="auto">
            <a:xfrm>
              <a:off x="4211" y="743"/>
              <a:ext cx="64" cy="39"/>
            </a:xfrm>
            <a:custGeom>
              <a:avLst/>
              <a:gdLst/>
              <a:ahLst/>
              <a:cxnLst>
                <a:cxn ang="0">
                  <a:pos x="573" y="0"/>
                </a:cxn>
                <a:cxn ang="0">
                  <a:pos x="0" y="347"/>
                </a:cxn>
                <a:cxn ang="0">
                  <a:pos x="34" y="205"/>
                </a:cxn>
              </a:cxnLst>
              <a:rect l="0" t="0" r="r" b="b"/>
              <a:pathLst>
                <a:path w="573" h="347">
                  <a:moveTo>
                    <a:pt x="573" y="0"/>
                  </a:moveTo>
                  <a:lnTo>
                    <a:pt x="0" y="347"/>
                  </a:lnTo>
                  <a:lnTo>
                    <a:pt x="34" y="205"/>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17494" name="Line 86"/>
            <p:cNvSpPr>
              <a:spLocks noChangeShapeType="1"/>
            </p:cNvSpPr>
            <p:nvPr/>
          </p:nvSpPr>
          <p:spPr bwMode="auto">
            <a:xfrm flipH="1" flipV="1">
              <a:off x="4211" y="782"/>
              <a:ext cx="15" cy="3"/>
            </a:xfrm>
            <a:prstGeom prst="line">
              <a:avLst/>
            </a:prstGeom>
            <a:noFill/>
            <a:ln w="1588">
              <a:solidFill>
                <a:srgbClr val="008000"/>
              </a:solidFill>
              <a:round/>
              <a:headEnd/>
              <a:tailEnd/>
            </a:ln>
          </p:spPr>
          <p:txBody>
            <a:bodyPr/>
            <a:lstStyle/>
            <a:p>
              <a:pPr>
                <a:defRPr/>
              </a:pPr>
              <a:endParaRPr lang="en-US" dirty="0"/>
            </a:p>
          </p:txBody>
        </p:sp>
        <p:sp>
          <p:nvSpPr>
            <p:cNvPr id="17495" name="Rectangle 87"/>
            <p:cNvSpPr>
              <a:spLocks noChangeArrowheads="1"/>
            </p:cNvSpPr>
            <p:nvPr/>
          </p:nvSpPr>
          <p:spPr bwMode="auto">
            <a:xfrm>
              <a:off x="3673" y="334"/>
              <a:ext cx="97"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1 d.f.</a:t>
              </a:r>
              <a:endParaRPr lang="en-US" dirty="0"/>
            </a:p>
          </p:txBody>
        </p:sp>
        <p:sp>
          <p:nvSpPr>
            <p:cNvPr id="17496" name="Rectangle 88"/>
            <p:cNvSpPr>
              <a:spLocks noChangeArrowheads="1"/>
            </p:cNvSpPr>
            <p:nvPr/>
          </p:nvSpPr>
          <p:spPr bwMode="auto">
            <a:xfrm>
              <a:off x="3756" y="560"/>
              <a:ext cx="98"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2 d.f.</a:t>
              </a:r>
              <a:endParaRPr lang="en-US" dirty="0"/>
            </a:p>
          </p:txBody>
        </p:sp>
        <p:sp>
          <p:nvSpPr>
            <p:cNvPr id="17497" name="Rectangle 89"/>
            <p:cNvSpPr>
              <a:spLocks noChangeArrowheads="1"/>
            </p:cNvSpPr>
            <p:nvPr/>
          </p:nvSpPr>
          <p:spPr bwMode="auto">
            <a:xfrm>
              <a:off x="3846" y="648"/>
              <a:ext cx="97"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3 d.f.</a:t>
              </a:r>
              <a:endParaRPr lang="en-US" dirty="0"/>
            </a:p>
          </p:txBody>
        </p:sp>
        <p:sp>
          <p:nvSpPr>
            <p:cNvPr id="17498" name="Rectangle 90"/>
            <p:cNvSpPr>
              <a:spLocks noChangeArrowheads="1"/>
            </p:cNvSpPr>
            <p:nvPr/>
          </p:nvSpPr>
          <p:spPr bwMode="auto">
            <a:xfrm>
              <a:off x="3961" y="689"/>
              <a:ext cx="98"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5 d.f.</a:t>
              </a:r>
              <a:endParaRPr lang="en-US" dirty="0"/>
            </a:p>
          </p:txBody>
        </p:sp>
        <p:sp>
          <p:nvSpPr>
            <p:cNvPr id="17499" name="Rectangle 91"/>
            <p:cNvSpPr>
              <a:spLocks noChangeArrowheads="1"/>
            </p:cNvSpPr>
            <p:nvPr/>
          </p:nvSpPr>
          <p:spPr bwMode="auto">
            <a:xfrm>
              <a:off x="4279" y="736"/>
              <a:ext cx="97"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8 d.f.</a:t>
              </a:r>
              <a:endParaRPr lang="en-US" dirty="0"/>
            </a:p>
          </p:txBody>
        </p:sp>
      </p:grpSp>
      <p:pic>
        <p:nvPicPr>
          <p:cNvPr id="1035" name="Picture 92"/>
          <p:cNvPicPr preferRelativeResize="0">
            <a:picLocks noChangeAspect="1" noChangeArrowheads="1"/>
          </p:cNvPicPr>
          <p:nvPr userDrawn="1"/>
        </p:nvPicPr>
        <p:blipFill>
          <a:blip r:embed="rId13"/>
          <a:srcRect/>
          <a:stretch>
            <a:fillRect/>
          </a:stretch>
        </p:blipFill>
        <p:spPr bwMode="auto">
          <a:xfrm>
            <a:off x="7162800" y="457200"/>
            <a:ext cx="1654175" cy="912813"/>
          </a:xfrm>
          <a:prstGeom prst="rect">
            <a:avLst/>
          </a:prstGeom>
          <a:solidFill>
            <a:schemeClr val="bg1">
              <a:alpha val="10196"/>
            </a:schemeClr>
          </a:solid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7"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iming>
    <p:tnLst>
      <p:par>
        <p:cTn xmlns:p14="http://schemas.microsoft.com/office/powerpoint/2010/main" id="1" dur="indefinite" restart="never" nodeType="tmRoot"/>
      </p:par>
    </p:tnLst>
  </p:timing>
  <p:hf hdr="0" ftr="0" dt="0"/>
  <p:txStyles>
    <p:titleStyle>
      <a:lvl1pPr algn="r" rtl="0" eaLnBrk="0" fontAlgn="base" hangingPunct="0">
        <a:spcBef>
          <a:spcPct val="0"/>
        </a:spcBef>
        <a:spcAft>
          <a:spcPct val="0"/>
        </a:spcAft>
        <a:defRPr sz="2800" b="1">
          <a:solidFill>
            <a:srgbClr val="885B00"/>
          </a:solidFill>
          <a:latin typeface="+mj-lt"/>
          <a:ea typeface="+mj-ea"/>
          <a:cs typeface="+mj-cs"/>
        </a:defRPr>
      </a:lvl1pPr>
      <a:lvl2pPr algn="r" rtl="0" eaLnBrk="0" fontAlgn="base" hangingPunct="0">
        <a:spcBef>
          <a:spcPct val="0"/>
        </a:spcBef>
        <a:spcAft>
          <a:spcPct val="0"/>
        </a:spcAft>
        <a:defRPr sz="2800" b="1">
          <a:solidFill>
            <a:srgbClr val="885B00"/>
          </a:solidFill>
          <a:latin typeface="Times New Roman" pitchFamily="18" charset="0"/>
        </a:defRPr>
      </a:lvl2pPr>
      <a:lvl3pPr algn="r" rtl="0" eaLnBrk="0" fontAlgn="base" hangingPunct="0">
        <a:spcBef>
          <a:spcPct val="0"/>
        </a:spcBef>
        <a:spcAft>
          <a:spcPct val="0"/>
        </a:spcAft>
        <a:defRPr sz="2800" b="1">
          <a:solidFill>
            <a:srgbClr val="885B00"/>
          </a:solidFill>
          <a:latin typeface="Times New Roman" pitchFamily="18" charset="0"/>
        </a:defRPr>
      </a:lvl3pPr>
      <a:lvl4pPr algn="r" rtl="0" eaLnBrk="0" fontAlgn="base" hangingPunct="0">
        <a:spcBef>
          <a:spcPct val="0"/>
        </a:spcBef>
        <a:spcAft>
          <a:spcPct val="0"/>
        </a:spcAft>
        <a:defRPr sz="2800" b="1">
          <a:solidFill>
            <a:srgbClr val="885B00"/>
          </a:solidFill>
          <a:latin typeface="Times New Roman" pitchFamily="18" charset="0"/>
        </a:defRPr>
      </a:lvl4pPr>
      <a:lvl5pPr algn="r" rtl="0" eaLnBrk="0" fontAlgn="base" hangingPunct="0">
        <a:spcBef>
          <a:spcPct val="0"/>
        </a:spcBef>
        <a:spcAft>
          <a:spcPct val="0"/>
        </a:spcAft>
        <a:defRPr sz="2800" b="1">
          <a:solidFill>
            <a:srgbClr val="885B00"/>
          </a:solidFill>
          <a:latin typeface="Times New Roman" pitchFamily="18" charset="0"/>
        </a:defRPr>
      </a:lvl5pPr>
      <a:lvl6pPr marL="457200" algn="r" rtl="0" fontAlgn="base">
        <a:spcBef>
          <a:spcPct val="0"/>
        </a:spcBef>
        <a:spcAft>
          <a:spcPct val="0"/>
        </a:spcAft>
        <a:defRPr sz="2800" b="1">
          <a:solidFill>
            <a:srgbClr val="885B00"/>
          </a:solidFill>
          <a:latin typeface="Times New Roman" pitchFamily="18" charset="0"/>
        </a:defRPr>
      </a:lvl6pPr>
      <a:lvl7pPr marL="914400" algn="r" rtl="0" fontAlgn="base">
        <a:spcBef>
          <a:spcPct val="0"/>
        </a:spcBef>
        <a:spcAft>
          <a:spcPct val="0"/>
        </a:spcAft>
        <a:defRPr sz="2800" b="1">
          <a:solidFill>
            <a:srgbClr val="885B00"/>
          </a:solidFill>
          <a:latin typeface="Times New Roman" pitchFamily="18" charset="0"/>
        </a:defRPr>
      </a:lvl7pPr>
      <a:lvl8pPr marL="1371600" algn="r" rtl="0" fontAlgn="base">
        <a:spcBef>
          <a:spcPct val="0"/>
        </a:spcBef>
        <a:spcAft>
          <a:spcPct val="0"/>
        </a:spcAft>
        <a:defRPr sz="2800" b="1">
          <a:solidFill>
            <a:srgbClr val="885B00"/>
          </a:solidFill>
          <a:latin typeface="Times New Roman" pitchFamily="18" charset="0"/>
        </a:defRPr>
      </a:lvl8pPr>
      <a:lvl9pPr marL="1828800" algn="r" rtl="0" fontAlgn="base">
        <a:spcBef>
          <a:spcPct val="0"/>
        </a:spcBef>
        <a:spcAft>
          <a:spcPct val="0"/>
        </a:spcAft>
        <a:defRPr sz="2800" b="1">
          <a:solidFill>
            <a:srgbClr val="885B00"/>
          </a:solidFill>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
        <a:defRPr sz="2800">
          <a:solidFill>
            <a:schemeClr val="tx1"/>
          </a:solidFill>
          <a:latin typeface="+mn-lt"/>
          <a:ea typeface="+mn-ea"/>
          <a:cs typeface="+mn-cs"/>
        </a:defRPr>
      </a:lvl1pPr>
      <a:lvl2pPr marL="733425" indent="-325438" algn="l" rtl="0" eaLnBrk="0" fontAlgn="base" hangingPunct="0">
        <a:spcBef>
          <a:spcPct val="20000"/>
        </a:spcBef>
        <a:spcAft>
          <a:spcPct val="0"/>
        </a:spcAft>
        <a:buClr>
          <a:schemeClr val="accent1"/>
        </a:buClr>
        <a:buSzPct val="60000"/>
        <a:buFont typeface="Wingdings" pitchFamily="2" charset="2"/>
        <a:buChar char="–"/>
        <a:defRPr sz="2600">
          <a:solidFill>
            <a:schemeClr val="tx1"/>
          </a:solidFill>
          <a:latin typeface="+mn-lt"/>
        </a:defRPr>
      </a:lvl2pPr>
      <a:lvl3pPr marL="1198563" indent="-350838" algn="l" rtl="0" eaLnBrk="0" fontAlgn="base" hangingPunct="0">
        <a:spcBef>
          <a:spcPct val="20000"/>
        </a:spcBef>
        <a:spcAft>
          <a:spcPct val="0"/>
        </a:spcAft>
        <a:buClr>
          <a:schemeClr val="accent1"/>
        </a:buClr>
        <a:buSzPct val="65000"/>
        <a:buFont typeface="Wingdings" pitchFamily="2" charset="2"/>
        <a:buChar char="•"/>
        <a:defRPr sz="2400">
          <a:solidFill>
            <a:schemeClr val="tx1"/>
          </a:solidFill>
          <a:latin typeface="+mn-lt"/>
        </a:defRPr>
      </a:lvl3pPr>
      <a:lvl4pPr marL="1628775" indent="-315913" algn="l" rtl="0" eaLnBrk="0" fontAlgn="base" hangingPunct="0">
        <a:spcBef>
          <a:spcPct val="20000"/>
        </a:spcBef>
        <a:spcAft>
          <a:spcPct val="0"/>
        </a:spcAft>
        <a:buClr>
          <a:schemeClr val="accent1"/>
        </a:buClr>
        <a:buSzPct val="70000"/>
        <a:buFont typeface="Wingdings" pitchFamily="2" charset="2"/>
        <a:buChar char="–"/>
        <a:defRPr sz="2000">
          <a:solidFill>
            <a:schemeClr val="tx1"/>
          </a:solidFill>
          <a:latin typeface="+mn-lt"/>
        </a:defRPr>
      </a:lvl4pPr>
      <a:lvl5pPr marL="2082800"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5400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6pPr>
      <a:lvl7pPr marL="29972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7pPr>
      <a:lvl8pPr marL="34544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8pPr>
      <a:lvl9pPr marL="39116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bwMode="auto">
          <a:xfrm>
            <a:off x="457200" y="1600200"/>
            <a:ext cx="83058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6867" name="Rectangle 3"/>
          <p:cNvSpPr>
            <a:spLocks noGrp="1" noChangeArrowheads="1"/>
          </p:cNvSpPr>
          <p:nvPr>
            <p:ph type="dt" sz="half" idx="2"/>
          </p:nvPr>
        </p:nvSpPr>
        <p:spPr bwMode="auto">
          <a:xfrm>
            <a:off x="457200" y="6400800"/>
            <a:ext cx="2133600" cy="300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a:defRPr/>
            </a:pPr>
            <a:endParaRPr lang="en-US" altLang="en-US"/>
          </a:p>
        </p:txBody>
      </p:sp>
      <p:sp>
        <p:nvSpPr>
          <p:cNvPr id="36868" name="Rectangle 4"/>
          <p:cNvSpPr>
            <a:spLocks noGrp="1" noChangeArrowheads="1"/>
          </p:cNvSpPr>
          <p:nvPr>
            <p:ph type="ftr" sz="quarter" idx="3"/>
          </p:nvPr>
        </p:nvSpPr>
        <p:spPr bwMode="auto">
          <a:xfrm>
            <a:off x="3124200" y="64008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defRPr>
            </a:lvl1pPr>
          </a:lstStyle>
          <a:p>
            <a:pPr>
              <a:defRPr/>
            </a:pPr>
            <a:endParaRPr lang="en-US" altLang="en-US"/>
          </a:p>
        </p:txBody>
      </p:sp>
      <p:sp>
        <p:nvSpPr>
          <p:cNvPr id="36869" name="Rectangle 5"/>
          <p:cNvSpPr>
            <a:spLocks noGrp="1" noChangeArrowheads="1"/>
          </p:cNvSpPr>
          <p:nvPr>
            <p:ph type="sldNum" sz="quarter" idx="4"/>
          </p:nvPr>
        </p:nvSpPr>
        <p:spPr bwMode="auto">
          <a:xfrm>
            <a:off x="6553200" y="6400800"/>
            <a:ext cx="2133600" cy="300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a:defRPr/>
            </a:pPr>
            <a:fld id="{5696F857-A68E-4D32-877D-F27C343C632E}" type="slidenum">
              <a:rPr lang="en-US" altLang="en-US"/>
              <a:pPr>
                <a:defRPr/>
              </a:pPr>
              <a:t>‹#›</a:t>
            </a:fld>
            <a:endParaRPr lang="en-US" altLang="en-US" dirty="0"/>
          </a:p>
        </p:txBody>
      </p:sp>
      <p:sp>
        <p:nvSpPr>
          <p:cNvPr id="36870" name="Freeform 6"/>
          <p:cNvSpPr>
            <a:spLocks noChangeArrowheads="1"/>
          </p:cNvSpPr>
          <p:nvPr/>
        </p:nvSpPr>
        <p:spPr bwMode="auto">
          <a:xfrm>
            <a:off x="457200" y="304800"/>
            <a:ext cx="8226425"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dirty="0"/>
          </a:p>
        </p:txBody>
      </p:sp>
      <p:sp>
        <p:nvSpPr>
          <p:cNvPr id="36871" name="Line 7"/>
          <p:cNvSpPr>
            <a:spLocks noChangeShapeType="1"/>
          </p:cNvSpPr>
          <p:nvPr/>
        </p:nvSpPr>
        <p:spPr bwMode="auto">
          <a:xfrm>
            <a:off x="457200" y="6248400"/>
            <a:ext cx="8229600" cy="0"/>
          </a:xfrm>
          <a:prstGeom prst="line">
            <a:avLst/>
          </a:prstGeom>
          <a:noFill/>
          <a:ln w="19050">
            <a:solidFill>
              <a:schemeClr val="accent1"/>
            </a:solidFill>
            <a:round/>
            <a:headEnd/>
            <a:tailEnd/>
          </a:ln>
          <a:effectLst/>
        </p:spPr>
        <p:txBody>
          <a:bodyPr/>
          <a:lstStyle/>
          <a:p>
            <a:pPr>
              <a:defRPr/>
            </a:pPr>
            <a:endParaRPr lang="en-US" dirty="0"/>
          </a:p>
        </p:txBody>
      </p:sp>
      <p:sp>
        <p:nvSpPr>
          <p:cNvPr id="2056" name="Rectangle 8"/>
          <p:cNvSpPr>
            <a:spLocks noGrp="1" noChangeArrowheads="1"/>
          </p:cNvSpPr>
          <p:nvPr>
            <p:ph type="title"/>
          </p:nvPr>
        </p:nvSpPr>
        <p:spPr bwMode="auto">
          <a:xfrm>
            <a:off x="3200400" y="533400"/>
            <a:ext cx="3810000" cy="685800"/>
          </a:xfrm>
          <a:prstGeom prst="rect">
            <a:avLst/>
          </a:prstGeom>
          <a:solidFill>
            <a:srgbClr val="F6F0F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grpSp>
        <p:nvGrpSpPr>
          <p:cNvPr id="2057" name="Group 9"/>
          <p:cNvGrpSpPr>
            <a:grpSpLocks/>
          </p:cNvGrpSpPr>
          <p:nvPr userDrawn="1"/>
        </p:nvGrpSpPr>
        <p:grpSpPr bwMode="auto">
          <a:xfrm>
            <a:off x="530225" y="382588"/>
            <a:ext cx="1146175" cy="871537"/>
            <a:chOff x="910" y="192"/>
            <a:chExt cx="722" cy="549"/>
          </a:xfrm>
        </p:grpSpPr>
        <p:sp>
          <p:nvSpPr>
            <p:cNvPr id="36874" name="AutoShape 10"/>
            <p:cNvSpPr>
              <a:spLocks noChangeAspect="1" noChangeArrowheads="1" noTextEdit="1"/>
            </p:cNvSpPr>
            <p:nvPr userDrawn="1"/>
          </p:nvSpPr>
          <p:spPr bwMode="auto">
            <a:xfrm>
              <a:off x="912" y="192"/>
              <a:ext cx="720" cy="549"/>
            </a:xfrm>
            <a:prstGeom prst="rect">
              <a:avLst/>
            </a:prstGeom>
            <a:noFill/>
            <a:ln w="9525">
              <a:solidFill>
                <a:srgbClr val="800080"/>
              </a:solidFill>
              <a:miter lim="800000"/>
              <a:headEnd/>
              <a:tailEnd/>
            </a:ln>
          </p:spPr>
          <p:txBody>
            <a:bodyPr anchor="ctr"/>
            <a:lstStyle/>
            <a:p>
              <a:pPr>
                <a:defRPr/>
              </a:pPr>
              <a:endParaRPr lang="en-US" dirty="0"/>
            </a:p>
          </p:txBody>
        </p:sp>
        <p:sp>
          <p:nvSpPr>
            <p:cNvPr id="36875" name="Freeform 11"/>
            <p:cNvSpPr>
              <a:spLocks/>
            </p:cNvSpPr>
            <p:nvPr userDrawn="1"/>
          </p:nvSpPr>
          <p:spPr bwMode="auto">
            <a:xfrm>
              <a:off x="1012" y="284"/>
              <a:ext cx="557" cy="346"/>
            </a:xfrm>
            <a:custGeom>
              <a:avLst/>
              <a:gdLst/>
              <a:ahLst/>
              <a:cxnLst>
                <a:cxn ang="0">
                  <a:pos x="127" y="5193"/>
                </a:cxn>
                <a:cxn ang="0">
                  <a:pos x="267" y="5158"/>
                </a:cxn>
                <a:cxn ang="0">
                  <a:pos x="407" y="5117"/>
                </a:cxn>
                <a:cxn ang="0">
                  <a:pos x="547" y="5068"/>
                </a:cxn>
                <a:cxn ang="0">
                  <a:pos x="688" y="5011"/>
                </a:cxn>
                <a:cxn ang="0">
                  <a:pos x="828" y="4944"/>
                </a:cxn>
                <a:cxn ang="0">
                  <a:pos x="969" y="4865"/>
                </a:cxn>
                <a:cxn ang="0">
                  <a:pos x="1109" y="4774"/>
                </a:cxn>
                <a:cxn ang="0">
                  <a:pos x="1250" y="4667"/>
                </a:cxn>
                <a:cxn ang="0">
                  <a:pos x="1390" y="4545"/>
                </a:cxn>
                <a:cxn ang="0">
                  <a:pos x="1530" y="4405"/>
                </a:cxn>
                <a:cxn ang="0">
                  <a:pos x="1671" y="4246"/>
                </a:cxn>
                <a:cxn ang="0">
                  <a:pos x="1811" y="4065"/>
                </a:cxn>
                <a:cxn ang="0">
                  <a:pos x="1951" y="3863"/>
                </a:cxn>
                <a:cxn ang="0">
                  <a:pos x="2091" y="3639"/>
                </a:cxn>
                <a:cxn ang="0">
                  <a:pos x="2232" y="3394"/>
                </a:cxn>
                <a:cxn ang="0">
                  <a:pos x="2372" y="3127"/>
                </a:cxn>
                <a:cxn ang="0">
                  <a:pos x="2512" y="2841"/>
                </a:cxn>
                <a:cxn ang="0">
                  <a:pos x="2653" y="2539"/>
                </a:cxn>
                <a:cxn ang="0">
                  <a:pos x="2793" y="2225"/>
                </a:cxn>
                <a:cxn ang="0">
                  <a:pos x="2934" y="1905"/>
                </a:cxn>
                <a:cxn ang="0">
                  <a:pos x="3074" y="1586"/>
                </a:cxn>
                <a:cxn ang="0">
                  <a:pos x="3214" y="1274"/>
                </a:cxn>
                <a:cxn ang="0">
                  <a:pos x="3355" y="979"/>
                </a:cxn>
                <a:cxn ang="0">
                  <a:pos x="3494" y="707"/>
                </a:cxn>
                <a:cxn ang="0">
                  <a:pos x="3635" y="471"/>
                </a:cxn>
                <a:cxn ang="0">
                  <a:pos x="3775" y="275"/>
                </a:cxn>
                <a:cxn ang="0">
                  <a:pos x="3916" y="128"/>
                </a:cxn>
                <a:cxn ang="0">
                  <a:pos x="4056" y="35"/>
                </a:cxn>
                <a:cxn ang="0">
                  <a:pos x="4196" y="0"/>
                </a:cxn>
                <a:cxn ang="0">
                  <a:pos x="4337" y="23"/>
                </a:cxn>
                <a:cxn ang="0">
                  <a:pos x="4477" y="105"/>
                </a:cxn>
                <a:cxn ang="0">
                  <a:pos x="4618" y="241"/>
                </a:cxn>
                <a:cxn ang="0">
                  <a:pos x="4758" y="427"/>
                </a:cxn>
                <a:cxn ang="0">
                  <a:pos x="4899" y="657"/>
                </a:cxn>
                <a:cxn ang="0">
                  <a:pos x="5039" y="922"/>
                </a:cxn>
                <a:cxn ang="0">
                  <a:pos x="5178" y="1213"/>
                </a:cxn>
                <a:cxn ang="0">
                  <a:pos x="5319" y="1523"/>
                </a:cxn>
                <a:cxn ang="0">
                  <a:pos x="5459" y="1841"/>
                </a:cxn>
                <a:cxn ang="0">
                  <a:pos x="5600" y="2162"/>
                </a:cxn>
                <a:cxn ang="0">
                  <a:pos x="5740" y="2477"/>
                </a:cxn>
                <a:cxn ang="0">
                  <a:pos x="5881" y="2782"/>
                </a:cxn>
                <a:cxn ang="0">
                  <a:pos x="6021" y="3071"/>
                </a:cxn>
                <a:cxn ang="0">
                  <a:pos x="6161" y="3342"/>
                </a:cxn>
                <a:cxn ang="0">
                  <a:pos x="6302" y="3592"/>
                </a:cxn>
                <a:cxn ang="0">
                  <a:pos x="6442" y="3821"/>
                </a:cxn>
                <a:cxn ang="0">
                  <a:pos x="6583" y="4027"/>
                </a:cxn>
                <a:cxn ang="0">
                  <a:pos x="6723" y="4211"/>
                </a:cxn>
                <a:cxn ang="0">
                  <a:pos x="6862" y="4375"/>
                </a:cxn>
                <a:cxn ang="0">
                  <a:pos x="7003" y="4519"/>
                </a:cxn>
                <a:cxn ang="0">
                  <a:pos x="7143" y="4644"/>
                </a:cxn>
                <a:cxn ang="0">
                  <a:pos x="7284" y="4754"/>
                </a:cxn>
                <a:cxn ang="0">
                  <a:pos x="7424" y="4849"/>
                </a:cxn>
                <a:cxn ang="0">
                  <a:pos x="7565" y="4929"/>
                </a:cxn>
                <a:cxn ang="0">
                  <a:pos x="7705" y="4999"/>
                </a:cxn>
                <a:cxn ang="0">
                  <a:pos x="7845" y="5058"/>
                </a:cxn>
                <a:cxn ang="0">
                  <a:pos x="7986" y="5108"/>
                </a:cxn>
                <a:cxn ang="0">
                  <a:pos x="8126" y="5150"/>
                </a:cxn>
                <a:cxn ang="0">
                  <a:pos x="8267" y="5186"/>
                </a:cxn>
                <a:cxn ang="0">
                  <a:pos x="8406" y="5217"/>
                </a:cxn>
              </a:cxnLst>
              <a:rect l="0" t="0" r="r" b="b"/>
              <a:pathLst>
                <a:path w="8421" h="5220">
                  <a:moveTo>
                    <a:pt x="0" y="5220"/>
                  </a:moveTo>
                  <a:lnTo>
                    <a:pt x="15" y="5217"/>
                  </a:lnTo>
                  <a:lnTo>
                    <a:pt x="28" y="5214"/>
                  </a:lnTo>
                  <a:lnTo>
                    <a:pt x="43" y="5211"/>
                  </a:lnTo>
                  <a:lnTo>
                    <a:pt x="56" y="5208"/>
                  </a:lnTo>
                  <a:lnTo>
                    <a:pt x="71" y="5205"/>
                  </a:lnTo>
                  <a:lnTo>
                    <a:pt x="85" y="5202"/>
                  </a:lnTo>
                  <a:lnTo>
                    <a:pt x="99" y="5200"/>
                  </a:lnTo>
                  <a:lnTo>
                    <a:pt x="113" y="5197"/>
                  </a:lnTo>
                  <a:lnTo>
                    <a:pt x="127" y="5193"/>
                  </a:lnTo>
                  <a:lnTo>
                    <a:pt x="141" y="5189"/>
                  </a:lnTo>
                  <a:lnTo>
                    <a:pt x="155" y="5186"/>
                  </a:lnTo>
                  <a:lnTo>
                    <a:pt x="169" y="5183"/>
                  </a:lnTo>
                  <a:lnTo>
                    <a:pt x="183" y="5180"/>
                  </a:lnTo>
                  <a:lnTo>
                    <a:pt x="197" y="5176"/>
                  </a:lnTo>
                  <a:lnTo>
                    <a:pt x="210" y="5173"/>
                  </a:lnTo>
                  <a:lnTo>
                    <a:pt x="225" y="5170"/>
                  </a:lnTo>
                  <a:lnTo>
                    <a:pt x="240" y="5166"/>
                  </a:lnTo>
                  <a:lnTo>
                    <a:pt x="253" y="5161"/>
                  </a:lnTo>
                  <a:lnTo>
                    <a:pt x="267" y="5158"/>
                  </a:lnTo>
                  <a:lnTo>
                    <a:pt x="281" y="5154"/>
                  </a:lnTo>
                  <a:lnTo>
                    <a:pt x="295" y="5150"/>
                  </a:lnTo>
                  <a:lnTo>
                    <a:pt x="309" y="5147"/>
                  </a:lnTo>
                  <a:lnTo>
                    <a:pt x="323" y="5143"/>
                  </a:lnTo>
                  <a:lnTo>
                    <a:pt x="337" y="5139"/>
                  </a:lnTo>
                  <a:lnTo>
                    <a:pt x="351" y="5135"/>
                  </a:lnTo>
                  <a:lnTo>
                    <a:pt x="365" y="5130"/>
                  </a:lnTo>
                  <a:lnTo>
                    <a:pt x="379" y="5126"/>
                  </a:lnTo>
                  <a:lnTo>
                    <a:pt x="393" y="5121"/>
                  </a:lnTo>
                  <a:lnTo>
                    <a:pt x="407" y="5117"/>
                  </a:lnTo>
                  <a:lnTo>
                    <a:pt x="422" y="5113"/>
                  </a:lnTo>
                  <a:lnTo>
                    <a:pt x="435" y="5108"/>
                  </a:lnTo>
                  <a:lnTo>
                    <a:pt x="450" y="5103"/>
                  </a:lnTo>
                  <a:lnTo>
                    <a:pt x="463" y="5098"/>
                  </a:lnTo>
                  <a:lnTo>
                    <a:pt x="478" y="5094"/>
                  </a:lnTo>
                  <a:lnTo>
                    <a:pt x="491" y="5089"/>
                  </a:lnTo>
                  <a:lnTo>
                    <a:pt x="506" y="5084"/>
                  </a:lnTo>
                  <a:lnTo>
                    <a:pt x="519" y="5079"/>
                  </a:lnTo>
                  <a:lnTo>
                    <a:pt x="534" y="5073"/>
                  </a:lnTo>
                  <a:lnTo>
                    <a:pt x="547" y="5068"/>
                  </a:lnTo>
                  <a:lnTo>
                    <a:pt x="562" y="5063"/>
                  </a:lnTo>
                  <a:lnTo>
                    <a:pt x="576" y="5058"/>
                  </a:lnTo>
                  <a:lnTo>
                    <a:pt x="590" y="5053"/>
                  </a:lnTo>
                  <a:lnTo>
                    <a:pt x="604" y="5046"/>
                  </a:lnTo>
                  <a:lnTo>
                    <a:pt x="618" y="5041"/>
                  </a:lnTo>
                  <a:lnTo>
                    <a:pt x="632" y="5035"/>
                  </a:lnTo>
                  <a:lnTo>
                    <a:pt x="646" y="5029"/>
                  </a:lnTo>
                  <a:lnTo>
                    <a:pt x="660" y="5024"/>
                  </a:lnTo>
                  <a:lnTo>
                    <a:pt x="674" y="5017"/>
                  </a:lnTo>
                  <a:lnTo>
                    <a:pt x="688" y="5011"/>
                  </a:lnTo>
                  <a:lnTo>
                    <a:pt x="702" y="5005"/>
                  </a:lnTo>
                  <a:lnTo>
                    <a:pt x="716" y="4999"/>
                  </a:lnTo>
                  <a:lnTo>
                    <a:pt x="731" y="4993"/>
                  </a:lnTo>
                  <a:lnTo>
                    <a:pt x="744" y="4985"/>
                  </a:lnTo>
                  <a:lnTo>
                    <a:pt x="759" y="4979"/>
                  </a:lnTo>
                  <a:lnTo>
                    <a:pt x="772" y="4972"/>
                  </a:lnTo>
                  <a:lnTo>
                    <a:pt x="787" y="4966"/>
                  </a:lnTo>
                  <a:lnTo>
                    <a:pt x="800" y="4958"/>
                  </a:lnTo>
                  <a:lnTo>
                    <a:pt x="815" y="4951"/>
                  </a:lnTo>
                  <a:lnTo>
                    <a:pt x="828" y="4944"/>
                  </a:lnTo>
                  <a:lnTo>
                    <a:pt x="843" y="4937"/>
                  </a:lnTo>
                  <a:lnTo>
                    <a:pt x="856" y="4929"/>
                  </a:lnTo>
                  <a:lnTo>
                    <a:pt x="871" y="4922"/>
                  </a:lnTo>
                  <a:lnTo>
                    <a:pt x="884" y="4914"/>
                  </a:lnTo>
                  <a:lnTo>
                    <a:pt x="899" y="4907"/>
                  </a:lnTo>
                  <a:lnTo>
                    <a:pt x="913" y="4898"/>
                  </a:lnTo>
                  <a:lnTo>
                    <a:pt x="927" y="4890"/>
                  </a:lnTo>
                  <a:lnTo>
                    <a:pt x="941" y="4882"/>
                  </a:lnTo>
                  <a:lnTo>
                    <a:pt x="955" y="4873"/>
                  </a:lnTo>
                  <a:lnTo>
                    <a:pt x="969" y="4865"/>
                  </a:lnTo>
                  <a:lnTo>
                    <a:pt x="983" y="4857"/>
                  </a:lnTo>
                  <a:lnTo>
                    <a:pt x="997" y="4849"/>
                  </a:lnTo>
                  <a:lnTo>
                    <a:pt x="1011" y="4839"/>
                  </a:lnTo>
                  <a:lnTo>
                    <a:pt x="1025" y="4830"/>
                  </a:lnTo>
                  <a:lnTo>
                    <a:pt x="1038" y="4822"/>
                  </a:lnTo>
                  <a:lnTo>
                    <a:pt x="1053" y="4812"/>
                  </a:lnTo>
                  <a:lnTo>
                    <a:pt x="1067" y="4803"/>
                  </a:lnTo>
                  <a:lnTo>
                    <a:pt x="1081" y="4794"/>
                  </a:lnTo>
                  <a:lnTo>
                    <a:pt x="1095" y="4783"/>
                  </a:lnTo>
                  <a:lnTo>
                    <a:pt x="1109" y="4774"/>
                  </a:lnTo>
                  <a:lnTo>
                    <a:pt x="1123" y="4764"/>
                  </a:lnTo>
                  <a:lnTo>
                    <a:pt x="1137" y="4754"/>
                  </a:lnTo>
                  <a:lnTo>
                    <a:pt x="1151" y="4744"/>
                  </a:lnTo>
                  <a:lnTo>
                    <a:pt x="1165" y="4734"/>
                  </a:lnTo>
                  <a:lnTo>
                    <a:pt x="1179" y="4722"/>
                  </a:lnTo>
                  <a:lnTo>
                    <a:pt x="1193" y="4712"/>
                  </a:lnTo>
                  <a:lnTo>
                    <a:pt x="1207" y="4701"/>
                  </a:lnTo>
                  <a:lnTo>
                    <a:pt x="1221" y="4690"/>
                  </a:lnTo>
                  <a:lnTo>
                    <a:pt x="1235" y="4679"/>
                  </a:lnTo>
                  <a:lnTo>
                    <a:pt x="1250" y="4667"/>
                  </a:lnTo>
                  <a:lnTo>
                    <a:pt x="1263" y="4656"/>
                  </a:lnTo>
                  <a:lnTo>
                    <a:pt x="1278" y="4644"/>
                  </a:lnTo>
                  <a:lnTo>
                    <a:pt x="1291" y="4633"/>
                  </a:lnTo>
                  <a:lnTo>
                    <a:pt x="1306" y="4621"/>
                  </a:lnTo>
                  <a:lnTo>
                    <a:pt x="1319" y="4608"/>
                  </a:lnTo>
                  <a:lnTo>
                    <a:pt x="1334" y="4597"/>
                  </a:lnTo>
                  <a:lnTo>
                    <a:pt x="1347" y="4583"/>
                  </a:lnTo>
                  <a:lnTo>
                    <a:pt x="1362" y="4571"/>
                  </a:lnTo>
                  <a:lnTo>
                    <a:pt x="1375" y="4558"/>
                  </a:lnTo>
                  <a:lnTo>
                    <a:pt x="1390" y="4545"/>
                  </a:lnTo>
                  <a:lnTo>
                    <a:pt x="1404" y="4533"/>
                  </a:lnTo>
                  <a:lnTo>
                    <a:pt x="1418" y="4519"/>
                  </a:lnTo>
                  <a:lnTo>
                    <a:pt x="1432" y="4506"/>
                  </a:lnTo>
                  <a:lnTo>
                    <a:pt x="1446" y="4491"/>
                  </a:lnTo>
                  <a:lnTo>
                    <a:pt x="1460" y="4478"/>
                  </a:lnTo>
                  <a:lnTo>
                    <a:pt x="1474" y="4463"/>
                  </a:lnTo>
                  <a:lnTo>
                    <a:pt x="1488" y="4450"/>
                  </a:lnTo>
                  <a:lnTo>
                    <a:pt x="1502" y="4435"/>
                  </a:lnTo>
                  <a:lnTo>
                    <a:pt x="1516" y="4420"/>
                  </a:lnTo>
                  <a:lnTo>
                    <a:pt x="1530" y="4405"/>
                  </a:lnTo>
                  <a:lnTo>
                    <a:pt x="1544" y="4390"/>
                  </a:lnTo>
                  <a:lnTo>
                    <a:pt x="1559" y="4375"/>
                  </a:lnTo>
                  <a:lnTo>
                    <a:pt x="1572" y="4360"/>
                  </a:lnTo>
                  <a:lnTo>
                    <a:pt x="1587" y="4344"/>
                  </a:lnTo>
                  <a:lnTo>
                    <a:pt x="1600" y="4327"/>
                  </a:lnTo>
                  <a:lnTo>
                    <a:pt x="1615" y="4312"/>
                  </a:lnTo>
                  <a:lnTo>
                    <a:pt x="1628" y="4295"/>
                  </a:lnTo>
                  <a:lnTo>
                    <a:pt x="1643" y="4279"/>
                  </a:lnTo>
                  <a:lnTo>
                    <a:pt x="1656" y="4262"/>
                  </a:lnTo>
                  <a:lnTo>
                    <a:pt x="1671" y="4246"/>
                  </a:lnTo>
                  <a:lnTo>
                    <a:pt x="1684" y="4229"/>
                  </a:lnTo>
                  <a:lnTo>
                    <a:pt x="1699" y="4211"/>
                  </a:lnTo>
                  <a:lnTo>
                    <a:pt x="1712" y="4194"/>
                  </a:lnTo>
                  <a:lnTo>
                    <a:pt x="1727" y="4176"/>
                  </a:lnTo>
                  <a:lnTo>
                    <a:pt x="1741" y="4159"/>
                  </a:lnTo>
                  <a:lnTo>
                    <a:pt x="1755" y="4140"/>
                  </a:lnTo>
                  <a:lnTo>
                    <a:pt x="1769" y="4121"/>
                  </a:lnTo>
                  <a:lnTo>
                    <a:pt x="1783" y="4103"/>
                  </a:lnTo>
                  <a:lnTo>
                    <a:pt x="1797" y="4084"/>
                  </a:lnTo>
                  <a:lnTo>
                    <a:pt x="1811" y="4065"/>
                  </a:lnTo>
                  <a:lnTo>
                    <a:pt x="1825" y="4047"/>
                  </a:lnTo>
                  <a:lnTo>
                    <a:pt x="1838" y="4027"/>
                  </a:lnTo>
                  <a:lnTo>
                    <a:pt x="1853" y="4007"/>
                  </a:lnTo>
                  <a:lnTo>
                    <a:pt x="1866" y="3988"/>
                  </a:lnTo>
                  <a:lnTo>
                    <a:pt x="1881" y="3967"/>
                  </a:lnTo>
                  <a:lnTo>
                    <a:pt x="1895" y="3947"/>
                  </a:lnTo>
                  <a:lnTo>
                    <a:pt x="1909" y="3926"/>
                  </a:lnTo>
                  <a:lnTo>
                    <a:pt x="1923" y="3906"/>
                  </a:lnTo>
                  <a:lnTo>
                    <a:pt x="1937" y="3885"/>
                  </a:lnTo>
                  <a:lnTo>
                    <a:pt x="1951" y="3863"/>
                  </a:lnTo>
                  <a:lnTo>
                    <a:pt x="1965" y="3843"/>
                  </a:lnTo>
                  <a:lnTo>
                    <a:pt x="1979" y="3821"/>
                  </a:lnTo>
                  <a:lnTo>
                    <a:pt x="1993" y="3799"/>
                  </a:lnTo>
                  <a:lnTo>
                    <a:pt x="2007" y="3776"/>
                  </a:lnTo>
                  <a:lnTo>
                    <a:pt x="2021" y="3754"/>
                  </a:lnTo>
                  <a:lnTo>
                    <a:pt x="2035" y="3732"/>
                  </a:lnTo>
                  <a:lnTo>
                    <a:pt x="2049" y="3709"/>
                  </a:lnTo>
                  <a:lnTo>
                    <a:pt x="2063" y="3686"/>
                  </a:lnTo>
                  <a:lnTo>
                    <a:pt x="2078" y="3663"/>
                  </a:lnTo>
                  <a:lnTo>
                    <a:pt x="2091" y="3639"/>
                  </a:lnTo>
                  <a:lnTo>
                    <a:pt x="2106" y="3616"/>
                  </a:lnTo>
                  <a:lnTo>
                    <a:pt x="2119" y="3592"/>
                  </a:lnTo>
                  <a:lnTo>
                    <a:pt x="2134" y="3568"/>
                  </a:lnTo>
                  <a:lnTo>
                    <a:pt x="2147" y="3544"/>
                  </a:lnTo>
                  <a:lnTo>
                    <a:pt x="2162" y="3519"/>
                  </a:lnTo>
                  <a:lnTo>
                    <a:pt x="2175" y="3494"/>
                  </a:lnTo>
                  <a:lnTo>
                    <a:pt x="2190" y="3469"/>
                  </a:lnTo>
                  <a:lnTo>
                    <a:pt x="2203" y="3445"/>
                  </a:lnTo>
                  <a:lnTo>
                    <a:pt x="2218" y="3419"/>
                  </a:lnTo>
                  <a:lnTo>
                    <a:pt x="2232" y="3394"/>
                  </a:lnTo>
                  <a:lnTo>
                    <a:pt x="2246" y="3368"/>
                  </a:lnTo>
                  <a:lnTo>
                    <a:pt x="2260" y="3342"/>
                  </a:lnTo>
                  <a:lnTo>
                    <a:pt x="2274" y="3315"/>
                  </a:lnTo>
                  <a:lnTo>
                    <a:pt x="2288" y="3289"/>
                  </a:lnTo>
                  <a:lnTo>
                    <a:pt x="2302" y="3262"/>
                  </a:lnTo>
                  <a:lnTo>
                    <a:pt x="2316" y="3235"/>
                  </a:lnTo>
                  <a:lnTo>
                    <a:pt x="2330" y="3208"/>
                  </a:lnTo>
                  <a:lnTo>
                    <a:pt x="2344" y="3181"/>
                  </a:lnTo>
                  <a:lnTo>
                    <a:pt x="2358" y="3155"/>
                  </a:lnTo>
                  <a:lnTo>
                    <a:pt x="2372" y="3127"/>
                  </a:lnTo>
                  <a:lnTo>
                    <a:pt x="2387" y="3099"/>
                  </a:lnTo>
                  <a:lnTo>
                    <a:pt x="2400" y="3071"/>
                  </a:lnTo>
                  <a:lnTo>
                    <a:pt x="2415" y="3043"/>
                  </a:lnTo>
                  <a:lnTo>
                    <a:pt x="2428" y="3015"/>
                  </a:lnTo>
                  <a:lnTo>
                    <a:pt x="2443" y="2986"/>
                  </a:lnTo>
                  <a:lnTo>
                    <a:pt x="2456" y="2958"/>
                  </a:lnTo>
                  <a:lnTo>
                    <a:pt x="2471" y="2929"/>
                  </a:lnTo>
                  <a:lnTo>
                    <a:pt x="2484" y="2900"/>
                  </a:lnTo>
                  <a:lnTo>
                    <a:pt x="2499" y="2870"/>
                  </a:lnTo>
                  <a:lnTo>
                    <a:pt x="2512" y="2841"/>
                  </a:lnTo>
                  <a:lnTo>
                    <a:pt x="2527" y="2812"/>
                  </a:lnTo>
                  <a:lnTo>
                    <a:pt x="2540" y="2782"/>
                  </a:lnTo>
                  <a:lnTo>
                    <a:pt x="2555" y="2751"/>
                  </a:lnTo>
                  <a:lnTo>
                    <a:pt x="2569" y="2721"/>
                  </a:lnTo>
                  <a:lnTo>
                    <a:pt x="2583" y="2691"/>
                  </a:lnTo>
                  <a:lnTo>
                    <a:pt x="2597" y="2661"/>
                  </a:lnTo>
                  <a:lnTo>
                    <a:pt x="2611" y="2631"/>
                  </a:lnTo>
                  <a:lnTo>
                    <a:pt x="2625" y="2600"/>
                  </a:lnTo>
                  <a:lnTo>
                    <a:pt x="2639" y="2569"/>
                  </a:lnTo>
                  <a:lnTo>
                    <a:pt x="2653" y="2539"/>
                  </a:lnTo>
                  <a:lnTo>
                    <a:pt x="2666" y="2508"/>
                  </a:lnTo>
                  <a:lnTo>
                    <a:pt x="2681" y="2477"/>
                  </a:lnTo>
                  <a:lnTo>
                    <a:pt x="2694" y="2446"/>
                  </a:lnTo>
                  <a:lnTo>
                    <a:pt x="2709" y="2415"/>
                  </a:lnTo>
                  <a:lnTo>
                    <a:pt x="2723" y="2384"/>
                  </a:lnTo>
                  <a:lnTo>
                    <a:pt x="2737" y="2352"/>
                  </a:lnTo>
                  <a:lnTo>
                    <a:pt x="2751" y="2320"/>
                  </a:lnTo>
                  <a:lnTo>
                    <a:pt x="2765" y="2288"/>
                  </a:lnTo>
                  <a:lnTo>
                    <a:pt x="2779" y="2257"/>
                  </a:lnTo>
                  <a:lnTo>
                    <a:pt x="2793" y="2225"/>
                  </a:lnTo>
                  <a:lnTo>
                    <a:pt x="2807" y="2193"/>
                  </a:lnTo>
                  <a:lnTo>
                    <a:pt x="2821" y="2162"/>
                  </a:lnTo>
                  <a:lnTo>
                    <a:pt x="2835" y="2130"/>
                  </a:lnTo>
                  <a:lnTo>
                    <a:pt x="2849" y="2098"/>
                  </a:lnTo>
                  <a:lnTo>
                    <a:pt x="2863" y="2066"/>
                  </a:lnTo>
                  <a:lnTo>
                    <a:pt x="2877" y="2033"/>
                  </a:lnTo>
                  <a:lnTo>
                    <a:pt x="2891" y="2001"/>
                  </a:lnTo>
                  <a:lnTo>
                    <a:pt x="2906" y="1969"/>
                  </a:lnTo>
                  <a:lnTo>
                    <a:pt x="2919" y="1937"/>
                  </a:lnTo>
                  <a:lnTo>
                    <a:pt x="2934" y="1905"/>
                  </a:lnTo>
                  <a:lnTo>
                    <a:pt x="2947" y="1873"/>
                  </a:lnTo>
                  <a:lnTo>
                    <a:pt x="2962" y="1841"/>
                  </a:lnTo>
                  <a:lnTo>
                    <a:pt x="2975" y="1809"/>
                  </a:lnTo>
                  <a:lnTo>
                    <a:pt x="2990" y="1778"/>
                  </a:lnTo>
                  <a:lnTo>
                    <a:pt x="3003" y="1745"/>
                  </a:lnTo>
                  <a:lnTo>
                    <a:pt x="3018" y="1713"/>
                  </a:lnTo>
                  <a:lnTo>
                    <a:pt x="3031" y="1681"/>
                  </a:lnTo>
                  <a:lnTo>
                    <a:pt x="3046" y="1649"/>
                  </a:lnTo>
                  <a:lnTo>
                    <a:pt x="3060" y="1617"/>
                  </a:lnTo>
                  <a:lnTo>
                    <a:pt x="3074" y="1586"/>
                  </a:lnTo>
                  <a:lnTo>
                    <a:pt x="3088" y="1554"/>
                  </a:lnTo>
                  <a:lnTo>
                    <a:pt x="3102" y="1523"/>
                  </a:lnTo>
                  <a:lnTo>
                    <a:pt x="3116" y="1490"/>
                  </a:lnTo>
                  <a:lnTo>
                    <a:pt x="3130" y="1459"/>
                  </a:lnTo>
                  <a:lnTo>
                    <a:pt x="3144" y="1428"/>
                  </a:lnTo>
                  <a:lnTo>
                    <a:pt x="3158" y="1397"/>
                  </a:lnTo>
                  <a:lnTo>
                    <a:pt x="3172" y="1366"/>
                  </a:lnTo>
                  <a:lnTo>
                    <a:pt x="3186" y="1335"/>
                  </a:lnTo>
                  <a:lnTo>
                    <a:pt x="3200" y="1304"/>
                  </a:lnTo>
                  <a:lnTo>
                    <a:pt x="3214" y="1274"/>
                  </a:lnTo>
                  <a:lnTo>
                    <a:pt x="3228" y="1244"/>
                  </a:lnTo>
                  <a:lnTo>
                    <a:pt x="3243" y="1213"/>
                  </a:lnTo>
                  <a:lnTo>
                    <a:pt x="3256" y="1183"/>
                  </a:lnTo>
                  <a:lnTo>
                    <a:pt x="3271" y="1153"/>
                  </a:lnTo>
                  <a:lnTo>
                    <a:pt x="3284" y="1124"/>
                  </a:lnTo>
                  <a:lnTo>
                    <a:pt x="3299" y="1094"/>
                  </a:lnTo>
                  <a:lnTo>
                    <a:pt x="3312" y="1065"/>
                  </a:lnTo>
                  <a:lnTo>
                    <a:pt x="3327" y="1036"/>
                  </a:lnTo>
                  <a:lnTo>
                    <a:pt x="3340" y="1007"/>
                  </a:lnTo>
                  <a:lnTo>
                    <a:pt x="3355" y="979"/>
                  </a:lnTo>
                  <a:lnTo>
                    <a:pt x="3368" y="950"/>
                  </a:lnTo>
                  <a:lnTo>
                    <a:pt x="3383" y="922"/>
                  </a:lnTo>
                  <a:lnTo>
                    <a:pt x="3397" y="894"/>
                  </a:lnTo>
                  <a:lnTo>
                    <a:pt x="3411" y="867"/>
                  </a:lnTo>
                  <a:lnTo>
                    <a:pt x="3425" y="840"/>
                  </a:lnTo>
                  <a:lnTo>
                    <a:pt x="3439" y="813"/>
                  </a:lnTo>
                  <a:lnTo>
                    <a:pt x="3453" y="786"/>
                  </a:lnTo>
                  <a:lnTo>
                    <a:pt x="3466" y="759"/>
                  </a:lnTo>
                  <a:lnTo>
                    <a:pt x="3481" y="733"/>
                  </a:lnTo>
                  <a:lnTo>
                    <a:pt x="3494" y="707"/>
                  </a:lnTo>
                  <a:lnTo>
                    <a:pt x="3509" y="682"/>
                  </a:lnTo>
                  <a:lnTo>
                    <a:pt x="3522" y="657"/>
                  </a:lnTo>
                  <a:lnTo>
                    <a:pt x="3537" y="633"/>
                  </a:lnTo>
                  <a:lnTo>
                    <a:pt x="3551" y="609"/>
                  </a:lnTo>
                  <a:lnTo>
                    <a:pt x="3565" y="584"/>
                  </a:lnTo>
                  <a:lnTo>
                    <a:pt x="3579" y="561"/>
                  </a:lnTo>
                  <a:lnTo>
                    <a:pt x="3593" y="537"/>
                  </a:lnTo>
                  <a:lnTo>
                    <a:pt x="3607" y="514"/>
                  </a:lnTo>
                  <a:lnTo>
                    <a:pt x="3621" y="493"/>
                  </a:lnTo>
                  <a:lnTo>
                    <a:pt x="3635" y="471"/>
                  </a:lnTo>
                  <a:lnTo>
                    <a:pt x="3649" y="449"/>
                  </a:lnTo>
                  <a:lnTo>
                    <a:pt x="3663" y="427"/>
                  </a:lnTo>
                  <a:lnTo>
                    <a:pt x="3677" y="407"/>
                  </a:lnTo>
                  <a:lnTo>
                    <a:pt x="3691" y="387"/>
                  </a:lnTo>
                  <a:lnTo>
                    <a:pt x="3705" y="367"/>
                  </a:lnTo>
                  <a:lnTo>
                    <a:pt x="3719" y="348"/>
                  </a:lnTo>
                  <a:lnTo>
                    <a:pt x="3734" y="329"/>
                  </a:lnTo>
                  <a:lnTo>
                    <a:pt x="3747" y="310"/>
                  </a:lnTo>
                  <a:lnTo>
                    <a:pt x="3762" y="293"/>
                  </a:lnTo>
                  <a:lnTo>
                    <a:pt x="3775" y="275"/>
                  </a:lnTo>
                  <a:lnTo>
                    <a:pt x="3790" y="258"/>
                  </a:lnTo>
                  <a:lnTo>
                    <a:pt x="3803" y="241"/>
                  </a:lnTo>
                  <a:lnTo>
                    <a:pt x="3818" y="225"/>
                  </a:lnTo>
                  <a:lnTo>
                    <a:pt x="3831" y="210"/>
                  </a:lnTo>
                  <a:lnTo>
                    <a:pt x="3846" y="195"/>
                  </a:lnTo>
                  <a:lnTo>
                    <a:pt x="3859" y="181"/>
                  </a:lnTo>
                  <a:lnTo>
                    <a:pt x="3874" y="166"/>
                  </a:lnTo>
                  <a:lnTo>
                    <a:pt x="3888" y="153"/>
                  </a:lnTo>
                  <a:lnTo>
                    <a:pt x="3902" y="140"/>
                  </a:lnTo>
                  <a:lnTo>
                    <a:pt x="3916" y="128"/>
                  </a:lnTo>
                  <a:lnTo>
                    <a:pt x="3930" y="117"/>
                  </a:lnTo>
                  <a:lnTo>
                    <a:pt x="3944" y="105"/>
                  </a:lnTo>
                  <a:lnTo>
                    <a:pt x="3958" y="94"/>
                  </a:lnTo>
                  <a:lnTo>
                    <a:pt x="3972" y="84"/>
                  </a:lnTo>
                  <a:lnTo>
                    <a:pt x="3986" y="74"/>
                  </a:lnTo>
                  <a:lnTo>
                    <a:pt x="4000" y="66"/>
                  </a:lnTo>
                  <a:lnTo>
                    <a:pt x="4014" y="57"/>
                  </a:lnTo>
                  <a:lnTo>
                    <a:pt x="4028" y="49"/>
                  </a:lnTo>
                  <a:lnTo>
                    <a:pt x="4042" y="42"/>
                  </a:lnTo>
                  <a:lnTo>
                    <a:pt x="4056" y="35"/>
                  </a:lnTo>
                  <a:lnTo>
                    <a:pt x="4071" y="29"/>
                  </a:lnTo>
                  <a:lnTo>
                    <a:pt x="4084" y="23"/>
                  </a:lnTo>
                  <a:lnTo>
                    <a:pt x="4099" y="18"/>
                  </a:lnTo>
                  <a:lnTo>
                    <a:pt x="4112" y="14"/>
                  </a:lnTo>
                  <a:lnTo>
                    <a:pt x="4127" y="10"/>
                  </a:lnTo>
                  <a:lnTo>
                    <a:pt x="4140" y="7"/>
                  </a:lnTo>
                  <a:lnTo>
                    <a:pt x="4155" y="4"/>
                  </a:lnTo>
                  <a:lnTo>
                    <a:pt x="4168" y="2"/>
                  </a:lnTo>
                  <a:lnTo>
                    <a:pt x="4183" y="1"/>
                  </a:lnTo>
                  <a:lnTo>
                    <a:pt x="4196" y="0"/>
                  </a:lnTo>
                  <a:lnTo>
                    <a:pt x="4211" y="0"/>
                  </a:lnTo>
                  <a:lnTo>
                    <a:pt x="4225" y="0"/>
                  </a:lnTo>
                  <a:lnTo>
                    <a:pt x="4239" y="1"/>
                  </a:lnTo>
                  <a:lnTo>
                    <a:pt x="4253" y="2"/>
                  </a:lnTo>
                  <a:lnTo>
                    <a:pt x="4267" y="4"/>
                  </a:lnTo>
                  <a:lnTo>
                    <a:pt x="4281" y="7"/>
                  </a:lnTo>
                  <a:lnTo>
                    <a:pt x="4294" y="10"/>
                  </a:lnTo>
                  <a:lnTo>
                    <a:pt x="4309" y="14"/>
                  </a:lnTo>
                  <a:lnTo>
                    <a:pt x="4322" y="18"/>
                  </a:lnTo>
                  <a:lnTo>
                    <a:pt x="4337" y="23"/>
                  </a:lnTo>
                  <a:lnTo>
                    <a:pt x="4350" y="29"/>
                  </a:lnTo>
                  <a:lnTo>
                    <a:pt x="4365" y="35"/>
                  </a:lnTo>
                  <a:lnTo>
                    <a:pt x="4379" y="42"/>
                  </a:lnTo>
                  <a:lnTo>
                    <a:pt x="4393" y="49"/>
                  </a:lnTo>
                  <a:lnTo>
                    <a:pt x="4407" y="57"/>
                  </a:lnTo>
                  <a:lnTo>
                    <a:pt x="4421" y="66"/>
                  </a:lnTo>
                  <a:lnTo>
                    <a:pt x="4435" y="74"/>
                  </a:lnTo>
                  <a:lnTo>
                    <a:pt x="4449" y="84"/>
                  </a:lnTo>
                  <a:lnTo>
                    <a:pt x="4463" y="94"/>
                  </a:lnTo>
                  <a:lnTo>
                    <a:pt x="4477" y="105"/>
                  </a:lnTo>
                  <a:lnTo>
                    <a:pt x="4491" y="117"/>
                  </a:lnTo>
                  <a:lnTo>
                    <a:pt x="4505" y="128"/>
                  </a:lnTo>
                  <a:lnTo>
                    <a:pt x="4519" y="140"/>
                  </a:lnTo>
                  <a:lnTo>
                    <a:pt x="4533" y="153"/>
                  </a:lnTo>
                  <a:lnTo>
                    <a:pt x="4547" y="166"/>
                  </a:lnTo>
                  <a:lnTo>
                    <a:pt x="4562" y="181"/>
                  </a:lnTo>
                  <a:lnTo>
                    <a:pt x="4575" y="195"/>
                  </a:lnTo>
                  <a:lnTo>
                    <a:pt x="4590" y="210"/>
                  </a:lnTo>
                  <a:lnTo>
                    <a:pt x="4603" y="225"/>
                  </a:lnTo>
                  <a:lnTo>
                    <a:pt x="4618" y="241"/>
                  </a:lnTo>
                  <a:lnTo>
                    <a:pt x="4631" y="258"/>
                  </a:lnTo>
                  <a:lnTo>
                    <a:pt x="4646" y="275"/>
                  </a:lnTo>
                  <a:lnTo>
                    <a:pt x="4659" y="293"/>
                  </a:lnTo>
                  <a:lnTo>
                    <a:pt x="4674" y="310"/>
                  </a:lnTo>
                  <a:lnTo>
                    <a:pt x="4687" y="329"/>
                  </a:lnTo>
                  <a:lnTo>
                    <a:pt x="4702" y="348"/>
                  </a:lnTo>
                  <a:lnTo>
                    <a:pt x="4716" y="367"/>
                  </a:lnTo>
                  <a:lnTo>
                    <a:pt x="4730" y="387"/>
                  </a:lnTo>
                  <a:lnTo>
                    <a:pt x="4744" y="407"/>
                  </a:lnTo>
                  <a:lnTo>
                    <a:pt x="4758" y="427"/>
                  </a:lnTo>
                  <a:lnTo>
                    <a:pt x="4772" y="449"/>
                  </a:lnTo>
                  <a:lnTo>
                    <a:pt x="4786" y="471"/>
                  </a:lnTo>
                  <a:lnTo>
                    <a:pt x="4800" y="493"/>
                  </a:lnTo>
                  <a:lnTo>
                    <a:pt x="4814" y="514"/>
                  </a:lnTo>
                  <a:lnTo>
                    <a:pt x="4828" y="537"/>
                  </a:lnTo>
                  <a:lnTo>
                    <a:pt x="4842" y="561"/>
                  </a:lnTo>
                  <a:lnTo>
                    <a:pt x="4856" y="584"/>
                  </a:lnTo>
                  <a:lnTo>
                    <a:pt x="4870" y="609"/>
                  </a:lnTo>
                  <a:lnTo>
                    <a:pt x="4884" y="633"/>
                  </a:lnTo>
                  <a:lnTo>
                    <a:pt x="4899" y="657"/>
                  </a:lnTo>
                  <a:lnTo>
                    <a:pt x="4912" y="682"/>
                  </a:lnTo>
                  <a:lnTo>
                    <a:pt x="4927" y="707"/>
                  </a:lnTo>
                  <a:lnTo>
                    <a:pt x="4940" y="733"/>
                  </a:lnTo>
                  <a:lnTo>
                    <a:pt x="4955" y="759"/>
                  </a:lnTo>
                  <a:lnTo>
                    <a:pt x="4968" y="786"/>
                  </a:lnTo>
                  <a:lnTo>
                    <a:pt x="4983" y="813"/>
                  </a:lnTo>
                  <a:lnTo>
                    <a:pt x="4996" y="840"/>
                  </a:lnTo>
                  <a:lnTo>
                    <a:pt x="5011" y="867"/>
                  </a:lnTo>
                  <a:lnTo>
                    <a:pt x="5024" y="894"/>
                  </a:lnTo>
                  <a:lnTo>
                    <a:pt x="5039" y="922"/>
                  </a:lnTo>
                  <a:lnTo>
                    <a:pt x="5053" y="950"/>
                  </a:lnTo>
                  <a:lnTo>
                    <a:pt x="5067" y="979"/>
                  </a:lnTo>
                  <a:lnTo>
                    <a:pt x="5081" y="1007"/>
                  </a:lnTo>
                  <a:lnTo>
                    <a:pt x="5095" y="1036"/>
                  </a:lnTo>
                  <a:lnTo>
                    <a:pt x="5109" y="1065"/>
                  </a:lnTo>
                  <a:lnTo>
                    <a:pt x="5122" y="1094"/>
                  </a:lnTo>
                  <a:lnTo>
                    <a:pt x="5137" y="1124"/>
                  </a:lnTo>
                  <a:lnTo>
                    <a:pt x="5150" y="1153"/>
                  </a:lnTo>
                  <a:lnTo>
                    <a:pt x="5165" y="1183"/>
                  </a:lnTo>
                  <a:lnTo>
                    <a:pt x="5178" y="1213"/>
                  </a:lnTo>
                  <a:lnTo>
                    <a:pt x="5193" y="1244"/>
                  </a:lnTo>
                  <a:lnTo>
                    <a:pt x="5207" y="1274"/>
                  </a:lnTo>
                  <a:lnTo>
                    <a:pt x="5221" y="1304"/>
                  </a:lnTo>
                  <a:lnTo>
                    <a:pt x="5235" y="1335"/>
                  </a:lnTo>
                  <a:lnTo>
                    <a:pt x="5249" y="1366"/>
                  </a:lnTo>
                  <a:lnTo>
                    <a:pt x="5263" y="1397"/>
                  </a:lnTo>
                  <a:lnTo>
                    <a:pt x="5277" y="1428"/>
                  </a:lnTo>
                  <a:lnTo>
                    <a:pt x="5291" y="1459"/>
                  </a:lnTo>
                  <a:lnTo>
                    <a:pt x="5305" y="1490"/>
                  </a:lnTo>
                  <a:lnTo>
                    <a:pt x="5319" y="1523"/>
                  </a:lnTo>
                  <a:lnTo>
                    <a:pt x="5333" y="1554"/>
                  </a:lnTo>
                  <a:lnTo>
                    <a:pt x="5347" y="1586"/>
                  </a:lnTo>
                  <a:lnTo>
                    <a:pt x="5361" y="1617"/>
                  </a:lnTo>
                  <a:lnTo>
                    <a:pt x="5375" y="1649"/>
                  </a:lnTo>
                  <a:lnTo>
                    <a:pt x="5390" y="1681"/>
                  </a:lnTo>
                  <a:lnTo>
                    <a:pt x="5403" y="1713"/>
                  </a:lnTo>
                  <a:lnTo>
                    <a:pt x="5418" y="1745"/>
                  </a:lnTo>
                  <a:lnTo>
                    <a:pt x="5431" y="1778"/>
                  </a:lnTo>
                  <a:lnTo>
                    <a:pt x="5446" y="1809"/>
                  </a:lnTo>
                  <a:lnTo>
                    <a:pt x="5459" y="1841"/>
                  </a:lnTo>
                  <a:lnTo>
                    <a:pt x="5474" y="1873"/>
                  </a:lnTo>
                  <a:lnTo>
                    <a:pt x="5487" y="1905"/>
                  </a:lnTo>
                  <a:lnTo>
                    <a:pt x="5502" y="1937"/>
                  </a:lnTo>
                  <a:lnTo>
                    <a:pt x="5515" y="1969"/>
                  </a:lnTo>
                  <a:lnTo>
                    <a:pt x="5530" y="2001"/>
                  </a:lnTo>
                  <a:lnTo>
                    <a:pt x="5544" y="2033"/>
                  </a:lnTo>
                  <a:lnTo>
                    <a:pt x="5558" y="2066"/>
                  </a:lnTo>
                  <a:lnTo>
                    <a:pt x="5572" y="2098"/>
                  </a:lnTo>
                  <a:lnTo>
                    <a:pt x="5586" y="2130"/>
                  </a:lnTo>
                  <a:lnTo>
                    <a:pt x="5600" y="2162"/>
                  </a:lnTo>
                  <a:lnTo>
                    <a:pt x="5614" y="2193"/>
                  </a:lnTo>
                  <a:lnTo>
                    <a:pt x="5628" y="2225"/>
                  </a:lnTo>
                  <a:lnTo>
                    <a:pt x="5642" y="2257"/>
                  </a:lnTo>
                  <a:lnTo>
                    <a:pt x="5656" y="2288"/>
                  </a:lnTo>
                  <a:lnTo>
                    <a:pt x="5670" y="2320"/>
                  </a:lnTo>
                  <a:lnTo>
                    <a:pt x="5684" y="2352"/>
                  </a:lnTo>
                  <a:lnTo>
                    <a:pt x="5698" y="2384"/>
                  </a:lnTo>
                  <a:lnTo>
                    <a:pt x="5712" y="2415"/>
                  </a:lnTo>
                  <a:lnTo>
                    <a:pt x="5727" y="2446"/>
                  </a:lnTo>
                  <a:lnTo>
                    <a:pt x="5740" y="2477"/>
                  </a:lnTo>
                  <a:lnTo>
                    <a:pt x="5755" y="2508"/>
                  </a:lnTo>
                  <a:lnTo>
                    <a:pt x="5768" y="2539"/>
                  </a:lnTo>
                  <a:lnTo>
                    <a:pt x="5783" y="2569"/>
                  </a:lnTo>
                  <a:lnTo>
                    <a:pt x="5796" y="2600"/>
                  </a:lnTo>
                  <a:lnTo>
                    <a:pt x="5811" y="2631"/>
                  </a:lnTo>
                  <a:lnTo>
                    <a:pt x="5824" y="2661"/>
                  </a:lnTo>
                  <a:lnTo>
                    <a:pt x="5839" y="2691"/>
                  </a:lnTo>
                  <a:lnTo>
                    <a:pt x="5852" y="2721"/>
                  </a:lnTo>
                  <a:lnTo>
                    <a:pt x="5867" y="2751"/>
                  </a:lnTo>
                  <a:lnTo>
                    <a:pt x="5881" y="2782"/>
                  </a:lnTo>
                  <a:lnTo>
                    <a:pt x="5895" y="2812"/>
                  </a:lnTo>
                  <a:lnTo>
                    <a:pt x="5909" y="2841"/>
                  </a:lnTo>
                  <a:lnTo>
                    <a:pt x="5922" y="2870"/>
                  </a:lnTo>
                  <a:lnTo>
                    <a:pt x="5937" y="2900"/>
                  </a:lnTo>
                  <a:lnTo>
                    <a:pt x="5950" y="2929"/>
                  </a:lnTo>
                  <a:lnTo>
                    <a:pt x="5965" y="2958"/>
                  </a:lnTo>
                  <a:lnTo>
                    <a:pt x="5978" y="2986"/>
                  </a:lnTo>
                  <a:lnTo>
                    <a:pt x="5993" y="3015"/>
                  </a:lnTo>
                  <a:lnTo>
                    <a:pt x="6006" y="3043"/>
                  </a:lnTo>
                  <a:lnTo>
                    <a:pt x="6021" y="3071"/>
                  </a:lnTo>
                  <a:lnTo>
                    <a:pt x="6034" y="3099"/>
                  </a:lnTo>
                  <a:lnTo>
                    <a:pt x="6049" y="3127"/>
                  </a:lnTo>
                  <a:lnTo>
                    <a:pt x="6063" y="3155"/>
                  </a:lnTo>
                  <a:lnTo>
                    <a:pt x="6077" y="3181"/>
                  </a:lnTo>
                  <a:lnTo>
                    <a:pt x="6091" y="3208"/>
                  </a:lnTo>
                  <a:lnTo>
                    <a:pt x="6105" y="3235"/>
                  </a:lnTo>
                  <a:lnTo>
                    <a:pt x="6119" y="3262"/>
                  </a:lnTo>
                  <a:lnTo>
                    <a:pt x="6133" y="3289"/>
                  </a:lnTo>
                  <a:lnTo>
                    <a:pt x="6147" y="3315"/>
                  </a:lnTo>
                  <a:lnTo>
                    <a:pt x="6161" y="3342"/>
                  </a:lnTo>
                  <a:lnTo>
                    <a:pt x="6175" y="3368"/>
                  </a:lnTo>
                  <a:lnTo>
                    <a:pt x="6189" y="3394"/>
                  </a:lnTo>
                  <a:lnTo>
                    <a:pt x="6203" y="3419"/>
                  </a:lnTo>
                  <a:lnTo>
                    <a:pt x="6218" y="3445"/>
                  </a:lnTo>
                  <a:lnTo>
                    <a:pt x="6231" y="3469"/>
                  </a:lnTo>
                  <a:lnTo>
                    <a:pt x="6246" y="3494"/>
                  </a:lnTo>
                  <a:lnTo>
                    <a:pt x="6259" y="3519"/>
                  </a:lnTo>
                  <a:lnTo>
                    <a:pt x="6274" y="3544"/>
                  </a:lnTo>
                  <a:lnTo>
                    <a:pt x="6287" y="3568"/>
                  </a:lnTo>
                  <a:lnTo>
                    <a:pt x="6302" y="3592"/>
                  </a:lnTo>
                  <a:lnTo>
                    <a:pt x="6315" y="3616"/>
                  </a:lnTo>
                  <a:lnTo>
                    <a:pt x="6330" y="3639"/>
                  </a:lnTo>
                  <a:lnTo>
                    <a:pt x="6343" y="3663"/>
                  </a:lnTo>
                  <a:lnTo>
                    <a:pt x="6358" y="3686"/>
                  </a:lnTo>
                  <a:lnTo>
                    <a:pt x="6372" y="3709"/>
                  </a:lnTo>
                  <a:lnTo>
                    <a:pt x="6386" y="3732"/>
                  </a:lnTo>
                  <a:lnTo>
                    <a:pt x="6400" y="3754"/>
                  </a:lnTo>
                  <a:lnTo>
                    <a:pt x="6414" y="3776"/>
                  </a:lnTo>
                  <a:lnTo>
                    <a:pt x="6428" y="3799"/>
                  </a:lnTo>
                  <a:lnTo>
                    <a:pt x="6442" y="3821"/>
                  </a:lnTo>
                  <a:lnTo>
                    <a:pt x="6456" y="3843"/>
                  </a:lnTo>
                  <a:lnTo>
                    <a:pt x="6470" y="3863"/>
                  </a:lnTo>
                  <a:lnTo>
                    <a:pt x="6484" y="3885"/>
                  </a:lnTo>
                  <a:lnTo>
                    <a:pt x="6498" y="3906"/>
                  </a:lnTo>
                  <a:lnTo>
                    <a:pt x="6512" y="3926"/>
                  </a:lnTo>
                  <a:lnTo>
                    <a:pt x="6526" y="3947"/>
                  </a:lnTo>
                  <a:lnTo>
                    <a:pt x="6540" y="3967"/>
                  </a:lnTo>
                  <a:lnTo>
                    <a:pt x="6555" y="3988"/>
                  </a:lnTo>
                  <a:lnTo>
                    <a:pt x="6568" y="4007"/>
                  </a:lnTo>
                  <a:lnTo>
                    <a:pt x="6583" y="4027"/>
                  </a:lnTo>
                  <a:lnTo>
                    <a:pt x="6596" y="4047"/>
                  </a:lnTo>
                  <a:lnTo>
                    <a:pt x="6611" y="4065"/>
                  </a:lnTo>
                  <a:lnTo>
                    <a:pt x="6624" y="4084"/>
                  </a:lnTo>
                  <a:lnTo>
                    <a:pt x="6639" y="4103"/>
                  </a:lnTo>
                  <a:lnTo>
                    <a:pt x="6652" y="4121"/>
                  </a:lnTo>
                  <a:lnTo>
                    <a:pt x="6667" y="4140"/>
                  </a:lnTo>
                  <a:lnTo>
                    <a:pt x="6680" y="4159"/>
                  </a:lnTo>
                  <a:lnTo>
                    <a:pt x="6695" y="4176"/>
                  </a:lnTo>
                  <a:lnTo>
                    <a:pt x="6709" y="4194"/>
                  </a:lnTo>
                  <a:lnTo>
                    <a:pt x="6723" y="4211"/>
                  </a:lnTo>
                  <a:lnTo>
                    <a:pt x="6737" y="4229"/>
                  </a:lnTo>
                  <a:lnTo>
                    <a:pt x="6750" y="4246"/>
                  </a:lnTo>
                  <a:lnTo>
                    <a:pt x="6765" y="4262"/>
                  </a:lnTo>
                  <a:lnTo>
                    <a:pt x="6778" y="4279"/>
                  </a:lnTo>
                  <a:lnTo>
                    <a:pt x="6793" y="4295"/>
                  </a:lnTo>
                  <a:lnTo>
                    <a:pt x="6806" y="4312"/>
                  </a:lnTo>
                  <a:lnTo>
                    <a:pt x="6821" y="4327"/>
                  </a:lnTo>
                  <a:lnTo>
                    <a:pt x="6834" y="4344"/>
                  </a:lnTo>
                  <a:lnTo>
                    <a:pt x="6849" y="4360"/>
                  </a:lnTo>
                  <a:lnTo>
                    <a:pt x="6862" y="4375"/>
                  </a:lnTo>
                  <a:lnTo>
                    <a:pt x="6877" y="4390"/>
                  </a:lnTo>
                  <a:lnTo>
                    <a:pt x="6891" y="4405"/>
                  </a:lnTo>
                  <a:lnTo>
                    <a:pt x="6905" y="4420"/>
                  </a:lnTo>
                  <a:lnTo>
                    <a:pt x="6919" y="4435"/>
                  </a:lnTo>
                  <a:lnTo>
                    <a:pt x="6933" y="4450"/>
                  </a:lnTo>
                  <a:lnTo>
                    <a:pt x="6947" y="4463"/>
                  </a:lnTo>
                  <a:lnTo>
                    <a:pt x="6961" y="4478"/>
                  </a:lnTo>
                  <a:lnTo>
                    <a:pt x="6975" y="4491"/>
                  </a:lnTo>
                  <a:lnTo>
                    <a:pt x="6989" y="4506"/>
                  </a:lnTo>
                  <a:lnTo>
                    <a:pt x="7003" y="4519"/>
                  </a:lnTo>
                  <a:lnTo>
                    <a:pt x="7017" y="4533"/>
                  </a:lnTo>
                  <a:lnTo>
                    <a:pt x="7031" y="4545"/>
                  </a:lnTo>
                  <a:lnTo>
                    <a:pt x="7046" y="4558"/>
                  </a:lnTo>
                  <a:lnTo>
                    <a:pt x="7059" y="4571"/>
                  </a:lnTo>
                  <a:lnTo>
                    <a:pt x="7074" y="4583"/>
                  </a:lnTo>
                  <a:lnTo>
                    <a:pt x="7087" y="4597"/>
                  </a:lnTo>
                  <a:lnTo>
                    <a:pt x="7102" y="4608"/>
                  </a:lnTo>
                  <a:lnTo>
                    <a:pt x="7115" y="4621"/>
                  </a:lnTo>
                  <a:lnTo>
                    <a:pt x="7130" y="4633"/>
                  </a:lnTo>
                  <a:lnTo>
                    <a:pt x="7143" y="4644"/>
                  </a:lnTo>
                  <a:lnTo>
                    <a:pt x="7158" y="4656"/>
                  </a:lnTo>
                  <a:lnTo>
                    <a:pt x="7171" y="4667"/>
                  </a:lnTo>
                  <a:lnTo>
                    <a:pt x="7186" y="4679"/>
                  </a:lnTo>
                  <a:lnTo>
                    <a:pt x="7200" y="4690"/>
                  </a:lnTo>
                  <a:lnTo>
                    <a:pt x="7214" y="4701"/>
                  </a:lnTo>
                  <a:lnTo>
                    <a:pt x="7228" y="4712"/>
                  </a:lnTo>
                  <a:lnTo>
                    <a:pt x="7242" y="4722"/>
                  </a:lnTo>
                  <a:lnTo>
                    <a:pt x="7256" y="4734"/>
                  </a:lnTo>
                  <a:lnTo>
                    <a:pt x="7270" y="4744"/>
                  </a:lnTo>
                  <a:lnTo>
                    <a:pt x="7284" y="4754"/>
                  </a:lnTo>
                  <a:lnTo>
                    <a:pt x="7298" y="4764"/>
                  </a:lnTo>
                  <a:lnTo>
                    <a:pt x="7312" y="4774"/>
                  </a:lnTo>
                  <a:lnTo>
                    <a:pt x="7326" y="4783"/>
                  </a:lnTo>
                  <a:lnTo>
                    <a:pt x="7340" y="4794"/>
                  </a:lnTo>
                  <a:lnTo>
                    <a:pt x="7354" y="4803"/>
                  </a:lnTo>
                  <a:lnTo>
                    <a:pt x="7368" y="4812"/>
                  </a:lnTo>
                  <a:lnTo>
                    <a:pt x="7383" y="4822"/>
                  </a:lnTo>
                  <a:lnTo>
                    <a:pt x="7396" y="4830"/>
                  </a:lnTo>
                  <a:lnTo>
                    <a:pt x="7411" y="4839"/>
                  </a:lnTo>
                  <a:lnTo>
                    <a:pt x="7424" y="4849"/>
                  </a:lnTo>
                  <a:lnTo>
                    <a:pt x="7439" y="4857"/>
                  </a:lnTo>
                  <a:lnTo>
                    <a:pt x="7452" y="4865"/>
                  </a:lnTo>
                  <a:lnTo>
                    <a:pt x="7467" y="4873"/>
                  </a:lnTo>
                  <a:lnTo>
                    <a:pt x="7480" y="4882"/>
                  </a:lnTo>
                  <a:lnTo>
                    <a:pt x="7495" y="4890"/>
                  </a:lnTo>
                  <a:lnTo>
                    <a:pt x="7508" y="4898"/>
                  </a:lnTo>
                  <a:lnTo>
                    <a:pt x="7523" y="4907"/>
                  </a:lnTo>
                  <a:lnTo>
                    <a:pt x="7537" y="4914"/>
                  </a:lnTo>
                  <a:lnTo>
                    <a:pt x="7551" y="4922"/>
                  </a:lnTo>
                  <a:lnTo>
                    <a:pt x="7565" y="4929"/>
                  </a:lnTo>
                  <a:lnTo>
                    <a:pt x="7578" y="4937"/>
                  </a:lnTo>
                  <a:lnTo>
                    <a:pt x="7593" y="4944"/>
                  </a:lnTo>
                  <a:lnTo>
                    <a:pt x="7606" y="4951"/>
                  </a:lnTo>
                  <a:lnTo>
                    <a:pt x="7621" y="4958"/>
                  </a:lnTo>
                  <a:lnTo>
                    <a:pt x="7634" y="4966"/>
                  </a:lnTo>
                  <a:lnTo>
                    <a:pt x="7649" y="4972"/>
                  </a:lnTo>
                  <a:lnTo>
                    <a:pt x="7662" y="4979"/>
                  </a:lnTo>
                  <a:lnTo>
                    <a:pt x="7677" y="4985"/>
                  </a:lnTo>
                  <a:lnTo>
                    <a:pt x="7690" y="4993"/>
                  </a:lnTo>
                  <a:lnTo>
                    <a:pt x="7705" y="4999"/>
                  </a:lnTo>
                  <a:lnTo>
                    <a:pt x="7719" y="5005"/>
                  </a:lnTo>
                  <a:lnTo>
                    <a:pt x="7733" y="5011"/>
                  </a:lnTo>
                  <a:lnTo>
                    <a:pt x="7747" y="5017"/>
                  </a:lnTo>
                  <a:lnTo>
                    <a:pt x="7761" y="5024"/>
                  </a:lnTo>
                  <a:lnTo>
                    <a:pt x="7775" y="5029"/>
                  </a:lnTo>
                  <a:lnTo>
                    <a:pt x="7789" y="5035"/>
                  </a:lnTo>
                  <a:lnTo>
                    <a:pt x="7803" y="5041"/>
                  </a:lnTo>
                  <a:lnTo>
                    <a:pt x="7817" y="5046"/>
                  </a:lnTo>
                  <a:lnTo>
                    <a:pt x="7831" y="5053"/>
                  </a:lnTo>
                  <a:lnTo>
                    <a:pt x="7845" y="5058"/>
                  </a:lnTo>
                  <a:lnTo>
                    <a:pt x="7859" y="5063"/>
                  </a:lnTo>
                  <a:lnTo>
                    <a:pt x="7874" y="5068"/>
                  </a:lnTo>
                  <a:lnTo>
                    <a:pt x="7887" y="5073"/>
                  </a:lnTo>
                  <a:lnTo>
                    <a:pt x="7902" y="5079"/>
                  </a:lnTo>
                  <a:lnTo>
                    <a:pt x="7915" y="5084"/>
                  </a:lnTo>
                  <a:lnTo>
                    <a:pt x="7930" y="5089"/>
                  </a:lnTo>
                  <a:lnTo>
                    <a:pt x="7943" y="5094"/>
                  </a:lnTo>
                  <a:lnTo>
                    <a:pt x="7958" y="5098"/>
                  </a:lnTo>
                  <a:lnTo>
                    <a:pt x="7971" y="5103"/>
                  </a:lnTo>
                  <a:lnTo>
                    <a:pt x="7986" y="5108"/>
                  </a:lnTo>
                  <a:lnTo>
                    <a:pt x="7999" y="5113"/>
                  </a:lnTo>
                  <a:lnTo>
                    <a:pt x="8014" y="5117"/>
                  </a:lnTo>
                  <a:lnTo>
                    <a:pt x="8028" y="5121"/>
                  </a:lnTo>
                  <a:lnTo>
                    <a:pt x="8042" y="5126"/>
                  </a:lnTo>
                  <a:lnTo>
                    <a:pt x="8056" y="5130"/>
                  </a:lnTo>
                  <a:lnTo>
                    <a:pt x="8070" y="5135"/>
                  </a:lnTo>
                  <a:lnTo>
                    <a:pt x="8084" y="5139"/>
                  </a:lnTo>
                  <a:lnTo>
                    <a:pt x="8098" y="5143"/>
                  </a:lnTo>
                  <a:lnTo>
                    <a:pt x="8112" y="5147"/>
                  </a:lnTo>
                  <a:lnTo>
                    <a:pt x="8126" y="5150"/>
                  </a:lnTo>
                  <a:lnTo>
                    <a:pt x="8140" y="5154"/>
                  </a:lnTo>
                  <a:lnTo>
                    <a:pt x="8154" y="5158"/>
                  </a:lnTo>
                  <a:lnTo>
                    <a:pt x="8168" y="5161"/>
                  </a:lnTo>
                  <a:lnTo>
                    <a:pt x="8182" y="5166"/>
                  </a:lnTo>
                  <a:lnTo>
                    <a:pt x="8196" y="5170"/>
                  </a:lnTo>
                  <a:lnTo>
                    <a:pt x="8211" y="5173"/>
                  </a:lnTo>
                  <a:lnTo>
                    <a:pt x="8224" y="5176"/>
                  </a:lnTo>
                  <a:lnTo>
                    <a:pt x="8239" y="5180"/>
                  </a:lnTo>
                  <a:lnTo>
                    <a:pt x="8252" y="5183"/>
                  </a:lnTo>
                  <a:lnTo>
                    <a:pt x="8267" y="5186"/>
                  </a:lnTo>
                  <a:lnTo>
                    <a:pt x="8280" y="5189"/>
                  </a:lnTo>
                  <a:lnTo>
                    <a:pt x="8295" y="5193"/>
                  </a:lnTo>
                  <a:lnTo>
                    <a:pt x="8308" y="5197"/>
                  </a:lnTo>
                  <a:lnTo>
                    <a:pt x="8323" y="5200"/>
                  </a:lnTo>
                  <a:lnTo>
                    <a:pt x="8336" y="5202"/>
                  </a:lnTo>
                  <a:lnTo>
                    <a:pt x="8351" y="5205"/>
                  </a:lnTo>
                  <a:lnTo>
                    <a:pt x="8365" y="5208"/>
                  </a:lnTo>
                  <a:lnTo>
                    <a:pt x="8378" y="5211"/>
                  </a:lnTo>
                  <a:lnTo>
                    <a:pt x="8393" y="5214"/>
                  </a:lnTo>
                  <a:lnTo>
                    <a:pt x="8406" y="5217"/>
                  </a:lnTo>
                  <a:lnTo>
                    <a:pt x="8421" y="5220"/>
                  </a:lnTo>
                </a:path>
              </a:pathLst>
            </a:custGeom>
            <a:noFill/>
            <a:ln w="1588">
              <a:solidFill>
                <a:srgbClr val="800080"/>
              </a:solidFill>
              <a:prstDash val="solid"/>
              <a:round/>
              <a:headEnd/>
              <a:tailEnd/>
            </a:ln>
          </p:spPr>
          <p:txBody>
            <a:bodyPr anchor="ctr"/>
            <a:lstStyle/>
            <a:p>
              <a:pPr>
                <a:defRPr/>
              </a:pPr>
              <a:endParaRPr lang="en-US" dirty="0"/>
            </a:p>
          </p:txBody>
        </p:sp>
        <p:sp>
          <p:nvSpPr>
            <p:cNvPr id="36876" name="Rectangle 12"/>
            <p:cNvSpPr>
              <a:spLocks noChangeArrowheads="1"/>
            </p:cNvSpPr>
            <p:nvPr userDrawn="1"/>
          </p:nvSpPr>
          <p:spPr bwMode="auto">
            <a:xfrm>
              <a:off x="1285" y="705"/>
              <a:ext cx="13"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t</a:t>
              </a:r>
              <a:endParaRPr lang="en-US" dirty="0"/>
            </a:p>
          </p:txBody>
        </p:sp>
        <p:sp>
          <p:nvSpPr>
            <p:cNvPr id="36877" name="Rectangle 13"/>
            <p:cNvSpPr>
              <a:spLocks noChangeArrowheads="1"/>
            </p:cNvSpPr>
            <p:nvPr userDrawn="1"/>
          </p:nvSpPr>
          <p:spPr bwMode="auto">
            <a:xfrm rot="5400000">
              <a:off x="921" y="442"/>
              <a:ext cx="13"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 </a:t>
              </a:r>
              <a:endParaRPr lang="en-US" dirty="0"/>
            </a:p>
          </p:txBody>
        </p:sp>
        <p:sp>
          <p:nvSpPr>
            <p:cNvPr id="36878" name="Line 14"/>
            <p:cNvSpPr>
              <a:spLocks noChangeShapeType="1"/>
            </p:cNvSpPr>
            <p:nvPr userDrawn="1"/>
          </p:nvSpPr>
          <p:spPr bwMode="auto">
            <a:xfrm>
              <a:off x="1012" y="644"/>
              <a:ext cx="1" cy="7"/>
            </a:xfrm>
            <a:prstGeom prst="line">
              <a:avLst/>
            </a:prstGeom>
            <a:noFill/>
            <a:ln w="1588">
              <a:solidFill>
                <a:srgbClr val="800080"/>
              </a:solidFill>
              <a:round/>
              <a:headEnd/>
              <a:tailEnd/>
            </a:ln>
          </p:spPr>
          <p:txBody>
            <a:bodyPr anchor="ctr"/>
            <a:lstStyle/>
            <a:p>
              <a:pPr>
                <a:defRPr/>
              </a:pPr>
              <a:endParaRPr lang="en-US" dirty="0"/>
            </a:p>
          </p:txBody>
        </p:sp>
        <p:sp>
          <p:nvSpPr>
            <p:cNvPr id="36879" name="Line 15"/>
            <p:cNvSpPr>
              <a:spLocks noChangeShapeType="1"/>
            </p:cNvSpPr>
            <p:nvPr userDrawn="1"/>
          </p:nvSpPr>
          <p:spPr bwMode="auto">
            <a:xfrm>
              <a:off x="1105" y="644"/>
              <a:ext cx="1" cy="7"/>
            </a:xfrm>
            <a:prstGeom prst="line">
              <a:avLst/>
            </a:prstGeom>
            <a:noFill/>
            <a:ln w="1588">
              <a:solidFill>
                <a:srgbClr val="800080"/>
              </a:solidFill>
              <a:round/>
              <a:headEnd/>
              <a:tailEnd/>
            </a:ln>
          </p:spPr>
          <p:txBody>
            <a:bodyPr anchor="ctr"/>
            <a:lstStyle/>
            <a:p>
              <a:pPr>
                <a:defRPr/>
              </a:pPr>
              <a:endParaRPr lang="en-US" dirty="0"/>
            </a:p>
          </p:txBody>
        </p:sp>
        <p:sp>
          <p:nvSpPr>
            <p:cNvPr id="36880" name="Line 16"/>
            <p:cNvSpPr>
              <a:spLocks noChangeShapeType="1"/>
            </p:cNvSpPr>
            <p:nvPr userDrawn="1"/>
          </p:nvSpPr>
          <p:spPr bwMode="auto">
            <a:xfrm>
              <a:off x="1198" y="644"/>
              <a:ext cx="0" cy="7"/>
            </a:xfrm>
            <a:prstGeom prst="line">
              <a:avLst/>
            </a:prstGeom>
            <a:noFill/>
            <a:ln w="1588">
              <a:solidFill>
                <a:srgbClr val="800080"/>
              </a:solidFill>
              <a:round/>
              <a:headEnd/>
              <a:tailEnd/>
            </a:ln>
          </p:spPr>
          <p:txBody>
            <a:bodyPr anchor="ctr"/>
            <a:lstStyle/>
            <a:p>
              <a:pPr>
                <a:defRPr/>
              </a:pPr>
              <a:endParaRPr lang="en-US" dirty="0"/>
            </a:p>
          </p:txBody>
        </p:sp>
        <p:sp>
          <p:nvSpPr>
            <p:cNvPr id="36881" name="Line 17"/>
            <p:cNvSpPr>
              <a:spLocks noChangeShapeType="1"/>
            </p:cNvSpPr>
            <p:nvPr userDrawn="1"/>
          </p:nvSpPr>
          <p:spPr bwMode="auto">
            <a:xfrm>
              <a:off x="1291" y="644"/>
              <a:ext cx="0" cy="7"/>
            </a:xfrm>
            <a:prstGeom prst="line">
              <a:avLst/>
            </a:prstGeom>
            <a:noFill/>
            <a:ln w="1588">
              <a:solidFill>
                <a:srgbClr val="800080"/>
              </a:solidFill>
              <a:round/>
              <a:headEnd/>
              <a:tailEnd/>
            </a:ln>
          </p:spPr>
          <p:txBody>
            <a:bodyPr anchor="ctr"/>
            <a:lstStyle/>
            <a:p>
              <a:pPr>
                <a:defRPr/>
              </a:pPr>
              <a:endParaRPr lang="en-US" dirty="0"/>
            </a:p>
          </p:txBody>
        </p:sp>
        <p:sp>
          <p:nvSpPr>
            <p:cNvPr id="36882" name="Line 18"/>
            <p:cNvSpPr>
              <a:spLocks noChangeShapeType="1"/>
            </p:cNvSpPr>
            <p:nvPr userDrawn="1"/>
          </p:nvSpPr>
          <p:spPr bwMode="auto">
            <a:xfrm>
              <a:off x="1384" y="644"/>
              <a:ext cx="0" cy="7"/>
            </a:xfrm>
            <a:prstGeom prst="line">
              <a:avLst/>
            </a:prstGeom>
            <a:noFill/>
            <a:ln w="1588">
              <a:solidFill>
                <a:srgbClr val="800080"/>
              </a:solidFill>
              <a:round/>
              <a:headEnd/>
              <a:tailEnd/>
            </a:ln>
          </p:spPr>
          <p:txBody>
            <a:bodyPr anchor="ctr"/>
            <a:lstStyle/>
            <a:p>
              <a:pPr>
                <a:defRPr/>
              </a:pPr>
              <a:endParaRPr lang="en-US" dirty="0"/>
            </a:p>
          </p:txBody>
        </p:sp>
        <p:sp>
          <p:nvSpPr>
            <p:cNvPr id="36883" name="Line 19"/>
            <p:cNvSpPr>
              <a:spLocks noChangeShapeType="1"/>
            </p:cNvSpPr>
            <p:nvPr userDrawn="1"/>
          </p:nvSpPr>
          <p:spPr bwMode="auto">
            <a:xfrm>
              <a:off x="1477" y="644"/>
              <a:ext cx="0" cy="7"/>
            </a:xfrm>
            <a:prstGeom prst="line">
              <a:avLst/>
            </a:prstGeom>
            <a:noFill/>
            <a:ln w="1588">
              <a:solidFill>
                <a:srgbClr val="800080"/>
              </a:solidFill>
              <a:round/>
              <a:headEnd/>
              <a:tailEnd/>
            </a:ln>
          </p:spPr>
          <p:txBody>
            <a:bodyPr anchor="ctr"/>
            <a:lstStyle/>
            <a:p>
              <a:pPr>
                <a:defRPr/>
              </a:pPr>
              <a:endParaRPr lang="en-US" dirty="0"/>
            </a:p>
          </p:txBody>
        </p:sp>
        <p:sp>
          <p:nvSpPr>
            <p:cNvPr id="36884" name="Line 20"/>
            <p:cNvSpPr>
              <a:spLocks noChangeShapeType="1"/>
            </p:cNvSpPr>
            <p:nvPr userDrawn="1"/>
          </p:nvSpPr>
          <p:spPr bwMode="auto">
            <a:xfrm>
              <a:off x="1569" y="644"/>
              <a:ext cx="1" cy="7"/>
            </a:xfrm>
            <a:prstGeom prst="line">
              <a:avLst/>
            </a:prstGeom>
            <a:noFill/>
            <a:ln w="1588">
              <a:solidFill>
                <a:srgbClr val="800080"/>
              </a:solidFill>
              <a:round/>
              <a:headEnd/>
              <a:tailEnd/>
            </a:ln>
          </p:spPr>
          <p:txBody>
            <a:bodyPr anchor="ctr"/>
            <a:lstStyle/>
            <a:p>
              <a:pPr>
                <a:defRPr/>
              </a:pPr>
              <a:endParaRPr lang="en-US" dirty="0"/>
            </a:p>
          </p:txBody>
        </p:sp>
        <p:sp>
          <p:nvSpPr>
            <p:cNvPr id="36885" name="Line 21"/>
            <p:cNvSpPr>
              <a:spLocks noChangeShapeType="1"/>
            </p:cNvSpPr>
            <p:nvPr userDrawn="1"/>
          </p:nvSpPr>
          <p:spPr bwMode="auto">
            <a:xfrm>
              <a:off x="1012" y="644"/>
              <a:ext cx="557" cy="0"/>
            </a:xfrm>
            <a:prstGeom prst="line">
              <a:avLst/>
            </a:prstGeom>
            <a:noFill/>
            <a:ln w="1588">
              <a:solidFill>
                <a:srgbClr val="800080"/>
              </a:solidFill>
              <a:round/>
              <a:headEnd/>
              <a:tailEnd/>
            </a:ln>
          </p:spPr>
          <p:txBody>
            <a:bodyPr anchor="ctr"/>
            <a:lstStyle/>
            <a:p>
              <a:pPr>
                <a:defRPr/>
              </a:pPr>
              <a:endParaRPr lang="en-US" dirty="0"/>
            </a:p>
          </p:txBody>
        </p:sp>
        <p:sp>
          <p:nvSpPr>
            <p:cNvPr id="36886" name="Rectangle 22"/>
            <p:cNvSpPr>
              <a:spLocks noChangeArrowheads="1"/>
            </p:cNvSpPr>
            <p:nvPr userDrawn="1"/>
          </p:nvSpPr>
          <p:spPr bwMode="auto">
            <a:xfrm>
              <a:off x="1001" y="665"/>
              <a:ext cx="27"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-3</a:t>
              </a:r>
              <a:endParaRPr lang="en-US" dirty="0"/>
            </a:p>
          </p:txBody>
        </p:sp>
        <p:sp>
          <p:nvSpPr>
            <p:cNvPr id="36887" name="Rectangle 23"/>
            <p:cNvSpPr>
              <a:spLocks noChangeArrowheads="1"/>
            </p:cNvSpPr>
            <p:nvPr userDrawn="1"/>
          </p:nvSpPr>
          <p:spPr bwMode="auto">
            <a:xfrm>
              <a:off x="1094" y="665"/>
              <a:ext cx="27"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-2</a:t>
              </a:r>
              <a:endParaRPr lang="en-US" dirty="0"/>
            </a:p>
          </p:txBody>
        </p:sp>
        <p:sp>
          <p:nvSpPr>
            <p:cNvPr id="36888" name="Rectangle 24"/>
            <p:cNvSpPr>
              <a:spLocks noChangeArrowheads="1"/>
            </p:cNvSpPr>
            <p:nvPr userDrawn="1"/>
          </p:nvSpPr>
          <p:spPr bwMode="auto">
            <a:xfrm>
              <a:off x="1187" y="665"/>
              <a:ext cx="27"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-1</a:t>
              </a:r>
              <a:endParaRPr lang="en-US" dirty="0"/>
            </a:p>
          </p:txBody>
        </p:sp>
        <p:sp>
          <p:nvSpPr>
            <p:cNvPr id="36889" name="Rectangle 25"/>
            <p:cNvSpPr>
              <a:spLocks noChangeArrowheads="1"/>
            </p:cNvSpPr>
            <p:nvPr userDrawn="1"/>
          </p:nvSpPr>
          <p:spPr bwMode="auto">
            <a:xfrm>
              <a:off x="1282" y="665"/>
              <a:ext cx="1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a:t>
              </a:r>
              <a:endParaRPr lang="en-US" dirty="0"/>
            </a:p>
          </p:txBody>
        </p:sp>
        <p:sp>
          <p:nvSpPr>
            <p:cNvPr id="36890" name="Rectangle 26"/>
            <p:cNvSpPr>
              <a:spLocks noChangeArrowheads="1"/>
            </p:cNvSpPr>
            <p:nvPr userDrawn="1"/>
          </p:nvSpPr>
          <p:spPr bwMode="auto">
            <a:xfrm>
              <a:off x="1375" y="665"/>
              <a:ext cx="1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1</a:t>
              </a:r>
              <a:endParaRPr lang="en-US" dirty="0"/>
            </a:p>
          </p:txBody>
        </p:sp>
        <p:sp>
          <p:nvSpPr>
            <p:cNvPr id="36891" name="Rectangle 27"/>
            <p:cNvSpPr>
              <a:spLocks noChangeArrowheads="1"/>
            </p:cNvSpPr>
            <p:nvPr userDrawn="1"/>
          </p:nvSpPr>
          <p:spPr bwMode="auto">
            <a:xfrm>
              <a:off x="1469" y="665"/>
              <a:ext cx="1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2</a:t>
              </a:r>
              <a:endParaRPr lang="en-US" dirty="0"/>
            </a:p>
          </p:txBody>
        </p:sp>
        <p:sp>
          <p:nvSpPr>
            <p:cNvPr id="36892" name="Rectangle 28"/>
            <p:cNvSpPr>
              <a:spLocks noChangeArrowheads="1"/>
            </p:cNvSpPr>
            <p:nvPr userDrawn="1"/>
          </p:nvSpPr>
          <p:spPr bwMode="auto">
            <a:xfrm>
              <a:off x="1561" y="665"/>
              <a:ext cx="1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3</a:t>
              </a:r>
              <a:endParaRPr lang="en-US" dirty="0"/>
            </a:p>
          </p:txBody>
        </p:sp>
        <p:sp>
          <p:nvSpPr>
            <p:cNvPr id="36893" name="Line 29"/>
            <p:cNvSpPr>
              <a:spLocks noChangeShapeType="1"/>
            </p:cNvSpPr>
            <p:nvPr userDrawn="1"/>
          </p:nvSpPr>
          <p:spPr bwMode="auto">
            <a:xfrm flipH="1">
              <a:off x="983" y="640"/>
              <a:ext cx="7" cy="1"/>
            </a:xfrm>
            <a:prstGeom prst="line">
              <a:avLst/>
            </a:prstGeom>
            <a:noFill/>
            <a:ln w="1588">
              <a:solidFill>
                <a:srgbClr val="800080"/>
              </a:solidFill>
              <a:round/>
              <a:headEnd/>
              <a:tailEnd/>
            </a:ln>
          </p:spPr>
          <p:txBody>
            <a:bodyPr anchor="ctr"/>
            <a:lstStyle/>
            <a:p>
              <a:pPr>
                <a:defRPr/>
              </a:pPr>
              <a:endParaRPr lang="en-US" dirty="0"/>
            </a:p>
          </p:txBody>
        </p:sp>
        <p:sp>
          <p:nvSpPr>
            <p:cNvPr id="36894" name="Line 30"/>
            <p:cNvSpPr>
              <a:spLocks noChangeShapeType="1"/>
            </p:cNvSpPr>
            <p:nvPr userDrawn="1"/>
          </p:nvSpPr>
          <p:spPr bwMode="auto">
            <a:xfrm flipH="1">
              <a:off x="983" y="549"/>
              <a:ext cx="7" cy="1"/>
            </a:xfrm>
            <a:prstGeom prst="line">
              <a:avLst/>
            </a:prstGeom>
            <a:noFill/>
            <a:ln w="1588">
              <a:solidFill>
                <a:srgbClr val="800080"/>
              </a:solidFill>
              <a:round/>
              <a:headEnd/>
              <a:tailEnd/>
            </a:ln>
          </p:spPr>
          <p:txBody>
            <a:bodyPr anchor="ctr"/>
            <a:lstStyle/>
            <a:p>
              <a:pPr>
                <a:defRPr/>
              </a:pPr>
              <a:endParaRPr lang="en-US" dirty="0"/>
            </a:p>
          </p:txBody>
        </p:sp>
        <p:sp>
          <p:nvSpPr>
            <p:cNvPr id="36895" name="Line 31"/>
            <p:cNvSpPr>
              <a:spLocks noChangeShapeType="1"/>
            </p:cNvSpPr>
            <p:nvPr userDrawn="1"/>
          </p:nvSpPr>
          <p:spPr bwMode="auto">
            <a:xfrm flipH="1">
              <a:off x="983" y="457"/>
              <a:ext cx="7" cy="1"/>
            </a:xfrm>
            <a:prstGeom prst="line">
              <a:avLst/>
            </a:prstGeom>
            <a:noFill/>
            <a:ln w="1588">
              <a:solidFill>
                <a:srgbClr val="800080"/>
              </a:solidFill>
              <a:round/>
              <a:headEnd/>
              <a:tailEnd/>
            </a:ln>
          </p:spPr>
          <p:txBody>
            <a:bodyPr anchor="ctr"/>
            <a:lstStyle/>
            <a:p>
              <a:pPr>
                <a:defRPr/>
              </a:pPr>
              <a:endParaRPr lang="en-US" dirty="0"/>
            </a:p>
          </p:txBody>
        </p:sp>
        <p:sp>
          <p:nvSpPr>
            <p:cNvPr id="36896" name="Line 32"/>
            <p:cNvSpPr>
              <a:spLocks noChangeShapeType="1"/>
            </p:cNvSpPr>
            <p:nvPr userDrawn="1"/>
          </p:nvSpPr>
          <p:spPr bwMode="auto">
            <a:xfrm flipH="1">
              <a:off x="983" y="365"/>
              <a:ext cx="7" cy="1"/>
            </a:xfrm>
            <a:prstGeom prst="line">
              <a:avLst/>
            </a:prstGeom>
            <a:noFill/>
            <a:ln w="1588">
              <a:solidFill>
                <a:srgbClr val="800080"/>
              </a:solidFill>
              <a:round/>
              <a:headEnd/>
              <a:tailEnd/>
            </a:ln>
          </p:spPr>
          <p:txBody>
            <a:bodyPr anchor="ctr"/>
            <a:lstStyle/>
            <a:p>
              <a:pPr>
                <a:defRPr/>
              </a:pPr>
              <a:endParaRPr lang="en-US" dirty="0"/>
            </a:p>
          </p:txBody>
        </p:sp>
        <p:sp>
          <p:nvSpPr>
            <p:cNvPr id="36897" name="Line 33"/>
            <p:cNvSpPr>
              <a:spLocks noChangeShapeType="1"/>
            </p:cNvSpPr>
            <p:nvPr userDrawn="1"/>
          </p:nvSpPr>
          <p:spPr bwMode="auto">
            <a:xfrm flipH="1">
              <a:off x="983" y="274"/>
              <a:ext cx="7" cy="1"/>
            </a:xfrm>
            <a:prstGeom prst="line">
              <a:avLst/>
            </a:prstGeom>
            <a:noFill/>
            <a:ln w="1588">
              <a:solidFill>
                <a:srgbClr val="800080"/>
              </a:solidFill>
              <a:round/>
              <a:headEnd/>
              <a:tailEnd/>
            </a:ln>
          </p:spPr>
          <p:txBody>
            <a:bodyPr anchor="ctr"/>
            <a:lstStyle/>
            <a:p>
              <a:pPr>
                <a:defRPr/>
              </a:pPr>
              <a:endParaRPr lang="en-US" dirty="0"/>
            </a:p>
          </p:txBody>
        </p:sp>
        <p:sp>
          <p:nvSpPr>
            <p:cNvPr id="36898" name="Line 34"/>
            <p:cNvSpPr>
              <a:spLocks noChangeShapeType="1"/>
            </p:cNvSpPr>
            <p:nvPr userDrawn="1"/>
          </p:nvSpPr>
          <p:spPr bwMode="auto">
            <a:xfrm flipV="1">
              <a:off x="990" y="274"/>
              <a:ext cx="0" cy="366"/>
            </a:xfrm>
            <a:prstGeom prst="line">
              <a:avLst/>
            </a:prstGeom>
            <a:noFill/>
            <a:ln w="1588">
              <a:solidFill>
                <a:srgbClr val="800080"/>
              </a:solidFill>
              <a:round/>
              <a:headEnd/>
              <a:tailEnd/>
            </a:ln>
          </p:spPr>
          <p:txBody>
            <a:bodyPr anchor="ctr"/>
            <a:lstStyle/>
            <a:p>
              <a:pPr>
                <a:defRPr/>
              </a:pPr>
              <a:endParaRPr lang="en-US" dirty="0"/>
            </a:p>
          </p:txBody>
        </p:sp>
        <p:sp>
          <p:nvSpPr>
            <p:cNvPr id="36899" name="Rectangle 35"/>
            <p:cNvSpPr>
              <a:spLocks noChangeArrowheads="1"/>
            </p:cNvSpPr>
            <p:nvPr userDrawn="1"/>
          </p:nvSpPr>
          <p:spPr bwMode="auto">
            <a:xfrm rot="5400000">
              <a:off x="946" y="626"/>
              <a:ext cx="3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0.0</a:t>
              </a:r>
              <a:endParaRPr lang="en-US" dirty="0"/>
            </a:p>
          </p:txBody>
        </p:sp>
        <p:sp>
          <p:nvSpPr>
            <p:cNvPr id="36900" name="Rectangle 36"/>
            <p:cNvSpPr>
              <a:spLocks noChangeArrowheads="1"/>
            </p:cNvSpPr>
            <p:nvPr userDrawn="1"/>
          </p:nvSpPr>
          <p:spPr bwMode="auto">
            <a:xfrm rot="5400000">
              <a:off x="946" y="538"/>
              <a:ext cx="3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0.1</a:t>
              </a:r>
              <a:endParaRPr lang="en-US" dirty="0"/>
            </a:p>
          </p:txBody>
        </p:sp>
        <p:sp>
          <p:nvSpPr>
            <p:cNvPr id="36901" name="Rectangle 37"/>
            <p:cNvSpPr>
              <a:spLocks noChangeArrowheads="1"/>
            </p:cNvSpPr>
            <p:nvPr userDrawn="1"/>
          </p:nvSpPr>
          <p:spPr bwMode="auto">
            <a:xfrm rot="5400000">
              <a:off x="946" y="446"/>
              <a:ext cx="3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0.2</a:t>
              </a:r>
              <a:endParaRPr lang="en-US" dirty="0"/>
            </a:p>
          </p:txBody>
        </p:sp>
        <p:sp>
          <p:nvSpPr>
            <p:cNvPr id="36902" name="Rectangle 38"/>
            <p:cNvSpPr>
              <a:spLocks noChangeArrowheads="1"/>
            </p:cNvSpPr>
            <p:nvPr userDrawn="1"/>
          </p:nvSpPr>
          <p:spPr bwMode="auto">
            <a:xfrm rot="5400000">
              <a:off x="946" y="355"/>
              <a:ext cx="3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0.3</a:t>
              </a:r>
              <a:endParaRPr lang="en-US" dirty="0"/>
            </a:p>
          </p:txBody>
        </p:sp>
        <p:sp>
          <p:nvSpPr>
            <p:cNvPr id="36903" name="Rectangle 39"/>
            <p:cNvSpPr>
              <a:spLocks noChangeArrowheads="1"/>
            </p:cNvSpPr>
            <p:nvPr userDrawn="1"/>
          </p:nvSpPr>
          <p:spPr bwMode="auto">
            <a:xfrm rot="5400000">
              <a:off x="946" y="262"/>
              <a:ext cx="39" cy="35"/>
            </a:xfrm>
            <a:prstGeom prst="rect">
              <a:avLst/>
            </a:prstGeom>
            <a:noFill/>
            <a:ln w="9525">
              <a:solidFill>
                <a:srgbClr val="800080"/>
              </a:solidFill>
              <a:miter lim="800000"/>
              <a:headEnd/>
              <a:tailEnd/>
            </a:ln>
          </p:spPr>
          <p:txBody>
            <a:bodyPr wrap="none" lIns="0" tIns="0" rIns="0" bIns="0" anchor="ctr">
              <a:spAutoFit/>
            </a:bodyPr>
            <a:lstStyle/>
            <a:p>
              <a:pPr>
                <a:defRPr/>
              </a:pPr>
              <a:r>
                <a:rPr lang="en-US" sz="300" dirty="0">
                  <a:solidFill>
                    <a:srgbClr val="000000"/>
                  </a:solidFill>
                </a:rPr>
                <a:t>0.4</a:t>
              </a:r>
              <a:endParaRPr lang="en-US" dirty="0"/>
            </a:p>
          </p:txBody>
        </p:sp>
        <p:sp>
          <p:nvSpPr>
            <p:cNvPr id="36904" name="Rectangle 40"/>
            <p:cNvSpPr>
              <a:spLocks noChangeArrowheads="1"/>
            </p:cNvSpPr>
            <p:nvPr userDrawn="1"/>
          </p:nvSpPr>
          <p:spPr bwMode="auto">
            <a:xfrm>
              <a:off x="990" y="270"/>
              <a:ext cx="602" cy="374"/>
            </a:xfrm>
            <a:prstGeom prst="rect">
              <a:avLst/>
            </a:prstGeom>
            <a:noFill/>
            <a:ln w="1588">
              <a:solidFill>
                <a:srgbClr val="800080"/>
              </a:solidFill>
              <a:miter lim="800000"/>
              <a:headEnd/>
              <a:tailEnd/>
            </a:ln>
          </p:spPr>
          <p:txBody>
            <a:bodyPr anchor="ctr"/>
            <a:lstStyle/>
            <a:p>
              <a:pPr>
                <a:defRPr/>
              </a:pPr>
              <a:endParaRPr lang="en-US" dirty="0"/>
            </a:p>
          </p:txBody>
        </p:sp>
        <p:sp>
          <p:nvSpPr>
            <p:cNvPr id="36905" name="Rectangle 41"/>
            <p:cNvSpPr>
              <a:spLocks noChangeArrowheads="1"/>
            </p:cNvSpPr>
            <p:nvPr userDrawn="1"/>
          </p:nvSpPr>
          <p:spPr bwMode="auto">
            <a:xfrm>
              <a:off x="1056" y="192"/>
              <a:ext cx="474" cy="44"/>
            </a:xfrm>
            <a:prstGeom prst="rect">
              <a:avLst/>
            </a:prstGeom>
            <a:noFill/>
            <a:ln w="9525">
              <a:solidFill>
                <a:srgbClr val="800080"/>
              </a:solidFill>
              <a:miter lim="800000"/>
              <a:headEnd/>
              <a:tailEnd/>
            </a:ln>
          </p:spPr>
          <p:txBody>
            <a:bodyPr lIns="0" tIns="0" rIns="0" bIns="0" anchor="ctr">
              <a:spAutoFit/>
            </a:bodyPr>
            <a:lstStyle/>
            <a:p>
              <a:pPr>
                <a:defRPr/>
              </a:pPr>
              <a:r>
                <a:rPr lang="en-US" sz="400" dirty="0">
                  <a:solidFill>
                    <a:srgbClr val="000000"/>
                  </a:solidFill>
                </a:rPr>
                <a:t>Density of Student's t with 10 d.f.</a:t>
              </a:r>
              <a:endParaRPr lang="en-US" dirty="0"/>
            </a:p>
          </p:txBody>
        </p:sp>
      </p:grpSp>
      <p:grpSp>
        <p:nvGrpSpPr>
          <p:cNvPr id="2058" name="Group 42"/>
          <p:cNvGrpSpPr>
            <a:grpSpLocks noChangeAspect="1"/>
          </p:cNvGrpSpPr>
          <p:nvPr userDrawn="1"/>
        </p:nvGrpSpPr>
        <p:grpSpPr bwMode="auto">
          <a:xfrm>
            <a:off x="1831975" y="381000"/>
            <a:ext cx="1169988" cy="893763"/>
            <a:chOff x="3456" y="144"/>
            <a:chExt cx="1209" cy="921"/>
          </a:xfrm>
        </p:grpSpPr>
        <p:sp>
          <p:nvSpPr>
            <p:cNvPr id="36907" name="AutoShape 43"/>
            <p:cNvSpPr>
              <a:spLocks noChangeAspect="1" noChangeArrowheads="1" noTextEdit="1"/>
            </p:cNvSpPr>
            <p:nvPr/>
          </p:nvSpPr>
          <p:spPr bwMode="auto">
            <a:xfrm>
              <a:off x="3456" y="144"/>
              <a:ext cx="1209" cy="921"/>
            </a:xfrm>
            <a:prstGeom prst="rect">
              <a:avLst/>
            </a:prstGeom>
            <a:solidFill>
              <a:srgbClr val="FFEBD7">
                <a:alpha val="0"/>
              </a:srgbClr>
            </a:solidFill>
            <a:ln w="9525" algn="ctr">
              <a:solidFill>
                <a:srgbClr val="008000"/>
              </a:solidFill>
              <a:miter lim="800000"/>
              <a:headEnd/>
              <a:tailEnd/>
            </a:ln>
          </p:spPr>
          <p:txBody>
            <a:bodyPr/>
            <a:lstStyle/>
            <a:p>
              <a:pPr>
                <a:defRPr/>
              </a:pPr>
              <a:endParaRPr lang="en-US" dirty="0"/>
            </a:p>
          </p:txBody>
        </p:sp>
        <p:sp>
          <p:nvSpPr>
            <p:cNvPr id="36908" name="Freeform 44"/>
            <p:cNvSpPr>
              <a:spLocks/>
            </p:cNvSpPr>
            <p:nvPr/>
          </p:nvSpPr>
          <p:spPr bwMode="auto">
            <a:xfrm>
              <a:off x="3625" y="285"/>
              <a:ext cx="935" cy="594"/>
            </a:xfrm>
            <a:custGeom>
              <a:avLst/>
              <a:gdLst/>
              <a:ahLst/>
              <a:cxnLst>
                <a:cxn ang="0">
                  <a:pos x="127" y="1682"/>
                </a:cxn>
                <a:cxn ang="0">
                  <a:pos x="258" y="2617"/>
                </a:cxn>
                <a:cxn ang="0">
                  <a:pos x="390" y="3213"/>
                </a:cxn>
                <a:cxn ang="0">
                  <a:pos x="522" y="3632"/>
                </a:cxn>
                <a:cxn ang="0">
                  <a:pos x="654" y="3944"/>
                </a:cxn>
                <a:cxn ang="0">
                  <a:pos x="786" y="4183"/>
                </a:cxn>
                <a:cxn ang="0">
                  <a:pos x="917" y="4373"/>
                </a:cxn>
                <a:cxn ang="0">
                  <a:pos x="1050" y="4526"/>
                </a:cxn>
                <a:cxn ang="0">
                  <a:pos x="1181" y="4650"/>
                </a:cxn>
                <a:cxn ang="0">
                  <a:pos x="1313" y="4753"/>
                </a:cxn>
                <a:cxn ang="0">
                  <a:pos x="1445" y="4838"/>
                </a:cxn>
                <a:cxn ang="0">
                  <a:pos x="1576" y="4910"/>
                </a:cxn>
                <a:cxn ang="0">
                  <a:pos x="1709" y="4971"/>
                </a:cxn>
                <a:cxn ang="0">
                  <a:pos x="1841" y="5021"/>
                </a:cxn>
                <a:cxn ang="0">
                  <a:pos x="1972" y="5065"/>
                </a:cxn>
                <a:cxn ang="0">
                  <a:pos x="2104" y="5102"/>
                </a:cxn>
                <a:cxn ang="0">
                  <a:pos x="2235" y="5133"/>
                </a:cxn>
                <a:cxn ang="0">
                  <a:pos x="2368" y="5160"/>
                </a:cxn>
                <a:cxn ang="0">
                  <a:pos x="2500" y="5184"/>
                </a:cxn>
                <a:cxn ang="0">
                  <a:pos x="2631" y="5205"/>
                </a:cxn>
                <a:cxn ang="0">
                  <a:pos x="2763" y="5221"/>
                </a:cxn>
                <a:cxn ang="0">
                  <a:pos x="2896" y="5237"/>
                </a:cxn>
                <a:cxn ang="0">
                  <a:pos x="3027" y="5250"/>
                </a:cxn>
                <a:cxn ang="0">
                  <a:pos x="3159" y="5262"/>
                </a:cxn>
                <a:cxn ang="0">
                  <a:pos x="3290" y="5271"/>
                </a:cxn>
                <a:cxn ang="0">
                  <a:pos x="3422" y="5279"/>
                </a:cxn>
                <a:cxn ang="0">
                  <a:pos x="3555" y="5288"/>
                </a:cxn>
                <a:cxn ang="0">
                  <a:pos x="3686" y="5294"/>
                </a:cxn>
                <a:cxn ang="0">
                  <a:pos x="3818" y="5299"/>
                </a:cxn>
                <a:cxn ang="0">
                  <a:pos x="3949" y="5304"/>
                </a:cxn>
                <a:cxn ang="0">
                  <a:pos x="4082" y="5308"/>
                </a:cxn>
                <a:cxn ang="0">
                  <a:pos x="4214" y="5313"/>
                </a:cxn>
                <a:cxn ang="0">
                  <a:pos x="4345" y="5316"/>
                </a:cxn>
                <a:cxn ang="0">
                  <a:pos x="4477" y="5319"/>
                </a:cxn>
                <a:cxn ang="0">
                  <a:pos x="4608" y="5321"/>
                </a:cxn>
                <a:cxn ang="0">
                  <a:pos x="4741" y="5323"/>
                </a:cxn>
                <a:cxn ang="0">
                  <a:pos x="4873" y="5325"/>
                </a:cxn>
                <a:cxn ang="0">
                  <a:pos x="5004" y="5327"/>
                </a:cxn>
                <a:cxn ang="0">
                  <a:pos x="5136" y="5328"/>
                </a:cxn>
                <a:cxn ang="0">
                  <a:pos x="5269" y="5330"/>
                </a:cxn>
                <a:cxn ang="0">
                  <a:pos x="5400" y="5331"/>
                </a:cxn>
                <a:cxn ang="0">
                  <a:pos x="5532" y="5332"/>
                </a:cxn>
                <a:cxn ang="0">
                  <a:pos x="5663" y="5333"/>
                </a:cxn>
                <a:cxn ang="0">
                  <a:pos x="5795" y="5333"/>
                </a:cxn>
                <a:cxn ang="0">
                  <a:pos x="5928" y="5334"/>
                </a:cxn>
                <a:cxn ang="0">
                  <a:pos x="6059" y="5335"/>
                </a:cxn>
                <a:cxn ang="0">
                  <a:pos x="6191" y="5335"/>
                </a:cxn>
                <a:cxn ang="0">
                  <a:pos x="6323" y="5336"/>
                </a:cxn>
                <a:cxn ang="0">
                  <a:pos x="6454" y="5336"/>
                </a:cxn>
                <a:cxn ang="0">
                  <a:pos x="6587" y="5336"/>
                </a:cxn>
                <a:cxn ang="0">
                  <a:pos x="6718" y="5337"/>
                </a:cxn>
                <a:cxn ang="0">
                  <a:pos x="6850" y="5337"/>
                </a:cxn>
                <a:cxn ang="0">
                  <a:pos x="6982" y="5337"/>
                </a:cxn>
                <a:cxn ang="0">
                  <a:pos x="7114" y="5338"/>
                </a:cxn>
                <a:cxn ang="0">
                  <a:pos x="7246" y="5338"/>
                </a:cxn>
                <a:cxn ang="0">
                  <a:pos x="7377" y="5338"/>
                </a:cxn>
                <a:cxn ang="0">
                  <a:pos x="7509" y="5338"/>
                </a:cxn>
                <a:cxn ang="0">
                  <a:pos x="7641" y="5338"/>
                </a:cxn>
                <a:cxn ang="0">
                  <a:pos x="7773" y="5338"/>
                </a:cxn>
                <a:cxn ang="0">
                  <a:pos x="7905" y="5338"/>
                </a:cxn>
                <a:cxn ang="0">
                  <a:pos x="8037" y="5338"/>
                </a:cxn>
                <a:cxn ang="0">
                  <a:pos x="8168" y="5340"/>
                </a:cxn>
                <a:cxn ang="0">
                  <a:pos x="8301" y="5340"/>
                </a:cxn>
              </a:cxnLst>
              <a:rect l="0" t="0" r="r" b="b"/>
              <a:pathLst>
                <a:path w="8421" h="5340">
                  <a:moveTo>
                    <a:pt x="0" y="0"/>
                  </a:moveTo>
                  <a:lnTo>
                    <a:pt x="6" y="111"/>
                  </a:lnTo>
                  <a:lnTo>
                    <a:pt x="12" y="217"/>
                  </a:lnTo>
                  <a:lnTo>
                    <a:pt x="18" y="317"/>
                  </a:lnTo>
                  <a:lnTo>
                    <a:pt x="23" y="415"/>
                  </a:lnTo>
                  <a:lnTo>
                    <a:pt x="29" y="508"/>
                  </a:lnTo>
                  <a:lnTo>
                    <a:pt x="35" y="597"/>
                  </a:lnTo>
                  <a:lnTo>
                    <a:pt x="41" y="683"/>
                  </a:lnTo>
                  <a:lnTo>
                    <a:pt x="47" y="766"/>
                  </a:lnTo>
                  <a:lnTo>
                    <a:pt x="52" y="846"/>
                  </a:lnTo>
                  <a:lnTo>
                    <a:pt x="58" y="924"/>
                  </a:lnTo>
                  <a:lnTo>
                    <a:pt x="63" y="998"/>
                  </a:lnTo>
                  <a:lnTo>
                    <a:pt x="70" y="1071"/>
                  </a:lnTo>
                  <a:lnTo>
                    <a:pt x="75" y="1140"/>
                  </a:lnTo>
                  <a:lnTo>
                    <a:pt x="81" y="1207"/>
                  </a:lnTo>
                  <a:lnTo>
                    <a:pt x="86" y="1274"/>
                  </a:lnTo>
                  <a:lnTo>
                    <a:pt x="92" y="1337"/>
                  </a:lnTo>
                  <a:lnTo>
                    <a:pt x="98" y="1399"/>
                  </a:lnTo>
                  <a:lnTo>
                    <a:pt x="104" y="1458"/>
                  </a:lnTo>
                  <a:lnTo>
                    <a:pt x="109" y="1517"/>
                  </a:lnTo>
                  <a:lnTo>
                    <a:pt x="115" y="1573"/>
                  </a:lnTo>
                  <a:lnTo>
                    <a:pt x="120" y="1628"/>
                  </a:lnTo>
                  <a:lnTo>
                    <a:pt x="127" y="1682"/>
                  </a:lnTo>
                  <a:lnTo>
                    <a:pt x="133" y="1734"/>
                  </a:lnTo>
                  <a:lnTo>
                    <a:pt x="138" y="1785"/>
                  </a:lnTo>
                  <a:lnTo>
                    <a:pt x="144" y="1834"/>
                  </a:lnTo>
                  <a:lnTo>
                    <a:pt x="149" y="1882"/>
                  </a:lnTo>
                  <a:lnTo>
                    <a:pt x="156" y="1930"/>
                  </a:lnTo>
                  <a:lnTo>
                    <a:pt x="161" y="1975"/>
                  </a:lnTo>
                  <a:lnTo>
                    <a:pt x="167" y="2020"/>
                  </a:lnTo>
                  <a:lnTo>
                    <a:pt x="172" y="2063"/>
                  </a:lnTo>
                  <a:lnTo>
                    <a:pt x="178" y="2107"/>
                  </a:lnTo>
                  <a:lnTo>
                    <a:pt x="184" y="2148"/>
                  </a:lnTo>
                  <a:lnTo>
                    <a:pt x="190" y="2189"/>
                  </a:lnTo>
                  <a:lnTo>
                    <a:pt x="195" y="2229"/>
                  </a:lnTo>
                  <a:lnTo>
                    <a:pt x="201" y="2268"/>
                  </a:lnTo>
                  <a:lnTo>
                    <a:pt x="206" y="2307"/>
                  </a:lnTo>
                  <a:lnTo>
                    <a:pt x="213" y="2344"/>
                  </a:lnTo>
                  <a:lnTo>
                    <a:pt x="219" y="2380"/>
                  </a:lnTo>
                  <a:lnTo>
                    <a:pt x="224" y="2417"/>
                  </a:lnTo>
                  <a:lnTo>
                    <a:pt x="230" y="2451"/>
                  </a:lnTo>
                  <a:lnTo>
                    <a:pt x="235" y="2486"/>
                  </a:lnTo>
                  <a:lnTo>
                    <a:pt x="242" y="2519"/>
                  </a:lnTo>
                  <a:lnTo>
                    <a:pt x="247" y="2552"/>
                  </a:lnTo>
                  <a:lnTo>
                    <a:pt x="253" y="2585"/>
                  </a:lnTo>
                  <a:lnTo>
                    <a:pt x="258" y="2617"/>
                  </a:lnTo>
                  <a:lnTo>
                    <a:pt x="264" y="2648"/>
                  </a:lnTo>
                  <a:lnTo>
                    <a:pt x="270" y="2679"/>
                  </a:lnTo>
                  <a:lnTo>
                    <a:pt x="276" y="2709"/>
                  </a:lnTo>
                  <a:lnTo>
                    <a:pt x="281" y="2739"/>
                  </a:lnTo>
                  <a:lnTo>
                    <a:pt x="287" y="2768"/>
                  </a:lnTo>
                  <a:lnTo>
                    <a:pt x="292" y="2796"/>
                  </a:lnTo>
                  <a:lnTo>
                    <a:pt x="299" y="2824"/>
                  </a:lnTo>
                  <a:lnTo>
                    <a:pt x="304" y="2852"/>
                  </a:lnTo>
                  <a:lnTo>
                    <a:pt x="310" y="2879"/>
                  </a:lnTo>
                  <a:lnTo>
                    <a:pt x="316" y="2905"/>
                  </a:lnTo>
                  <a:lnTo>
                    <a:pt x="321" y="2931"/>
                  </a:lnTo>
                  <a:lnTo>
                    <a:pt x="328" y="2956"/>
                  </a:lnTo>
                  <a:lnTo>
                    <a:pt x="333" y="2982"/>
                  </a:lnTo>
                  <a:lnTo>
                    <a:pt x="339" y="3007"/>
                  </a:lnTo>
                  <a:lnTo>
                    <a:pt x="344" y="3031"/>
                  </a:lnTo>
                  <a:lnTo>
                    <a:pt x="350" y="3055"/>
                  </a:lnTo>
                  <a:lnTo>
                    <a:pt x="356" y="3079"/>
                  </a:lnTo>
                  <a:lnTo>
                    <a:pt x="362" y="3103"/>
                  </a:lnTo>
                  <a:lnTo>
                    <a:pt x="367" y="3125"/>
                  </a:lnTo>
                  <a:lnTo>
                    <a:pt x="373" y="3147"/>
                  </a:lnTo>
                  <a:lnTo>
                    <a:pt x="378" y="3170"/>
                  </a:lnTo>
                  <a:lnTo>
                    <a:pt x="385" y="3192"/>
                  </a:lnTo>
                  <a:lnTo>
                    <a:pt x="390" y="3213"/>
                  </a:lnTo>
                  <a:lnTo>
                    <a:pt x="396" y="3234"/>
                  </a:lnTo>
                  <a:lnTo>
                    <a:pt x="402" y="3255"/>
                  </a:lnTo>
                  <a:lnTo>
                    <a:pt x="407" y="3276"/>
                  </a:lnTo>
                  <a:lnTo>
                    <a:pt x="414" y="3296"/>
                  </a:lnTo>
                  <a:lnTo>
                    <a:pt x="419" y="3316"/>
                  </a:lnTo>
                  <a:lnTo>
                    <a:pt x="425" y="3336"/>
                  </a:lnTo>
                  <a:lnTo>
                    <a:pt x="430" y="3355"/>
                  </a:lnTo>
                  <a:lnTo>
                    <a:pt x="436" y="3374"/>
                  </a:lnTo>
                  <a:lnTo>
                    <a:pt x="442" y="3394"/>
                  </a:lnTo>
                  <a:lnTo>
                    <a:pt x="448" y="3412"/>
                  </a:lnTo>
                  <a:lnTo>
                    <a:pt x="453" y="3430"/>
                  </a:lnTo>
                  <a:lnTo>
                    <a:pt x="459" y="3449"/>
                  </a:lnTo>
                  <a:lnTo>
                    <a:pt x="464" y="3466"/>
                  </a:lnTo>
                  <a:lnTo>
                    <a:pt x="471" y="3484"/>
                  </a:lnTo>
                  <a:lnTo>
                    <a:pt x="476" y="3501"/>
                  </a:lnTo>
                  <a:lnTo>
                    <a:pt x="482" y="3518"/>
                  </a:lnTo>
                  <a:lnTo>
                    <a:pt x="487" y="3536"/>
                  </a:lnTo>
                  <a:lnTo>
                    <a:pt x="493" y="3552"/>
                  </a:lnTo>
                  <a:lnTo>
                    <a:pt x="500" y="3569"/>
                  </a:lnTo>
                  <a:lnTo>
                    <a:pt x="505" y="3584"/>
                  </a:lnTo>
                  <a:lnTo>
                    <a:pt x="511" y="3601"/>
                  </a:lnTo>
                  <a:lnTo>
                    <a:pt x="516" y="3616"/>
                  </a:lnTo>
                  <a:lnTo>
                    <a:pt x="522" y="3632"/>
                  </a:lnTo>
                  <a:lnTo>
                    <a:pt x="528" y="3648"/>
                  </a:lnTo>
                  <a:lnTo>
                    <a:pt x="534" y="3663"/>
                  </a:lnTo>
                  <a:lnTo>
                    <a:pt x="539" y="3678"/>
                  </a:lnTo>
                  <a:lnTo>
                    <a:pt x="545" y="3693"/>
                  </a:lnTo>
                  <a:lnTo>
                    <a:pt x="550" y="3708"/>
                  </a:lnTo>
                  <a:lnTo>
                    <a:pt x="557" y="3722"/>
                  </a:lnTo>
                  <a:lnTo>
                    <a:pt x="562" y="3737"/>
                  </a:lnTo>
                  <a:lnTo>
                    <a:pt x="568" y="3750"/>
                  </a:lnTo>
                  <a:lnTo>
                    <a:pt x="573" y="3765"/>
                  </a:lnTo>
                  <a:lnTo>
                    <a:pt x="579" y="3778"/>
                  </a:lnTo>
                  <a:lnTo>
                    <a:pt x="585" y="3792"/>
                  </a:lnTo>
                  <a:lnTo>
                    <a:pt x="591" y="3805"/>
                  </a:lnTo>
                  <a:lnTo>
                    <a:pt x="597" y="3818"/>
                  </a:lnTo>
                  <a:lnTo>
                    <a:pt x="602" y="3832"/>
                  </a:lnTo>
                  <a:lnTo>
                    <a:pt x="608" y="3844"/>
                  </a:lnTo>
                  <a:lnTo>
                    <a:pt x="614" y="3858"/>
                  </a:lnTo>
                  <a:lnTo>
                    <a:pt x="620" y="3870"/>
                  </a:lnTo>
                  <a:lnTo>
                    <a:pt x="625" y="3883"/>
                  </a:lnTo>
                  <a:lnTo>
                    <a:pt x="631" y="3895"/>
                  </a:lnTo>
                  <a:lnTo>
                    <a:pt x="636" y="3908"/>
                  </a:lnTo>
                  <a:lnTo>
                    <a:pt x="643" y="3920"/>
                  </a:lnTo>
                  <a:lnTo>
                    <a:pt x="648" y="3931"/>
                  </a:lnTo>
                  <a:lnTo>
                    <a:pt x="654" y="3944"/>
                  </a:lnTo>
                  <a:lnTo>
                    <a:pt x="659" y="3955"/>
                  </a:lnTo>
                  <a:lnTo>
                    <a:pt x="665" y="3967"/>
                  </a:lnTo>
                  <a:lnTo>
                    <a:pt x="671" y="3978"/>
                  </a:lnTo>
                  <a:lnTo>
                    <a:pt x="677" y="3989"/>
                  </a:lnTo>
                  <a:lnTo>
                    <a:pt x="683" y="4001"/>
                  </a:lnTo>
                  <a:lnTo>
                    <a:pt x="688" y="4012"/>
                  </a:lnTo>
                  <a:lnTo>
                    <a:pt x="694" y="4023"/>
                  </a:lnTo>
                  <a:lnTo>
                    <a:pt x="700" y="4034"/>
                  </a:lnTo>
                  <a:lnTo>
                    <a:pt x="706" y="4044"/>
                  </a:lnTo>
                  <a:lnTo>
                    <a:pt x="711" y="4056"/>
                  </a:lnTo>
                  <a:lnTo>
                    <a:pt x="717" y="4066"/>
                  </a:lnTo>
                  <a:lnTo>
                    <a:pt x="722" y="4076"/>
                  </a:lnTo>
                  <a:lnTo>
                    <a:pt x="729" y="4087"/>
                  </a:lnTo>
                  <a:lnTo>
                    <a:pt x="734" y="4096"/>
                  </a:lnTo>
                  <a:lnTo>
                    <a:pt x="740" y="4107"/>
                  </a:lnTo>
                  <a:lnTo>
                    <a:pt x="745" y="4117"/>
                  </a:lnTo>
                  <a:lnTo>
                    <a:pt x="751" y="4126"/>
                  </a:lnTo>
                  <a:lnTo>
                    <a:pt x="757" y="4137"/>
                  </a:lnTo>
                  <a:lnTo>
                    <a:pt x="763" y="4146"/>
                  </a:lnTo>
                  <a:lnTo>
                    <a:pt x="768" y="4155"/>
                  </a:lnTo>
                  <a:lnTo>
                    <a:pt x="774" y="4165"/>
                  </a:lnTo>
                  <a:lnTo>
                    <a:pt x="780" y="4174"/>
                  </a:lnTo>
                  <a:lnTo>
                    <a:pt x="786" y="4183"/>
                  </a:lnTo>
                  <a:lnTo>
                    <a:pt x="792" y="4193"/>
                  </a:lnTo>
                  <a:lnTo>
                    <a:pt x="797" y="4202"/>
                  </a:lnTo>
                  <a:lnTo>
                    <a:pt x="803" y="4211"/>
                  </a:lnTo>
                  <a:lnTo>
                    <a:pt x="808" y="4219"/>
                  </a:lnTo>
                  <a:lnTo>
                    <a:pt x="815" y="4229"/>
                  </a:lnTo>
                  <a:lnTo>
                    <a:pt x="820" y="4237"/>
                  </a:lnTo>
                  <a:lnTo>
                    <a:pt x="826" y="4246"/>
                  </a:lnTo>
                  <a:lnTo>
                    <a:pt x="831" y="4255"/>
                  </a:lnTo>
                  <a:lnTo>
                    <a:pt x="837" y="4263"/>
                  </a:lnTo>
                  <a:lnTo>
                    <a:pt x="843" y="4271"/>
                  </a:lnTo>
                  <a:lnTo>
                    <a:pt x="849" y="4280"/>
                  </a:lnTo>
                  <a:lnTo>
                    <a:pt x="854" y="4288"/>
                  </a:lnTo>
                  <a:lnTo>
                    <a:pt x="860" y="4296"/>
                  </a:lnTo>
                  <a:lnTo>
                    <a:pt x="866" y="4304"/>
                  </a:lnTo>
                  <a:lnTo>
                    <a:pt x="872" y="4312"/>
                  </a:lnTo>
                  <a:lnTo>
                    <a:pt x="878" y="4320"/>
                  </a:lnTo>
                  <a:lnTo>
                    <a:pt x="883" y="4328"/>
                  </a:lnTo>
                  <a:lnTo>
                    <a:pt x="889" y="4336"/>
                  </a:lnTo>
                  <a:lnTo>
                    <a:pt x="894" y="4343"/>
                  </a:lnTo>
                  <a:lnTo>
                    <a:pt x="901" y="4351"/>
                  </a:lnTo>
                  <a:lnTo>
                    <a:pt x="906" y="4358"/>
                  </a:lnTo>
                  <a:lnTo>
                    <a:pt x="912" y="4366"/>
                  </a:lnTo>
                  <a:lnTo>
                    <a:pt x="917" y="4373"/>
                  </a:lnTo>
                  <a:lnTo>
                    <a:pt x="923" y="4380"/>
                  </a:lnTo>
                  <a:lnTo>
                    <a:pt x="929" y="4387"/>
                  </a:lnTo>
                  <a:lnTo>
                    <a:pt x="935" y="4395"/>
                  </a:lnTo>
                  <a:lnTo>
                    <a:pt x="940" y="4402"/>
                  </a:lnTo>
                  <a:lnTo>
                    <a:pt x="946" y="4409"/>
                  </a:lnTo>
                  <a:lnTo>
                    <a:pt x="951" y="4416"/>
                  </a:lnTo>
                  <a:lnTo>
                    <a:pt x="958" y="4424"/>
                  </a:lnTo>
                  <a:lnTo>
                    <a:pt x="964" y="4430"/>
                  </a:lnTo>
                  <a:lnTo>
                    <a:pt x="969" y="4437"/>
                  </a:lnTo>
                  <a:lnTo>
                    <a:pt x="975" y="4443"/>
                  </a:lnTo>
                  <a:lnTo>
                    <a:pt x="980" y="4451"/>
                  </a:lnTo>
                  <a:lnTo>
                    <a:pt x="987" y="4457"/>
                  </a:lnTo>
                  <a:lnTo>
                    <a:pt x="992" y="4463"/>
                  </a:lnTo>
                  <a:lnTo>
                    <a:pt x="998" y="4470"/>
                  </a:lnTo>
                  <a:lnTo>
                    <a:pt x="1003" y="4476"/>
                  </a:lnTo>
                  <a:lnTo>
                    <a:pt x="1009" y="4483"/>
                  </a:lnTo>
                  <a:lnTo>
                    <a:pt x="1015" y="4489"/>
                  </a:lnTo>
                  <a:lnTo>
                    <a:pt x="1021" y="4495"/>
                  </a:lnTo>
                  <a:lnTo>
                    <a:pt x="1026" y="4501"/>
                  </a:lnTo>
                  <a:lnTo>
                    <a:pt x="1032" y="4508"/>
                  </a:lnTo>
                  <a:lnTo>
                    <a:pt x="1037" y="4514"/>
                  </a:lnTo>
                  <a:lnTo>
                    <a:pt x="1044" y="4520"/>
                  </a:lnTo>
                  <a:lnTo>
                    <a:pt x="1050" y="4526"/>
                  </a:lnTo>
                  <a:lnTo>
                    <a:pt x="1055" y="4531"/>
                  </a:lnTo>
                  <a:lnTo>
                    <a:pt x="1061" y="4538"/>
                  </a:lnTo>
                  <a:lnTo>
                    <a:pt x="1066" y="4544"/>
                  </a:lnTo>
                  <a:lnTo>
                    <a:pt x="1073" y="4549"/>
                  </a:lnTo>
                  <a:lnTo>
                    <a:pt x="1078" y="4555"/>
                  </a:lnTo>
                  <a:lnTo>
                    <a:pt x="1084" y="4560"/>
                  </a:lnTo>
                  <a:lnTo>
                    <a:pt x="1089" y="4567"/>
                  </a:lnTo>
                  <a:lnTo>
                    <a:pt x="1095" y="4572"/>
                  </a:lnTo>
                  <a:lnTo>
                    <a:pt x="1101" y="4578"/>
                  </a:lnTo>
                  <a:lnTo>
                    <a:pt x="1107" y="4583"/>
                  </a:lnTo>
                  <a:lnTo>
                    <a:pt x="1112" y="4588"/>
                  </a:lnTo>
                  <a:lnTo>
                    <a:pt x="1118" y="4594"/>
                  </a:lnTo>
                  <a:lnTo>
                    <a:pt x="1123" y="4599"/>
                  </a:lnTo>
                  <a:lnTo>
                    <a:pt x="1130" y="4605"/>
                  </a:lnTo>
                  <a:lnTo>
                    <a:pt x="1135" y="4610"/>
                  </a:lnTo>
                  <a:lnTo>
                    <a:pt x="1141" y="4615"/>
                  </a:lnTo>
                  <a:lnTo>
                    <a:pt x="1147" y="4620"/>
                  </a:lnTo>
                  <a:lnTo>
                    <a:pt x="1152" y="4626"/>
                  </a:lnTo>
                  <a:lnTo>
                    <a:pt x="1159" y="4631"/>
                  </a:lnTo>
                  <a:lnTo>
                    <a:pt x="1164" y="4635"/>
                  </a:lnTo>
                  <a:lnTo>
                    <a:pt x="1170" y="4640"/>
                  </a:lnTo>
                  <a:lnTo>
                    <a:pt x="1175" y="4645"/>
                  </a:lnTo>
                  <a:lnTo>
                    <a:pt x="1181" y="4650"/>
                  </a:lnTo>
                  <a:lnTo>
                    <a:pt x="1187" y="4656"/>
                  </a:lnTo>
                  <a:lnTo>
                    <a:pt x="1193" y="4660"/>
                  </a:lnTo>
                  <a:lnTo>
                    <a:pt x="1198" y="4665"/>
                  </a:lnTo>
                  <a:lnTo>
                    <a:pt x="1204" y="4669"/>
                  </a:lnTo>
                  <a:lnTo>
                    <a:pt x="1209" y="4674"/>
                  </a:lnTo>
                  <a:lnTo>
                    <a:pt x="1216" y="4680"/>
                  </a:lnTo>
                  <a:lnTo>
                    <a:pt x="1221" y="4684"/>
                  </a:lnTo>
                  <a:lnTo>
                    <a:pt x="1227" y="4688"/>
                  </a:lnTo>
                  <a:lnTo>
                    <a:pt x="1233" y="4693"/>
                  </a:lnTo>
                  <a:lnTo>
                    <a:pt x="1238" y="4697"/>
                  </a:lnTo>
                  <a:lnTo>
                    <a:pt x="1245" y="4702"/>
                  </a:lnTo>
                  <a:lnTo>
                    <a:pt x="1250" y="4706"/>
                  </a:lnTo>
                  <a:lnTo>
                    <a:pt x="1256" y="4711"/>
                  </a:lnTo>
                  <a:lnTo>
                    <a:pt x="1261" y="4715"/>
                  </a:lnTo>
                  <a:lnTo>
                    <a:pt x="1267" y="4720"/>
                  </a:lnTo>
                  <a:lnTo>
                    <a:pt x="1273" y="4724"/>
                  </a:lnTo>
                  <a:lnTo>
                    <a:pt x="1279" y="4728"/>
                  </a:lnTo>
                  <a:lnTo>
                    <a:pt x="1284" y="4732"/>
                  </a:lnTo>
                  <a:lnTo>
                    <a:pt x="1290" y="4736"/>
                  </a:lnTo>
                  <a:lnTo>
                    <a:pt x="1295" y="4741"/>
                  </a:lnTo>
                  <a:lnTo>
                    <a:pt x="1302" y="4745"/>
                  </a:lnTo>
                  <a:lnTo>
                    <a:pt x="1307" y="4749"/>
                  </a:lnTo>
                  <a:lnTo>
                    <a:pt x="1313" y="4753"/>
                  </a:lnTo>
                  <a:lnTo>
                    <a:pt x="1318" y="4757"/>
                  </a:lnTo>
                  <a:lnTo>
                    <a:pt x="1324" y="4761"/>
                  </a:lnTo>
                  <a:lnTo>
                    <a:pt x="1331" y="4766"/>
                  </a:lnTo>
                  <a:lnTo>
                    <a:pt x="1336" y="4769"/>
                  </a:lnTo>
                  <a:lnTo>
                    <a:pt x="1342" y="4773"/>
                  </a:lnTo>
                  <a:lnTo>
                    <a:pt x="1347" y="4777"/>
                  </a:lnTo>
                  <a:lnTo>
                    <a:pt x="1354" y="4781"/>
                  </a:lnTo>
                  <a:lnTo>
                    <a:pt x="1359" y="4784"/>
                  </a:lnTo>
                  <a:lnTo>
                    <a:pt x="1365" y="4788"/>
                  </a:lnTo>
                  <a:lnTo>
                    <a:pt x="1370" y="4792"/>
                  </a:lnTo>
                  <a:lnTo>
                    <a:pt x="1376" y="4796"/>
                  </a:lnTo>
                  <a:lnTo>
                    <a:pt x="1381" y="4800"/>
                  </a:lnTo>
                  <a:lnTo>
                    <a:pt x="1388" y="4803"/>
                  </a:lnTo>
                  <a:lnTo>
                    <a:pt x="1393" y="4807"/>
                  </a:lnTo>
                  <a:lnTo>
                    <a:pt x="1399" y="4810"/>
                  </a:lnTo>
                  <a:lnTo>
                    <a:pt x="1404" y="4814"/>
                  </a:lnTo>
                  <a:lnTo>
                    <a:pt x="1411" y="4817"/>
                  </a:lnTo>
                  <a:lnTo>
                    <a:pt x="1417" y="4821"/>
                  </a:lnTo>
                  <a:lnTo>
                    <a:pt x="1422" y="4825"/>
                  </a:lnTo>
                  <a:lnTo>
                    <a:pt x="1428" y="4828"/>
                  </a:lnTo>
                  <a:lnTo>
                    <a:pt x="1433" y="4832"/>
                  </a:lnTo>
                  <a:lnTo>
                    <a:pt x="1440" y="4835"/>
                  </a:lnTo>
                  <a:lnTo>
                    <a:pt x="1445" y="4838"/>
                  </a:lnTo>
                  <a:lnTo>
                    <a:pt x="1451" y="4842"/>
                  </a:lnTo>
                  <a:lnTo>
                    <a:pt x="1456" y="4845"/>
                  </a:lnTo>
                  <a:lnTo>
                    <a:pt x="1462" y="4848"/>
                  </a:lnTo>
                  <a:lnTo>
                    <a:pt x="1468" y="4851"/>
                  </a:lnTo>
                  <a:lnTo>
                    <a:pt x="1474" y="4855"/>
                  </a:lnTo>
                  <a:lnTo>
                    <a:pt x="1479" y="4859"/>
                  </a:lnTo>
                  <a:lnTo>
                    <a:pt x="1485" y="4862"/>
                  </a:lnTo>
                  <a:lnTo>
                    <a:pt x="1490" y="4865"/>
                  </a:lnTo>
                  <a:lnTo>
                    <a:pt x="1497" y="4868"/>
                  </a:lnTo>
                  <a:lnTo>
                    <a:pt x="1502" y="4871"/>
                  </a:lnTo>
                  <a:lnTo>
                    <a:pt x="1508" y="4874"/>
                  </a:lnTo>
                  <a:lnTo>
                    <a:pt x="1514" y="4877"/>
                  </a:lnTo>
                  <a:lnTo>
                    <a:pt x="1519" y="4881"/>
                  </a:lnTo>
                  <a:lnTo>
                    <a:pt x="1526" y="4884"/>
                  </a:lnTo>
                  <a:lnTo>
                    <a:pt x="1531" y="4887"/>
                  </a:lnTo>
                  <a:lnTo>
                    <a:pt x="1537" y="4890"/>
                  </a:lnTo>
                  <a:lnTo>
                    <a:pt x="1542" y="4893"/>
                  </a:lnTo>
                  <a:lnTo>
                    <a:pt x="1548" y="4895"/>
                  </a:lnTo>
                  <a:lnTo>
                    <a:pt x="1554" y="4898"/>
                  </a:lnTo>
                  <a:lnTo>
                    <a:pt x="1560" y="4901"/>
                  </a:lnTo>
                  <a:lnTo>
                    <a:pt x="1565" y="4904"/>
                  </a:lnTo>
                  <a:lnTo>
                    <a:pt x="1571" y="4907"/>
                  </a:lnTo>
                  <a:lnTo>
                    <a:pt x="1576" y="4910"/>
                  </a:lnTo>
                  <a:lnTo>
                    <a:pt x="1583" y="4913"/>
                  </a:lnTo>
                  <a:lnTo>
                    <a:pt x="1588" y="4916"/>
                  </a:lnTo>
                  <a:lnTo>
                    <a:pt x="1594" y="4919"/>
                  </a:lnTo>
                  <a:lnTo>
                    <a:pt x="1600" y="4921"/>
                  </a:lnTo>
                  <a:lnTo>
                    <a:pt x="1605" y="4924"/>
                  </a:lnTo>
                  <a:lnTo>
                    <a:pt x="1612" y="4927"/>
                  </a:lnTo>
                  <a:lnTo>
                    <a:pt x="1617" y="4929"/>
                  </a:lnTo>
                  <a:lnTo>
                    <a:pt x="1623" y="4932"/>
                  </a:lnTo>
                  <a:lnTo>
                    <a:pt x="1628" y="4934"/>
                  </a:lnTo>
                  <a:lnTo>
                    <a:pt x="1634" y="4937"/>
                  </a:lnTo>
                  <a:lnTo>
                    <a:pt x="1640" y="4941"/>
                  </a:lnTo>
                  <a:lnTo>
                    <a:pt x="1646" y="4943"/>
                  </a:lnTo>
                  <a:lnTo>
                    <a:pt x="1651" y="4946"/>
                  </a:lnTo>
                  <a:lnTo>
                    <a:pt x="1657" y="4948"/>
                  </a:lnTo>
                  <a:lnTo>
                    <a:pt x="1662" y="4951"/>
                  </a:lnTo>
                  <a:lnTo>
                    <a:pt x="1669" y="4953"/>
                  </a:lnTo>
                  <a:lnTo>
                    <a:pt x="1674" y="4955"/>
                  </a:lnTo>
                  <a:lnTo>
                    <a:pt x="1680" y="4958"/>
                  </a:lnTo>
                  <a:lnTo>
                    <a:pt x="1685" y="4960"/>
                  </a:lnTo>
                  <a:lnTo>
                    <a:pt x="1691" y="4963"/>
                  </a:lnTo>
                  <a:lnTo>
                    <a:pt x="1698" y="4965"/>
                  </a:lnTo>
                  <a:lnTo>
                    <a:pt x="1703" y="4968"/>
                  </a:lnTo>
                  <a:lnTo>
                    <a:pt x="1709" y="4971"/>
                  </a:lnTo>
                  <a:lnTo>
                    <a:pt x="1714" y="4973"/>
                  </a:lnTo>
                  <a:lnTo>
                    <a:pt x="1720" y="4975"/>
                  </a:lnTo>
                  <a:lnTo>
                    <a:pt x="1726" y="4978"/>
                  </a:lnTo>
                  <a:lnTo>
                    <a:pt x="1732" y="4980"/>
                  </a:lnTo>
                  <a:lnTo>
                    <a:pt x="1737" y="4982"/>
                  </a:lnTo>
                  <a:lnTo>
                    <a:pt x="1743" y="4984"/>
                  </a:lnTo>
                  <a:lnTo>
                    <a:pt x="1748" y="4987"/>
                  </a:lnTo>
                  <a:lnTo>
                    <a:pt x="1755" y="4989"/>
                  </a:lnTo>
                  <a:lnTo>
                    <a:pt x="1760" y="4991"/>
                  </a:lnTo>
                  <a:lnTo>
                    <a:pt x="1766" y="4993"/>
                  </a:lnTo>
                  <a:lnTo>
                    <a:pt x="1771" y="4996"/>
                  </a:lnTo>
                  <a:lnTo>
                    <a:pt x="1777" y="4998"/>
                  </a:lnTo>
                  <a:lnTo>
                    <a:pt x="1784" y="5001"/>
                  </a:lnTo>
                  <a:lnTo>
                    <a:pt x="1789" y="5003"/>
                  </a:lnTo>
                  <a:lnTo>
                    <a:pt x="1795" y="5005"/>
                  </a:lnTo>
                  <a:lnTo>
                    <a:pt x="1800" y="5007"/>
                  </a:lnTo>
                  <a:lnTo>
                    <a:pt x="1806" y="5009"/>
                  </a:lnTo>
                  <a:lnTo>
                    <a:pt x="1812" y="5011"/>
                  </a:lnTo>
                  <a:lnTo>
                    <a:pt x="1818" y="5013"/>
                  </a:lnTo>
                  <a:lnTo>
                    <a:pt x="1823" y="5015"/>
                  </a:lnTo>
                  <a:lnTo>
                    <a:pt x="1829" y="5017"/>
                  </a:lnTo>
                  <a:lnTo>
                    <a:pt x="1834" y="5019"/>
                  </a:lnTo>
                  <a:lnTo>
                    <a:pt x="1841" y="5021"/>
                  </a:lnTo>
                  <a:lnTo>
                    <a:pt x="1846" y="5023"/>
                  </a:lnTo>
                  <a:lnTo>
                    <a:pt x="1852" y="5026"/>
                  </a:lnTo>
                  <a:lnTo>
                    <a:pt x="1857" y="5028"/>
                  </a:lnTo>
                  <a:lnTo>
                    <a:pt x="1863" y="5030"/>
                  </a:lnTo>
                  <a:lnTo>
                    <a:pt x="1869" y="5032"/>
                  </a:lnTo>
                  <a:lnTo>
                    <a:pt x="1875" y="5034"/>
                  </a:lnTo>
                  <a:lnTo>
                    <a:pt x="1881" y="5035"/>
                  </a:lnTo>
                  <a:lnTo>
                    <a:pt x="1886" y="5037"/>
                  </a:lnTo>
                  <a:lnTo>
                    <a:pt x="1892" y="5039"/>
                  </a:lnTo>
                  <a:lnTo>
                    <a:pt x="1898" y="5041"/>
                  </a:lnTo>
                  <a:lnTo>
                    <a:pt x="1904" y="5043"/>
                  </a:lnTo>
                  <a:lnTo>
                    <a:pt x="1909" y="5045"/>
                  </a:lnTo>
                  <a:lnTo>
                    <a:pt x="1915" y="5046"/>
                  </a:lnTo>
                  <a:lnTo>
                    <a:pt x="1920" y="5048"/>
                  </a:lnTo>
                  <a:lnTo>
                    <a:pt x="1927" y="5050"/>
                  </a:lnTo>
                  <a:lnTo>
                    <a:pt x="1932" y="5053"/>
                  </a:lnTo>
                  <a:lnTo>
                    <a:pt x="1938" y="5055"/>
                  </a:lnTo>
                  <a:lnTo>
                    <a:pt x="1943" y="5056"/>
                  </a:lnTo>
                  <a:lnTo>
                    <a:pt x="1949" y="5058"/>
                  </a:lnTo>
                  <a:lnTo>
                    <a:pt x="1955" y="5060"/>
                  </a:lnTo>
                  <a:lnTo>
                    <a:pt x="1961" y="5061"/>
                  </a:lnTo>
                  <a:lnTo>
                    <a:pt x="1967" y="5063"/>
                  </a:lnTo>
                  <a:lnTo>
                    <a:pt x="1972" y="5065"/>
                  </a:lnTo>
                  <a:lnTo>
                    <a:pt x="1978" y="5067"/>
                  </a:lnTo>
                  <a:lnTo>
                    <a:pt x="1984" y="5068"/>
                  </a:lnTo>
                  <a:lnTo>
                    <a:pt x="1990" y="5070"/>
                  </a:lnTo>
                  <a:lnTo>
                    <a:pt x="1995" y="5072"/>
                  </a:lnTo>
                  <a:lnTo>
                    <a:pt x="2001" y="5073"/>
                  </a:lnTo>
                  <a:lnTo>
                    <a:pt x="2006" y="5075"/>
                  </a:lnTo>
                  <a:lnTo>
                    <a:pt x="2013" y="5076"/>
                  </a:lnTo>
                  <a:lnTo>
                    <a:pt x="2018" y="5078"/>
                  </a:lnTo>
                  <a:lnTo>
                    <a:pt x="2024" y="5080"/>
                  </a:lnTo>
                  <a:lnTo>
                    <a:pt x="2029" y="5082"/>
                  </a:lnTo>
                  <a:lnTo>
                    <a:pt x="2035" y="5084"/>
                  </a:lnTo>
                  <a:lnTo>
                    <a:pt x="2041" y="5085"/>
                  </a:lnTo>
                  <a:lnTo>
                    <a:pt x="2047" y="5087"/>
                  </a:lnTo>
                  <a:lnTo>
                    <a:pt x="2052" y="5088"/>
                  </a:lnTo>
                  <a:lnTo>
                    <a:pt x="2058" y="5090"/>
                  </a:lnTo>
                  <a:lnTo>
                    <a:pt x="2064" y="5091"/>
                  </a:lnTo>
                  <a:lnTo>
                    <a:pt x="2070" y="5093"/>
                  </a:lnTo>
                  <a:lnTo>
                    <a:pt x="2076" y="5094"/>
                  </a:lnTo>
                  <a:lnTo>
                    <a:pt x="2081" y="5096"/>
                  </a:lnTo>
                  <a:lnTo>
                    <a:pt x="2087" y="5097"/>
                  </a:lnTo>
                  <a:lnTo>
                    <a:pt x="2092" y="5099"/>
                  </a:lnTo>
                  <a:lnTo>
                    <a:pt x="2099" y="5100"/>
                  </a:lnTo>
                  <a:lnTo>
                    <a:pt x="2104" y="5102"/>
                  </a:lnTo>
                  <a:lnTo>
                    <a:pt x="2110" y="5103"/>
                  </a:lnTo>
                  <a:lnTo>
                    <a:pt x="2115" y="5104"/>
                  </a:lnTo>
                  <a:lnTo>
                    <a:pt x="2121" y="5106"/>
                  </a:lnTo>
                  <a:lnTo>
                    <a:pt x="2127" y="5107"/>
                  </a:lnTo>
                  <a:lnTo>
                    <a:pt x="2133" y="5109"/>
                  </a:lnTo>
                  <a:lnTo>
                    <a:pt x="2138" y="5111"/>
                  </a:lnTo>
                  <a:lnTo>
                    <a:pt x="2144" y="5112"/>
                  </a:lnTo>
                  <a:lnTo>
                    <a:pt x="2150" y="5114"/>
                  </a:lnTo>
                  <a:lnTo>
                    <a:pt x="2156" y="5115"/>
                  </a:lnTo>
                  <a:lnTo>
                    <a:pt x="2162" y="5117"/>
                  </a:lnTo>
                  <a:lnTo>
                    <a:pt x="2167" y="5118"/>
                  </a:lnTo>
                  <a:lnTo>
                    <a:pt x="2173" y="5119"/>
                  </a:lnTo>
                  <a:lnTo>
                    <a:pt x="2178" y="5121"/>
                  </a:lnTo>
                  <a:lnTo>
                    <a:pt x="2185" y="5122"/>
                  </a:lnTo>
                  <a:lnTo>
                    <a:pt x="2190" y="5123"/>
                  </a:lnTo>
                  <a:lnTo>
                    <a:pt x="2196" y="5124"/>
                  </a:lnTo>
                  <a:lnTo>
                    <a:pt x="2201" y="5126"/>
                  </a:lnTo>
                  <a:lnTo>
                    <a:pt x="2207" y="5127"/>
                  </a:lnTo>
                  <a:lnTo>
                    <a:pt x="2213" y="5128"/>
                  </a:lnTo>
                  <a:lnTo>
                    <a:pt x="2219" y="5130"/>
                  </a:lnTo>
                  <a:lnTo>
                    <a:pt x="2224" y="5131"/>
                  </a:lnTo>
                  <a:lnTo>
                    <a:pt x="2230" y="5132"/>
                  </a:lnTo>
                  <a:lnTo>
                    <a:pt x="2235" y="5133"/>
                  </a:lnTo>
                  <a:lnTo>
                    <a:pt x="2242" y="5134"/>
                  </a:lnTo>
                  <a:lnTo>
                    <a:pt x="2248" y="5136"/>
                  </a:lnTo>
                  <a:lnTo>
                    <a:pt x="2253" y="5137"/>
                  </a:lnTo>
                  <a:lnTo>
                    <a:pt x="2259" y="5139"/>
                  </a:lnTo>
                  <a:lnTo>
                    <a:pt x="2264" y="5140"/>
                  </a:lnTo>
                  <a:lnTo>
                    <a:pt x="2271" y="5141"/>
                  </a:lnTo>
                  <a:lnTo>
                    <a:pt x="2276" y="5143"/>
                  </a:lnTo>
                  <a:lnTo>
                    <a:pt x="2282" y="5144"/>
                  </a:lnTo>
                  <a:lnTo>
                    <a:pt x="2287" y="5145"/>
                  </a:lnTo>
                  <a:lnTo>
                    <a:pt x="2293" y="5146"/>
                  </a:lnTo>
                  <a:lnTo>
                    <a:pt x="2299" y="5147"/>
                  </a:lnTo>
                  <a:lnTo>
                    <a:pt x="2305" y="5148"/>
                  </a:lnTo>
                  <a:lnTo>
                    <a:pt x="2310" y="5150"/>
                  </a:lnTo>
                  <a:lnTo>
                    <a:pt x="2316" y="5151"/>
                  </a:lnTo>
                  <a:lnTo>
                    <a:pt x="2321" y="5152"/>
                  </a:lnTo>
                  <a:lnTo>
                    <a:pt x="2328" y="5153"/>
                  </a:lnTo>
                  <a:lnTo>
                    <a:pt x="2334" y="5154"/>
                  </a:lnTo>
                  <a:lnTo>
                    <a:pt x="2339" y="5155"/>
                  </a:lnTo>
                  <a:lnTo>
                    <a:pt x="2345" y="5156"/>
                  </a:lnTo>
                  <a:lnTo>
                    <a:pt x="2350" y="5157"/>
                  </a:lnTo>
                  <a:lnTo>
                    <a:pt x="2357" y="5158"/>
                  </a:lnTo>
                  <a:lnTo>
                    <a:pt x="2362" y="5159"/>
                  </a:lnTo>
                  <a:lnTo>
                    <a:pt x="2368" y="5160"/>
                  </a:lnTo>
                  <a:lnTo>
                    <a:pt x="2373" y="5162"/>
                  </a:lnTo>
                  <a:lnTo>
                    <a:pt x="2379" y="5163"/>
                  </a:lnTo>
                  <a:lnTo>
                    <a:pt x="2385" y="5164"/>
                  </a:lnTo>
                  <a:lnTo>
                    <a:pt x="2391" y="5165"/>
                  </a:lnTo>
                  <a:lnTo>
                    <a:pt x="2396" y="5166"/>
                  </a:lnTo>
                  <a:lnTo>
                    <a:pt x="2402" y="5168"/>
                  </a:lnTo>
                  <a:lnTo>
                    <a:pt x="2407" y="5169"/>
                  </a:lnTo>
                  <a:lnTo>
                    <a:pt x="2414" y="5170"/>
                  </a:lnTo>
                  <a:lnTo>
                    <a:pt x="2419" y="5171"/>
                  </a:lnTo>
                  <a:lnTo>
                    <a:pt x="2425" y="5172"/>
                  </a:lnTo>
                  <a:lnTo>
                    <a:pt x="2431" y="5173"/>
                  </a:lnTo>
                  <a:lnTo>
                    <a:pt x="2436" y="5174"/>
                  </a:lnTo>
                  <a:lnTo>
                    <a:pt x="2443" y="5175"/>
                  </a:lnTo>
                  <a:lnTo>
                    <a:pt x="2448" y="5176"/>
                  </a:lnTo>
                  <a:lnTo>
                    <a:pt x="2454" y="5177"/>
                  </a:lnTo>
                  <a:lnTo>
                    <a:pt x="2459" y="5178"/>
                  </a:lnTo>
                  <a:lnTo>
                    <a:pt x="2465" y="5179"/>
                  </a:lnTo>
                  <a:lnTo>
                    <a:pt x="2471" y="5179"/>
                  </a:lnTo>
                  <a:lnTo>
                    <a:pt x="2477" y="5180"/>
                  </a:lnTo>
                  <a:lnTo>
                    <a:pt x="2482" y="5181"/>
                  </a:lnTo>
                  <a:lnTo>
                    <a:pt x="2488" y="5182"/>
                  </a:lnTo>
                  <a:lnTo>
                    <a:pt x="2493" y="5183"/>
                  </a:lnTo>
                  <a:lnTo>
                    <a:pt x="2500" y="5184"/>
                  </a:lnTo>
                  <a:lnTo>
                    <a:pt x="2505" y="5185"/>
                  </a:lnTo>
                  <a:lnTo>
                    <a:pt x="2511" y="5186"/>
                  </a:lnTo>
                  <a:lnTo>
                    <a:pt x="2517" y="5187"/>
                  </a:lnTo>
                  <a:lnTo>
                    <a:pt x="2522" y="5188"/>
                  </a:lnTo>
                  <a:lnTo>
                    <a:pt x="2529" y="5189"/>
                  </a:lnTo>
                  <a:lnTo>
                    <a:pt x="2534" y="5189"/>
                  </a:lnTo>
                  <a:lnTo>
                    <a:pt x="2540" y="5190"/>
                  </a:lnTo>
                  <a:lnTo>
                    <a:pt x="2545" y="5191"/>
                  </a:lnTo>
                  <a:lnTo>
                    <a:pt x="2551" y="5192"/>
                  </a:lnTo>
                  <a:lnTo>
                    <a:pt x="2557" y="5193"/>
                  </a:lnTo>
                  <a:lnTo>
                    <a:pt x="2563" y="5194"/>
                  </a:lnTo>
                  <a:lnTo>
                    <a:pt x="2568" y="5195"/>
                  </a:lnTo>
                  <a:lnTo>
                    <a:pt x="2574" y="5195"/>
                  </a:lnTo>
                  <a:lnTo>
                    <a:pt x="2579" y="5197"/>
                  </a:lnTo>
                  <a:lnTo>
                    <a:pt x="2586" y="5198"/>
                  </a:lnTo>
                  <a:lnTo>
                    <a:pt x="2591" y="5199"/>
                  </a:lnTo>
                  <a:lnTo>
                    <a:pt x="2597" y="5200"/>
                  </a:lnTo>
                  <a:lnTo>
                    <a:pt x="2602" y="5201"/>
                  </a:lnTo>
                  <a:lnTo>
                    <a:pt x="2608" y="5201"/>
                  </a:lnTo>
                  <a:lnTo>
                    <a:pt x="2615" y="5202"/>
                  </a:lnTo>
                  <a:lnTo>
                    <a:pt x="2620" y="5203"/>
                  </a:lnTo>
                  <a:lnTo>
                    <a:pt x="2626" y="5204"/>
                  </a:lnTo>
                  <a:lnTo>
                    <a:pt x="2631" y="5205"/>
                  </a:lnTo>
                  <a:lnTo>
                    <a:pt x="2637" y="5205"/>
                  </a:lnTo>
                  <a:lnTo>
                    <a:pt x="2643" y="5206"/>
                  </a:lnTo>
                  <a:lnTo>
                    <a:pt x="2649" y="5207"/>
                  </a:lnTo>
                  <a:lnTo>
                    <a:pt x="2654" y="5208"/>
                  </a:lnTo>
                  <a:lnTo>
                    <a:pt x="2660" y="5208"/>
                  </a:lnTo>
                  <a:lnTo>
                    <a:pt x="2665" y="5209"/>
                  </a:lnTo>
                  <a:lnTo>
                    <a:pt x="2672" y="5210"/>
                  </a:lnTo>
                  <a:lnTo>
                    <a:pt x="2677" y="5211"/>
                  </a:lnTo>
                  <a:lnTo>
                    <a:pt x="2683" y="5211"/>
                  </a:lnTo>
                  <a:lnTo>
                    <a:pt x="2688" y="5212"/>
                  </a:lnTo>
                  <a:lnTo>
                    <a:pt x="2694" y="5213"/>
                  </a:lnTo>
                  <a:lnTo>
                    <a:pt x="2701" y="5214"/>
                  </a:lnTo>
                  <a:lnTo>
                    <a:pt x="2706" y="5214"/>
                  </a:lnTo>
                  <a:lnTo>
                    <a:pt x="2712" y="5215"/>
                  </a:lnTo>
                  <a:lnTo>
                    <a:pt x="2717" y="5216"/>
                  </a:lnTo>
                  <a:lnTo>
                    <a:pt x="2723" y="5217"/>
                  </a:lnTo>
                  <a:lnTo>
                    <a:pt x="2729" y="5217"/>
                  </a:lnTo>
                  <a:lnTo>
                    <a:pt x="2735" y="5218"/>
                  </a:lnTo>
                  <a:lnTo>
                    <a:pt x="2740" y="5219"/>
                  </a:lnTo>
                  <a:lnTo>
                    <a:pt x="2746" y="5219"/>
                  </a:lnTo>
                  <a:lnTo>
                    <a:pt x="2751" y="5220"/>
                  </a:lnTo>
                  <a:lnTo>
                    <a:pt x="2758" y="5221"/>
                  </a:lnTo>
                  <a:lnTo>
                    <a:pt x="2763" y="5221"/>
                  </a:lnTo>
                  <a:lnTo>
                    <a:pt x="2769" y="5222"/>
                  </a:lnTo>
                  <a:lnTo>
                    <a:pt x="2774" y="5223"/>
                  </a:lnTo>
                  <a:lnTo>
                    <a:pt x="2780" y="5223"/>
                  </a:lnTo>
                  <a:lnTo>
                    <a:pt x="2786" y="5225"/>
                  </a:lnTo>
                  <a:lnTo>
                    <a:pt x="2792" y="5226"/>
                  </a:lnTo>
                  <a:lnTo>
                    <a:pt x="2798" y="5226"/>
                  </a:lnTo>
                  <a:lnTo>
                    <a:pt x="2803" y="5227"/>
                  </a:lnTo>
                  <a:lnTo>
                    <a:pt x="2809" y="5228"/>
                  </a:lnTo>
                  <a:lnTo>
                    <a:pt x="2815" y="5228"/>
                  </a:lnTo>
                  <a:lnTo>
                    <a:pt x="2821" y="5229"/>
                  </a:lnTo>
                  <a:lnTo>
                    <a:pt x="2826" y="5230"/>
                  </a:lnTo>
                  <a:lnTo>
                    <a:pt x="2832" y="5230"/>
                  </a:lnTo>
                  <a:lnTo>
                    <a:pt x="2837" y="5231"/>
                  </a:lnTo>
                  <a:lnTo>
                    <a:pt x="2844" y="5232"/>
                  </a:lnTo>
                  <a:lnTo>
                    <a:pt x="2849" y="5232"/>
                  </a:lnTo>
                  <a:lnTo>
                    <a:pt x="2855" y="5233"/>
                  </a:lnTo>
                  <a:lnTo>
                    <a:pt x="2860" y="5233"/>
                  </a:lnTo>
                  <a:lnTo>
                    <a:pt x="2866" y="5234"/>
                  </a:lnTo>
                  <a:lnTo>
                    <a:pt x="2872" y="5235"/>
                  </a:lnTo>
                  <a:lnTo>
                    <a:pt x="2878" y="5235"/>
                  </a:lnTo>
                  <a:lnTo>
                    <a:pt x="2884" y="5236"/>
                  </a:lnTo>
                  <a:lnTo>
                    <a:pt x="2889" y="5236"/>
                  </a:lnTo>
                  <a:lnTo>
                    <a:pt x="2896" y="5237"/>
                  </a:lnTo>
                  <a:lnTo>
                    <a:pt x="2901" y="5238"/>
                  </a:lnTo>
                  <a:lnTo>
                    <a:pt x="2907" y="5238"/>
                  </a:lnTo>
                  <a:lnTo>
                    <a:pt x="2912" y="5239"/>
                  </a:lnTo>
                  <a:lnTo>
                    <a:pt x="2918" y="5239"/>
                  </a:lnTo>
                  <a:lnTo>
                    <a:pt x="2923" y="5240"/>
                  </a:lnTo>
                  <a:lnTo>
                    <a:pt x="2930" y="5240"/>
                  </a:lnTo>
                  <a:lnTo>
                    <a:pt x="2935" y="5241"/>
                  </a:lnTo>
                  <a:lnTo>
                    <a:pt x="2941" y="5242"/>
                  </a:lnTo>
                  <a:lnTo>
                    <a:pt x="2946" y="5242"/>
                  </a:lnTo>
                  <a:lnTo>
                    <a:pt x="2953" y="5243"/>
                  </a:lnTo>
                  <a:lnTo>
                    <a:pt x="2958" y="5243"/>
                  </a:lnTo>
                  <a:lnTo>
                    <a:pt x="2964" y="5244"/>
                  </a:lnTo>
                  <a:lnTo>
                    <a:pt x="2969" y="5244"/>
                  </a:lnTo>
                  <a:lnTo>
                    <a:pt x="2975" y="5245"/>
                  </a:lnTo>
                  <a:lnTo>
                    <a:pt x="2982" y="5245"/>
                  </a:lnTo>
                  <a:lnTo>
                    <a:pt x="2987" y="5246"/>
                  </a:lnTo>
                  <a:lnTo>
                    <a:pt x="2993" y="5246"/>
                  </a:lnTo>
                  <a:lnTo>
                    <a:pt x="2998" y="5247"/>
                  </a:lnTo>
                  <a:lnTo>
                    <a:pt x="3004" y="5248"/>
                  </a:lnTo>
                  <a:lnTo>
                    <a:pt x="3009" y="5248"/>
                  </a:lnTo>
                  <a:lnTo>
                    <a:pt x="3016" y="5249"/>
                  </a:lnTo>
                  <a:lnTo>
                    <a:pt x="3021" y="5249"/>
                  </a:lnTo>
                  <a:lnTo>
                    <a:pt x="3027" y="5250"/>
                  </a:lnTo>
                  <a:lnTo>
                    <a:pt x="3032" y="5250"/>
                  </a:lnTo>
                  <a:lnTo>
                    <a:pt x="3039" y="5251"/>
                  </a:lnTo>
                  <a:lnTo>
                    <a:pt x="3044" y="5251"/>
                  </a:lnTo>
                  <a:lnTo>
                    <a:pt x="3050" y="5252"/>
                  </a:lnTo>
                  <a:lnTo>
                    <a:pt x="3055" y="5252"/>
                  </a:lnTo>
                  <a:lnTo>
                    <a:pt x="3061" y="5254"/>
                  </a:lnTo>
                  <a:lnTo>
                    <a:pt x="3068" y="5254"/>
                  </a:lnTo>
                  <a:lnTo>
                    <a:pt x="3073" y="5255"/>
                  </a:lnTo>
                  <a:lnTo>
                    <a:pt x="3079" y="5255"/>
                  </a:lnTo>
                  <a:lnTo>
                    <a:pt x="3084" y="5256"/>
                  </a:lnTo>
                  <a:lnTo>
                    <a:pt x="3090" y="5256"/>
                  </a:lnTo>
                  <a:lnTo>
                    <a:pt x="3096" y="5256"/>
                  </a:lnTo>
                  <a:lnTo>
                    <a:pt x="3102" y="5257"/>
                  </a:lnTo>
                  <a:lnTo>
                    <a:pt x="3107" y="5257"/>
                  </a:lnTo>
                  <a:lnTo>
                    <a:pt x="3113" y="5258"/>
                  </a:lnTo>
                  <a:lnTo>
                    <a:pt x="3118" y="5258"/>
                  </a:lnTo>
                  <a:lnTo>
                    <a:pt x="3125" y="5259"/>
                  </a:lnTo>
                  <a:lnTo>
                    <a:pt x="3130" y="5259"/>
                  </a:lnTo>
                  <a:lnTo>
                    <a:pt x="3136" y="5260"/>
                  </a:lnTo>
                  <a:lnTo>
                    <a:pt x="3141" y="5260"/>
                  </a:lnTo>
                  <a:lnTo>
                    <a:pt x="3147" y="5261"/>
                  </a:lnTo>
                  <a:lnTo>
                    <a:pt x="3153" y="5261"/>
                  </a:lnTo>
                  <a:lnTo>
                    <a:pt x="3159" y="5262"/>
                  </a:lnTo>
                  <a:lnTo>
                    <a:pt x="3165" y="5262"/>
                  </a:lnTo>
                  <a:lnTo>
                    <a:pt x="3170" y="5262"/>
                  </a:lnTo>
                  <a:lnTo>
                    <a:pt x="3176" y="5263"/>
                  </a:lnTo>
                  <a:lnTo>
                    <a:pt x="3182" y="5263"/>
                  </a:lnTo>
                  <a:lnTo>
                    <a:pt x="3188" y="5264"/>
                  </a:lnTo>
                  <a:lnTo>
                    <a:pt x="3193" y="5264"/>
                  </a:lnTo>
                  <a:lnTo>
                    <a:pt x="3199" y="5265"/>
                  </a:lnTo>
                  <a:lnTo>
                    <a:pt x="3204" y="5265"/>
                  </a:lnTo>
                  <a:lnTo>
                    <a:pt x="3211" y="5265"/>
                  </a:lnTo>
                  <a:lnTo>
                    <a:pt x="3216" y="5266"/>
                  </a:lnTo>
                  <a:lnTo>
                    <a:pt x="3222" y="5266"/>
                  </a:lnTo>
                  <a:lnTo>
                    <a:pt x="3227" y="5267"/>
                  </a:lnTo>
                  <a:lnTo>
                    <a:pt x="3233" y="5267"/>
                  </a:lnTo>
                  <a:lnTo>
                    <a:pt x="3239" y="5267"/>
                  </a:lnTo>
                  <a:lnTo>
                    <a:pt x="3245" y="5268"/>
                  </a:lnTo>
                  <a:lnTo>
                    <a:pt x="3251" y="5268"/>
                  </a:lnTo>
                  <a:lnTo>
                    <a:pt x="3256" y="5269"/>
                  </a:lnTo>
                  <a:lnTo>
                    <a:pt x="3262" y="5269"/>
                  </a:lnTo>
                  <a:lnTo>
                    <a:pt x="3268" y="5269"/>
                  </a:lnTo>
                  <a:lnTo>
                    <a:pt x="3274" y="5270"/>
                  </a:lnTo>
                  <a:lnTo>
                    <a:pt x="3279" y="5270"/>
                  </a:lnTo>
                  <a:lnTo>
                    <a:pt x="3285" y="5271"/>
                  </a:lnTo>
                  <a:lnTo>
                    <a:pt x="3290" y="5271"/>
                  </a:lnTo>
                  <a:lnTo>
                    <a:pt x="3297" y="5271"/>
                  </a:lnTo>
                  <a:lnTo>
                    <a:pt x="3302" y="5272"/>
                  </a:lnTo>
                  <a:lnTo>
                    <a:pt x="3308" y="5272"/>
                  </a:lnTo>
                  <a:lnTo>
                    <a:pt x="3313" y="5273"/>
                  </a:lnTo>
                  <a:lnTo>
                    <a:pt x="3319" y="5273"/>
                  </a:lnTo>
                  <a:lnTo>
                    <a:pt x="3325" y="5273"/>
                  </a:lnTo>
                  <a:lnTo>
                    <a:pt x="3331" y="5274"/>
                  </a:lnTo>
                  <a:lnTo>
                    <a:pt x="3336" y="5274"/>
                  </a:lnTo>
                  <a:lnTo>
                    <a:pt x="3342" y="5274"/>
                  </a:lnTo>
                  <a:lnTo>
                    <a:pt x="3348" y="5275"/>
                  </a:lnTo>
                  <a:lnTo>
                    <a:pt x="3354" y="5275"/>
                  </a:lnTo>
                  <a:lnTo>
                    <a:pt x="3360" y="5275"/>
                  </a:lnTo>
                  <a:lnTo>
                    <a:pt x="3365" y="5276"/>
                  </a:lnTo>
                  <a:lnTo>
                    <a:pt x="3371" y="5276"/>
                  </a:lnTo>
                  <a:lnTo>
                    <a:pt x="3376" y="5277"/>
                  </a:lnTo>
                  <a:lnTo>
                    <a:pt x="3383" y="5277"/>
                  </a:lnTo>
                  <a:lnTo>
                    <a:pt x="3388" y="5277"/>
                  </a:lnTo>
                  <a:lnTo>
                    <a:pt x="3394" y="5278"/>
                  </a:lnTo>
                  <a:lnTo>
                    <a:pt x="3399" y="5278"/>
                  </a:lnTo>
                  <a:lnTo>
                    <a:pt x="3405" y="5278"/>
                  </a:lnTo>
                  <a:lnTo>
                    <a:pt x="3411" y="5279"/>
                  </a:lnTo>
                  <a:lnTo>
                    <a:pt x="3417" y="5279"/>
                  </a:lnTo>
                  <a:lnTo>
                    <a:pt x="3422" y="5279"/>
                  </a:lnTo>
                  <a:lnTo>
                    <a:pt x="3428" y="5280"/>
                  </a:lnTo>
                  <a:lnTo>
                    <a:pt x="3434" y="5280"/>
                  </a:lnTo>
                  <a:lnTo>
                    <a:pt x="3440" y="5280"/>
                  </a:lnTo>
                  <a:lnTo>
                    <a:pt x="3446" y="5281"/>
                  </a:lnTo>
                  <a:lnTo>
                    <a:pt x="3451" y="5281"/>
                  </a:lnTo>
                  <a:lnTo>
                    <a:pt x="3457" y="5281"/>
                  </a:lnTo>
                  <a:lnTo>
                    <a:pt x="3462" y="5283"/>
                  </a:lnTo>
                  <a:lnTo>
                    <a:pt x="3469" y="5283"/>
                  </a:lnTo>
                  <a:lnTo>
                    <a:pt x="3474" y="5283"/>
                  </a:lnTo>
                  <a:lnTo>
                    <a:pt x="3480" y="5284"/>
                  </a:lnTo>
                  <a:lnTo>
                    <a:pt x="3485" y="5284"/>
                  </a:lnTo>
                  <a:lnTo>
                    <a:pt x="3491" y="5284"/>
                  </a:lnTo>
                  <a:lnTo>
                    <a:pt x="3497" y="5285"/>
                  </a:lnTo>
                  <a:lnTo>
                    <a:pt x="3503" y="5285"/>
                  </a:lnTo>
                  <a:lnTo>
                    <a:pt x="3508" y="5285"/>
                  </a:lnTo>
                  <a:lnTo>
                    <a:pt x="3514" y="5285"/>
                  </a:lnTo>
                  <a:lnTo>
                    <a:pt x="3519" y="5286"/>
                  </a:lnTo>
                  <a:lnTo>
                    <a:pt x="3526" y="5286"/>
                  </a:lnTo>
                  <a:lnTo>
                    <a:pt x="3532" y="5286"/>
                  </a:lnTo>
                  <a:lnTo>
                    <a:pt x="3537" y="5287"/>
                  </a:lnTo>
                  <a:lnTo>
                    <a:pt x="3543" y="5287"/>
                  </a:lnTo>
                  <a:lnTo>
                    <a:pt x="3548" y="5287"/>
                  </a:lnTo>
                  <a:lnTo>
                    <a:pt x="3555" y="5288"/>
                  </a:lnTo>
                  <a:lnTo>
                    <a:pt x="3560" y="5288"/>
                  </a:lnTo>
                  <a:lnTo>
                    <a:pt x="3566" y="5288"/>
                  </a:lnTo>
                  <a:lnTo>
                    <a:pt x="3571" y="5288"/>
                  </a:lnTo>
                  <a:lnTo>
                    <a:pt x="3577" y="5289"/>
                  </a:lnTo>
                  <a:lnTo>
                    <a:pt x="3583" y="5289"/>
                  </a:lnTo>
                  <a:lnTo>
                    <a:pt x="3589" y="5289"/>
                  </a:lnTo>
                  <a:lnTo>
                    <a:pt x="3594" y="5290"/>
                  </a:lnTo>
                  <a:lnTo>
                    <a:pt x="3600" y="5290"/>
                  </a:lnTo>
                  <a:lnTo>
                    <a:pt x="3605" y="5290"/>
                  </a:lnTo>
                  <a:lnTo>
                    <a:pt x="3612" y="5290"/>
                  </a:lnTo>
                  <a:lnTo>
                    <a:pt x="3618" y="5291"/>
                  </a:lnTo>
                  <a:lnTo>
                    <a:pt x="3623" y="5291"/>
                  </a:lnTo>
                  <a:lnTo>
                    <a:pt x="3629" y="5291"/>
                  </a:lnTo>
                  <a:lnTo>
                    <a:pt x="3634" y="5291"/>
                  </a:lnTo>
                  <a:lnTo>
                    <a:pt x="3641" y="5292"/>
                  </a:lnTo>
                  <a:lnTo>
                    <a:pt x="3646" y="5292"/>
                  </a:lnTo>
                  <a:lnTo>
                    <a:pt x="3652" y="5292"/>
                  </a:lnTo>
                  <a:lnTo>
                    <a:pt x="3657" y="5292"/>
                  </a:lnTo>
                  <a:lnTo>
                    <a:pt x="3663" y="5293"/>
                  </a:lnTo>
                  <a:lnTo>
                    <a:pt x="3669" y="5293"/>
                  </a:lnTo>
                  <a:lnTo>
                    <a:pt x="3675" y="5293"/>
                  </a:lnTo>
                  <a:lnTo>
                    <a:pt x="3680" y="5294"/>
                  </a:lnTo>
                  <a:lnTo>
                    <a:pt x="3686" y="5294"/>
                  </a:lnTo>
                  <a:lnTo>
                    <a:pt x="3691" y="5294"/>
                  </a:lnTo>
                  <a:lnTo>
                    <a:pt x="3698" y="5294"/>
                  </a:lnTo>
                  <a:lnTo>
                    <a:pt x="3703" y="5295"/>
                  </a:lnTo>
                  <a:lnTo>
                    <a:pt x="3709" y="5295"/>
                  </a:lnTo>
                  <a:lnTo>
                    <a:pt x="3715" y="5295"/>
                  </a:lnTo>
                  <a:lnTo>
                    <a:pt x="3720" y="5295"/>
                  </a:lnTo>
                  <a:lnTo>
                    <a:pt x="3727" y="5296"/>
                  </a:lnTo>
                  <a:lnTo>
                    <a:pt x="3732" y="5296"/>
                  </a:lnTo>
                  <a:lnTo>
                    <a:pt x="3738" y="5296"/>
                  </a:lnTo>
                  <a:lnTo>
                    <a:pt x="3743" y="5296"/>
                  </a:lnTo>
                  <a:lnTo>
                    <a:pt x="3749" y="5297"/>
                  </a:lnTo>
                  <a:lnTo>
                    <a:pt x="3755" y="5297"/>
                  </a:lnTo>
                  <a:lnTo>
                    <a:pt x="3761" y="5297"/>
                  </a:lnTo>
                  <a:lnTo>
                    <a:pt x="3766" y="5297"/>
                  </a:lnTo>
                  <a:lnTo>
                    <a:pt x="3772" y="5297"/>
                  </a:lnTo>
                  <a:lnTo>
                    <a:pt x="3777" y="5298"/>
                  </a:lnTo>
                  <a:lnTo>
                    <a:pt x="3784" y="5298"/>
                  </a:lnTo>
                  <a:lnTo>
                    <a:pt x="3789" y="5298"/>
                  </a:lnTo>
                  <a:lnTo>
                    <a:pt x="3795" y="5298"/>
                  </a:lnTo>
                  <a:lnTo>
                    <a:pt x="3801" y="5299"/>
                  </a:lnTo>
                  <a:lnTo>
                    <a:pt x="3806" y="5299"/>
                  </a:lnTo>
                  <a:lnTo>
                    <a:pt x="3813" y="5299"/>
                  </a:lnTo>
                  <a:lnTo>
                    <a:pt x="3818" y="5299"/>
                  </a:lnTo>
                  <a:lnTo>
                    <a:pt x="3824" y="5299"/>
                  </a:lnTo>
                  <a:lnTo>
                    <a:pt x="3829" y="5300"/>
                  </a:lnTo>
                  <a:lnTo>
                    <a:pt x="3835" y="5300"/>
                  </a:lnTo>
                  <a:lnTo>
                    <a:pt x="3841" y="5300"/>
                  </a:lnTo>
                  <a:lnTo>
                    <a:pt x="3847" y="5300"/>
                  </a:lnTo>
                  <a:lnTo>
                    <a:pt x="3852" y="5301"/>
                  </a:lnTo>
                  <a:lnTo>
                    <a:pt x="3858" y="5301"/>
                  </a:lnTo>
                  <a:lnTo>
                    <a:pt x="3863" y="5301"/>
                  </a:lnTo>
                  <a:lnTo>
                    <a:pt x="3870" y="5301"/>
                  </a:lnTo>
                  <a:lnTo>
                    <a:pt x="3875" y="5301"/>
                  </a:lnTo>
                  <a:lnTo>
                    <a:pt x="3881" y="5302"/>
                  </a:lnTo>
                  <a:lnTo>
                    <a:pt x="3886" y="5302"/>
                  </a:lnTo>
                  <a:lnTo>
                    <a:pt x="3892" y="5302"/>
                  </a:lnTo>
                  <a:lnTo>
                    <a:pt x="3899" y="5302"/>
                  </a:lnTo>
                  <a:lnTo>
                    <a:pt x="3904" y="5302"/>
                  </a:lnTo>
                  <a:lnTo>
                    <a:pt x="3910" y="5303"/>
                  </a:lnTo>
                  <a:lnTo>
                    <a:pt x="3915" y="5303"/>
                  </a:lnTo>
                  <a:lnTo>
                    <a:pt x="3921" y="5303"/>
                  </a:lnTo>
                  <a:lnTo>
                    <a:pt x="3927" y="5303"/>
                  </a:lnTo>
                  <a:lnTo>
                    <a:pt x="3933" y="5303"/>
                  </a:lnTo>
                  <a:lnTo>
                    <a:pt x="3938" y="5304"/>
                  </a:lnTo>
                  <a:lnTo>
                    <a:pt x="3944" y="5304"/>
                  </a:lnTo>
                  <a:lnTo>
                    <a:pt x="3949" y="5304"/>
                  </a:lnTo>
                  <a:lnTo>
                    <a:pt x="3956" y="5304"/>
                  </a:lnTo>
                  <a:lnTo>
                    <a:pt x="3961" y="5304"/>
                  </a:lnTo>
                  <a:lnTo>
                    <a:pt x="3967" y="5305"/>
                  </a:lnTo>
                  <a:lnTo>
                    <a:pt x="3972" y="5305"/>
                  </a:lnTo>
                  <a:lnTo>
                    <a:pt x="3978" y="5305"/>
                  </a:lnTo>
                  <a:lnTo>
                    <a:pt x="3985" y="5305"/>
                  </a:lnTo>
                  <a:lnTo>
                    <a:pt x="3990" y="5305"/>
                  </a:lnTo>
                  <a:lnTo>
                    <a:pt x="3996" y="5306"/>
                  </a:lnTo>
                  <a:lnTo>
                    <a:pt x="4001" y="5306"/>
                  </a:lnTo>
                  <a:lnTo>
                    <a:pt x="4007" y="5306"/>
                  </a:lnTo>
                  <a:lnTo>
                    <a:pt x="4013" y="5306"/>
                  </a:lnTo>
                  <a:lnTo>
                    <a:pt x="4019" y="5306"/>
                  </a:lnTo>
                  <a:lnTo>
                    <a:pt x="4024" y="5306"/>
                  </a:lnTo>
                  <a:lnTo>
                    <a:pt x="4030" y="5307"/>
                  </a:lnTo>
                  <a:lnTo>
                    <a:pt x="4035" y="5307"/>
                  </a:lnTo>
                  <a:lnTo>
                    <a:pt x="4042" y="5307"/>
                  </a:lnTo>
                  <a:lnTo>
                    <a:pt x="4047" y="5307"/>
                  </a:lnTo>
                  <a:lnTo>
                    <a:pt x="4053" y="5307"/>
                  </a:lnTo>
                  <a:lnTo>
                    <a:pt x="4058" y="5308"/>
                  </a:lnTo>
                  <a:lnTo>
                    <a:pt x="4064" y="5308"/>
                  </a:lnTo>
                  <a:lnTo>
                    <a:pt x="4070" y="5308"/>
                  </a:lnTo>
                  <a:lnTo>
                    <a:pt x="4076" y="5308"/>
                  </a:lnTo>
                  <a:lnTo>
                    <a:pt x="4082" y="5308"/>
                  </a:lnTo>
                  <a:lnTo>
                    <a:pt x="4087" y="5308"/>
                  </a:lnTo>
                  <a:lnTo>
                    <a:pt x="4093" y="5309"/>
                  </a:lnTo>
                  <a:lnTo>
                    <a:pt x="4099" y="5309"/>
                  </a:lnTo>
                  <a:lnTo>
                    <a:pt x="4105" y="5309"/>
                  </a:lnTo>
                  <a:lnTo>
                    <a:pt x="4110" y="5309"/>
                  </a:lnTo>
                  <a:lnTo>
                    <a:pt x="4116" y="5309"/>
                  </a:lnTo>
                  <a:lnTo>
                    <a:pt x="4121" y="5309"/>
                  </a:lnTo>
                  <a:lnTo>
                    <a:pt x="4128" y="5311"/>
                  </a:lnTo>
                  <a:lnTo>
                    <a:pt x="4133" y="5311"/>
                  </a:lnTo>
                  <a:lnTo>
                    <a:pt x="4139" y="5311"/>
                  </a:lnTo>
                  <a:lnTo>
                    <a:pt x="4144" y="5311"/>
                  </a:lnTo>
                  <a:lnTo>
                    <a:pt x="4150" y="5311"/>
                  </a:lnTo>
                  <a:lnTo>
                    <a:pt x="4156" y="5311"/>
                  </a:lnTo>
                  <a:lnTo>
                    <a:pt x="4162" y="5312"/>
                  </a:lnTo>
                  <a:lnTo>
                    <a:pt x="4168" y="5312"/>
                  </a:lnTo>
                  <a:lnTo>
                    <a:pt x="4173" y="5312"/>
                  </a:lnTo>
                  <a:lnTo>
                    <a:pt x="4179" y="5312"/>
                  </a:lnTo>
                  <a:lnTo>
                    <a:pt x="4185" y="5312"/>
                  </a:lnTo>
                  <a:lnTo>
                    <a:pt x="4191" y="5312"/>
                  </a:lnTo>
                  <a:lnTo>
                    <a:pt x="4196" y="5312"/>
                  </a:lnTo>
                  <a:lnTo>
                    <a:pt x="4202" y="5313"/>
                  </a:lnTo>
                  <a:lnTo>
                    <a:pt x="4207" y="5313"/>
                  </a:lnTo>
                  <a:lnTo>
                    <a:pt x="4214" y="5313"/>
                  </a:lnTo>
                  <a:lnTo>
                    <a:pt x="4219" y="5313"/>
                  </a:lnTo>
                  <a:lnTo>
                    <a:pt x="4225" y="5313"/>
                  </a:lnTo>
                  <a:lnTo>
                    <a:pt x="4230" y="5313"/>
                  </a:lnTo>
                  <a:lnTo>
                    <a:pt x="4236" y="5313"/>
                  </a:lnTo>
                  <a:lnTo>
                    <a:pt x="4242" y="5314"/>
                  </a:lnTo>
                  <a:lnTo>
                    <a:pt x="4248" y="5314"/>
                  </a:lnTo>
                  <a:lnTo>
                    <a:pt x="4253" y="5314"/>
                  </a:lnTo>
                  <a:lnTo>
                    <a:pt x="4259" y="5314"/>
                  </a:lnTo>
                  <a:lnTo>
                    <a:pt x="4265" y="5314"/>
                  </a:lnTo>
                  <a:lnTo>
                    <a:pt x="4271" y="5314"/>
                  </a:lnTo>
                  <a:lnTo>
                    <a:pt x="4277" y="5314"/>
                  </a:lnTo>
                  <a:lnTo>
                    <a:pt x="4282" y="5315"/>
                  </a:lnTo>
                  <a:lnTo>
                    <a:pt x="4288" y="5315"/>
                  </a:lnTo>
                  <a:lnTo>
                    <a:pt x="4293" y="5315"/>
                  </a:lnTo>
                  <a:lnTo>
                    <a:pt x="4300" y="5315"/>
                  </a:lnTo>
                  <a:lnTo>
                    <a:pt x="4305" y="5315"/>
                  </a:lnTo>
                  <a:lnTo>
                    <a:pt x="4311" y="5315"/>
                  </a:lnTo>
                  <a:lnTo>
                    <a:pt x="4316" y="5315"/>
                  </a:lnTo>
                  <a:lnTo>
                    <a:pt x="4322" y="5316"/>
                  </a:lnTo>
                  <a:lnTo>
                    <a:pt x="4328" y="5316"/>
                  </a:lnTo>
                  <a:lnTo>
                    <a:pt x="4334" y="5316"/>
                  </a:lnTo>
                  <a:lnTo>
                    <a:pt x="4339" y="5316"/>
                  </a:lnTo>
                  <a:lnTo>
                    <a:pt x="4345" y="5316"/>
                  </a:lnTo>
                  <a:lnTo>
                    <a:pt x="4351" y="5316"/>
                  </a:lnTo>
                  <a:lnTo>
                    <a:pt x="4357" y="5316"/>
                  </a:lnTo>
                  <a:lnTo>
                    <a:pt x="4363" y="5316"/>
                  </a:lnTo>
                  <a:lnTo>
                    <a:pt x="4368" y="5317"/>
                  </a:lnTo>
                  <a:lnTo>
                    <a:pt x="4374" y="5317"/>
                  </a:lnTo>
                  <a:lnTo>
                    <a:pt x="4379" y="5317"/>
                  </a:lnTo>
                  <a:lnTo>
                    <a:pt x="4386" y="5317"/>
                  </a:lnTo>
                  <a:lnTo>
                    <a:pt x="4391" y="5317"/>
                  </a:lnTo>
                  <a:lnTo>
                    <a:pt x="4397" y="5317"/>
                  </a:lnTo>
                  <a:lnTo>
                    <a:pt x="4402" y="5317"/>
                  </a:lnTo>
                  <a:lnTo>
                    <a:pt x="4408" y="5317"/>
                  </a:lnTo>
                  <a:lnTo>
                    <a:pt x="4414" y="5318"/>
                  </a:lnTo>
                  <a:lnTo>
                    <a:pt x="4420" y="5318"/>
                  </a:lnTo>
                  <a:lnTo>
                    <a:pt x="4425" y="5318"/>
                  </a:lnTo>
                  <a:lnTo>
                    <a:pt x="4431" y="5318"/>
                  </a:lnTo>
                  <a:lnTo>
                    <a:pt x="4436" y="5318"/>
                  </a:lnTo>
                  <a:lnTo>
                    <a:pt x="4443" y="5318"/>
                  </a:lnTo>
                  <a:lnTo>
                    <a:pt x="4449" y="5318"/>
                  </a:lnTo>
                  <a:lnTo>
                    <a:pt x="4454" y="5318"/>
                  </a:lnTo>
                  <a:lnTo>
                    <a:pt x="4460" y="5319"/>
                  </a:lnTo>
                  <a:lnTo>
                    <a:pt x="4465" y="5319"/>
                  </a:lnTo>
                  <a:lnTo>
                    <a:pt x="4472" y="5319"/>
                  </a:lnTo>
                  <a:lnTo>
                    <a:pt x="4477" y="5319"/>
                  </a:lnTo>
                  <a:lnTo>
                    <a:pt x="4483" y="5319"/>
                  </a:lnTo>
                  <a:lnTo>
                    <a:pt x="4488" y="5319"/>
                  </a:lnTo>
                  <a:lnTo>
                    <a:pt x="4494" y="5319"/>
                  </a:lnTo>
                  <a:lnTo>
                    <a:pt x="4500" y="5319"/>
                  </a:lnTo>
                  <a:lnTo>
                    <a:pt x="4506" y="5319"/>
                  </a:lnTo>
                  <a:lnTo>
                    <a:pt x="4511" y="5320"/>
                  </a:lnTo>
                  <a:lnTo>
                    <a:pt x="4517" y="5320"/>
                  </a:lnTo>
                  <a:lnTo>
                    <a:pt x="4522" y="5320"/>
                  </a:lnTo>
                  <a:lnTo>
                    <a:pt x="4529" y="5320"/>
                  </a:lnTo>
                  <a:lnTo>
                    <a:pt x="4535" y="5320"/>
                  </a:lnTo>
                  <a:lnTo>
                    <a:pt x="4540" y="5320"/>
                  </a:lnTo>
                  <a:lnTo>
                    <a:pt x="4546" y="5320"/>
                  </a:lnTo>
                  <a:lnTo>
                    <a:pt x="4551" y="5320"/>
                  </a:lnTo>
                  <a:lnTo>
                    <a:pt x="4558" y="5320"/>
                  </a:lnTo>
                  <a:lnTo>
                    <a:pt x="4563" y="5321"/>
                  </a:lnTo>
                  <a:lnTo>
                    <a:pt x="4569" y="5321"/>
                  </a:lnTo>
                  <a:lnTo>
                    <a:pt x="4574" y="5321"/>
                  </a:lnTo>
                  <a:lnTo>
                    <a:pt x="4581" y="5321"/>
                  </a:lnTo>
                  <a:lnTo>
                    <a:pt x="4586" y="5321"/>
                  </a:lnTo>
                  <a:lnTo>
                    <a:pt x="4592" y="5321"/>
                  </a:lnTo>
                  <a:lnTo>
                    <a:pt x="4597" y="5321"/>
                  </a:lnTo>
                  <a:lnTo>
                    <a:pt x="4603" y="5321"/>
                  </a:lnTo>
                  <a:lnTo>
                    <a:pt x="4608" y="5321"/>
                  </a:lnTo>
                  <a:lnTo>
                    <a:pt x="4615" y="5321"/>
                  </a:lnTo>
                  <a:lnTo>
                    <a:pt x="4620" y="5322"/>
                  </a:lnTo>
                  <a:lnTo>
                    <a:pt x="4626" y="5322"/>
                  </a:lnTo>
                  <a:lnTo>
                    <a:pt x="4632" y="5322"/>
                  </a:lnTo>
                  <a:lnTo>
                    <a:pt x="4638" y="5322"/>
                  </a:lnTo>
                  <a:lnTo>
                    <a:pt x="4644" y="5322"/>
                  </a:lnTo>
                  <a:lnTo>
                    <a:pt x="4649" y="5322"/>
                  </a:lnTo>
                  <a:lnTo>
                    <a:pt x="4655" y="5322"/>
                  </a:lnTo>
                  <a:lnTo>
                    <a:pt x="4660" y="5322"/>
                  </a:lnTo>
                  <a:lnTo>
                    <a:pt x="4667" y="5322"/>
                  </a:lnTo>
                  <a:lnTo>
                    <a:pt x="4672" y="5322"/>
                  </a:lnTo>
                  <a:lnTo>
                    <a:pt x="4678" y="5322"/>
                  </a:lnTo>
                  <a:lnTo>
                    <a:pt x="4683" y="5323"/>
                  </a:lnTo>
                  <a:lnTo>
                    <a:pt x="4689" y="5323"/>
                  </a:lnTo>
                  <a:lnTo>
                    <a:pt x="4694" y="5323"/>
                  </a:lnTo>
                  <a:lnTo>
                    <a:pt x="4701" y="5323"/>
                  </a:lnTo>
                  <a:lnTo>
                    <a:pt x="4706" y="5323"/>
                  </a:lnTo>
                  <a:lnTo>
                    <a:pt x="4712" y="5323"/>
                  </a:lnTo>
                  <a:lnTo>
                    <a:pt x="4718" y="5323"/>
                  </a:lnTo>
                  <a:lnTo>
                    <a:pt x="4724" y="5323"/>
                  </a:lnTo>
                  <a:lnTo>
                    <a:pt x="4730" y="5323"/>
                  </a:lnTo>
                  <a:lnTo>
                    <a:pt x="4735" y="5323"/>
                  </a:lnTo>
                  <a:lnTo>
                    <a:pt x="4741" y="5323"/>
                  </a:lnTo>
                  <a:lnTo>
                    <a:pt x="4746" y="5324"/>
                  </a:lnTo>
                  <a:lnTo>
                    <a:pt x="4753" y="5324"/>
                  </a:lnTo>
                  <a:lnTo>
                    <a:pt x="4758" y="5324"/>
                  </a:lnTo>
                  <a:lnTo>
                    <a:pt x="4764" y="5324"/>
                  </a:lnTo>
                  <a:lnTo>
                    <a:pt x="4769" y="5324"/>
                  </a:lnTo>
                  <a:lnTo>
                    <a:pt x="4775" y="5324"/>
                  </a:lnTo>
                  <a:lnTo>
                    <a:pt x="4781" y="5324"/>
                  </a:lnTo>
                  <a:lnTo>
                    <a:pt x="4787" y="5324"/>
                  </a:lnTo>
                  <a:lnTo>
                    <a:pt x="4792" y="5324"/>
                  </a:lnTo>
                  <a:lnTo>
                    <a:pt x="4798" y="5324"/>
                  </a:lnTo>
                  <a:lnTo>
                    <a:pt x="4803" y="5324"/>
                  </a:lnTo>
                  <a:lnTo>
                    <a:pt x="4810" y="5325"/>
                  </a:lnTo>
                  <a:lnTo>
                    <a:pt x="4816" y="5325"/>
                  </a:lnTo>
                  <a:lnTo>
                    <a:pt x="4821" y="5325"/>
                  </a:lnTo>
                  <a:lnTo>
                    <a:pt x="4827" y="5325"/>
                  </a:lnTo>
                  <a:lnTo>
                    <a:pt x="4832" y="5325"/>
                  </a:lnTo>
                  <a:lnTo>
                    <a:pt x="4839" y="5325"/>
                  </a:lnTo>
                  <a:lnTo>
                    <a:pt x="4844" y="5325"/>
                  </a:lnTo>
                  <a:lnTo>
                    <a:pt x="4850" y="5325"/>
                  </a:lnTo>
                  <a:lnTo>
                    <a:pt x="4855" y="5325"/>
                  </a:lnTo>
                  <a:lnTo>
                    <a:pt x="4861" y="5325"/>
                  </a:lnTo>
                  <a:lnTo>
                    <a:pt x="4867" y="5325"/>
                  </a:lnTo>
                  <a:lnTo>
                    <a:pt x="4873" y="5325"/>
                  </a:lnTo>
                  <a:lnTo>
                    <a:pt x="4878" y="5325"/>
                  </a:lnTo>
                  <a:lnTo>
                    <a:pt x="4884" y="5326"/>
                  </a:lnTo>
                  <a:lnTo>
                    <a:pt x="4889" y="5326"/>
                  </a:lnTo>
                  <a:lnTo>
                    <a:pt x="4896" y="5326"/>
                  </a:lnTo>
                  <a:lnTo>
                    <a:pt x="4902" y="5326"/>
                  </a:lnTo>
                  <a:lnTo>
                    <a:pt x="4907" y="5326"/>
                  </a:lnTo>
                  <a:lnTo>
                    <a:pt x="4913" y="5326"/>
                  </a:lnTo>
                  <a:lnTo>
                    <a:pt x="4918" y="5326"/>
                  </a:lnTo>
                  <a:lnTo>
                    <a:pt x="4925" y="5326"/>
                  </a:lnTo>
                  <a:lnTo>
                    <a:pt x="4930" y="5326"/>
                  </a:lnTo>
                  <a:lnTo>
                    <a:pt x="4936" y="5326"/>
                  </a:lnTo>
                  <a:lnTo>
                    <a:pt x="4941" y="5326"/>
                  </a:lnTo>
                  <a:lnTo>
                    <a:pt x="4947" y="5326"/>
                  </a:lnTo>
                  <a:lnTo>
                    <a:pt x="4953" y="5326"/>
                  </a:lnTo>
                  <a:lnTo>
                    <a:pt x="4959" y="5326"/>
                  </a:lnTo>
                  <a:lnTo>
                    <a:pt x="4964" y="5327"/>
                  </a:lnTo>
                  <a:lnTo>
                    <a:pt x="4970" y="5327"/>
                  </a:lnTo>
                  <a:lnTo>
                    <a:pt x="4975" y="5327"/>
                  </a:lnTo>
                  <a:lnTo>
                    <a:pt x="4982" y="5327"/>
                  </a:lnTo>
                  <a:lnTo>
                    <a:pt x="4987" y="5327"/>
                  </a:lnTo>
                  <a:lnTo>
                    <a:pt x="4993" y="5327"/>
                  </a:lnTo>
                  <a:lnTo>
                    <a:pt x="4999" y="5327"/>
                  </a:lnTo>
                  <a:lnTo>
                    <a:pt x="5004" y="5327"/>
                  </a:lnTo>
                  <a:lnTo>
                    <a:pt x="5011" y="5327"/>
                  </a:lnTo>
                  <a:lnTo>
                    <a:pt x="5016" y="5327"/>
                  </a:lnTo>
                  <a:lnTo>
                    <a:pt x="5022" y="5327"/>
                  </a:lnTo>
                  <a:lnTo>
                    <a:pt x="5027" y="5327"/>
                  </a:lnTo>
                  <a:lnTo>
                    <a:pt x="5033" y="5327"/>
                  </a:lnTo>
                  <a:lnTo>
                    <a:pt x="5039" y="5327"/>
                  </a:lnTo>
                  <a:lnTo>
                    <a:pt x="5045" y="5327"/>
                  </a:lnTo>
                  <a:lnTo>
                    <a:pt x="5050" y="5328"/>
                  </a:lnTo>
                  <a:lnTo>
                    <a:pt x="5056" y="5328"/>
                  </a:lnTo>
                  <a:lnTo>
                    <a:pt x="5061" y="5328"/>
                  </a:lnTo>
                  <a:lnTo>
                    <a:pt x="5068" y="5328"/>
                  </a:lnTo>
                  <a:lnTo>
                    <a:pt x="5073" y="5328"/>
                  </a:lnTo>
                  <a:lnTo>
                    <a:pt x="5079" y="5328"/>
                  </a:lnTo>
                  <a:lnTo>
                    <a:pt x="5085" y="5328"/>
                  </a:lnTo>
                  <a:lnTo>
                    <a:pt x="5090" y="5328"/>
                  </a:lnTo>
                  <a:lnTo>
                    <a:pt x="5097" y="5328"/>
                  </a:lnTo>
                  <a:lnTo>
                    <a:pt x="5102" y="5328"/>
                  </a:lnTo>
                  <a:lnTo>
                    <a:pt x="5108" y="5328"/>
                  </a:lnTo>
                  <a:lnTo>
                    <a:pt x="5113" y="5328"/>
                  </a:lnTo>
                  <a:lnTo>
                    <a:pt x="5119" y="5328"/>
                  </a:lnTo>
                  <a:lnTo>
                    <a:pt x="5125" y="5328"/>
                  </a:lnTo>
                  <a:lnTo>
                    <a:pt x="5131" y="5328"/>
                  </a:lnTo>
                  <a:lnTo>
                    <a:pt x="5136" y="5328"/>
                  </a:lnTo>
                  <a:lnTo>
                    <a:pt x="5142" y="5329"/>
                  </a:lnTo>
                  <a:lnTo>
                    <a:pt x="5147" y="5329"/>
                  </a:lnTo>
                  <a:lnTo>
                    <a:pt x="5154" y="5329"/>
                  </a:lnTo>
                  <a:lnTo>
                    <a:pt x="5159" y="5329"/>
                  </a:lnTo>
                  <a:lnTo>
                    <a:pt x="5165" y="5329"/>
                  </a:lnTo>
                  <a:lnTo>
                    <a:pt x="5170" y="5329"/>
                  </a:lnTo>
                  <a:lnTo>
                    <a:pt x="5176" y="5329"/>
                  </a:lnTo>
                  <a:lnTo>
                    <a:pt x="5183" y="5329"/>
                  </a:lnTo>
                  <a:lnTo>
                    <a:pt x="5188" y="5329"/>
                  </a:lnTo>
                  <a:lnTo>
                    <a:pt x="5194" y="5329"/>
                  </a:lnTo>
                  <a:lnTo>
                    <a:pt x="5199" y="5329"/>
                  </a:lnTo>
                  <a:lnTo>
                    <a:pt x="5205" y="5329"/>
                  </a:lnTo>
                  <a:lnTo>
                    <a:pt x="5211" y="5329"/>
                  </a:lnTo>
                  <a:lnTo>
                    <a:pt x="5217" y="5329"/>
                  </a:lnTo>
                  <a:lnTo>
                    <a:pt x="5222" y="5329"/>
                  </a:lnTo>
                  <a:lnTo>
                    <a:pt x="5228" y="5329"/>
                  </a:lnTo>
                  <a:lnTo>
                    <a:pt x="5233" y="5329"/>
                  </a:lnTo>
                  <a:lnTo>
                    <a:pt x="5240" y="5329"/>
                  </a:lnTo>
                  <a:lnTo>
                    <a:pt x="5245" y="5330"/>
                  </a:lnTo>
                  <a:lnTo>
                    <a:pt x="5251" y="5330"/>
                  </a:lnTo>
                  <a:lnTo>
                    <a:pt x="5256" y="5330"/>
                  </a:lnTo>
                  <a:lnTo>
                    <a:pt x="5262" y="5330"/>
                  </a:lnTo>
                  <a:lnTo>
                    <a:pt x="5269" y="5330"/>
                  </a:lnTo>
                  <a:lnTo>
                    <a:pt x="5274" y="5330"/>
                  </a:lnTo>
                  <a:lnTo>
                    <a:pt x="5280" y="5330"/>
                  </a:lnTo>
                  <a:lnTo>
                    <a:pt x="5285" y="5330"/>
                  </a:lnTo>
                  <a:lnTo>
                    <a:pt x="5291" y="5330"/>
                  </a:lnTo>
                  <a:lnTo>
                    <a:pt x="5297" y="5330"/>
                  </a:lnTo>
                  <a:lnTo>
                    <a:pt x="5303" y="5330"/>
                  </a:lnTo>
                  <a:lnTo>
                    <a:pt x="5308" y="5330"/>
                  </a:lnTo>
                  <a:lnTo>
                    <a:pt x="5314" y="5330"/>
                  </a:lnTo>
                  <a:lnTo>
                    <a:pt x="5319" y="5330"/>
                  </a:lnTo>
                  <a:lnTo>
                    <a:pt x="5326" y="5330"/>
                  </a:lnTo>
                  <a:lnTo>
                    <a:pt x="5331" y="5330"/>
                  </a:lnTo>
                  <a:lnTo>
                    <a:pt x="5337" y="5330"/>
                  </a:lnTo>
                  <a:lnTo>
                    <a:pt x="5342" y="5330"/>
                  </a:lnTo>
                  <a:lnTo>
                    <a:pt x="5348" y="5330"/>
                  </a:lnTo>
                  <a:lnTo>
                    <a:pt x="5354" y="5331"/>
                  </a:lnTo>
                  <a:lnTo>
                    <a:pt x="5360" y="5331"/>
                  </a:lnTo>
                  <a:lnTo>
                    <a:pt x="5366" y="5331"/>
                  </a:lnTo>
                  <a:lnTo>
                    <a:pt x="5371" y="5331"/>
                  </a:lnTo>
                  <a:lnTo>
                    <a:pt x="5377" y="5331"/>
                  </a:lnTo>
                  <a:lnTo>
                    <a:pt x="5383" y="5331"/>
                  </a:lnTo>
                  <a:lnTo>
                    <a:pt x="5389" y="5331"/>
                  </a:lnTo>
                  <a:lnTo>
                    <a:pt x="5394" y="5331"/>
                  </a:lnTo>
                  <a:lnTo>
                    <a:pt x="5400" y="5331"/>
                  </a:lnTo>
                  <a:lnTo>
                    <a:pt x="5405" y="5331"/>
                  </a:lnTo>
                  <a:lnTo>
                    <a:pt x="5412" y="5331"/>
                  </a:lnTo>
                  <a:lnTo>
                    <a:pt x="5417" y="5331"/>
                  </a:lnTo>
                  <a:lnTo>
                    <a:pt x="5423" y="5331"/>
                  </a:lnTo>
                  <a:lnTo>
                    <a:pt x="5428" y="5331"/>
                  </a:lnTo>
                  <a:lnTo>
                    <a:pt x="5434" y="5331"/>
                  </a:lnTo>
                  <a:lnTo>
                    <a:pt x="5440" y="5331"/>
                  </a:lnTo>
                  <a:lnTo>
                    <a:pt x="5446" y="5331"/>
                  </a:lnTo>
                  <a:lnTo>
                    <a:pt x="5452" y="5331"/>
                  </a:lnTo>
                  <a:lnTo>
                    <a:pt x="5457" y="5331"/>
                  </a:lnTo>
                  <a:lnTo>
                    <a:pt x="5463" y="5331"/>
                  </a:lnTo>
                  <a:lnTo>
                    <a:pt x="5469" y="5331"/>
                  </a:lnTo>
                  <a:lnTo>
                    <a:pt x="5475" y="5331"/>
                  </a:lnTo>
                  <a:lnTo>
                    <a:pt x="5480" y="5331"/>
                  </a:lnTo>
                  <a:lnTo>
                    <a:pt x="5486" y="5332"/>
                  </a:lnTo>
                  <a:lnTo>
                    <a:pt x="5491" y="5332"/>
                  </a:lnTo>
                  <a:lnTo>
                    <a:pt x="5498" y="5332"/>
                  </a:lnTo>
                  <a:lnTo>
                    <a:pt x="5503" y="5332"/>
                  </a:lnTo>
                  <a:lnTo>
                    <a:pt x="5509" y="5332"/>
                  </a:lnTo>
                  <a:lnTo>
                    <a:pt x="5514" y="5332"/>
                  </a:lnTo>
                  <a:lnTo>
                    <a:pt x="5520" y="5332"/>
                  </a:lnTo>
                  <a:lnTo>
                    <a:pt x="5526" y="5332"/>
                  </a:lnTo>
                  <a:lnTo>
                    <a:pt x="5532" y="5332"/>
                  </a:lnTo>
                  <a:lnTo>
                    <a:pt x="5537" y="5332"/>
                  </a:lnTo>
                  <a:lnTo>
                    <a:pt x="5543" y="5332"/>
                  </a:lnTo>
                  <a:lnTo>
                    <a:pt x="5549" y="5332"/>
                  </a:lnTo>
                  <a:lnTo>
                    <a:pt x="5555" y="5332"/>
                  </a:lnTo>
                  <a:lnTo>
                    <a:pt x="5561" y="5332"/>
                  </a:lnTo>
                  <a:lnTo>
                    <a:pt x="5566" y="5332"/>
                  </a:lnTo>
                  <a:lnTo>
                    <a:pt x="5572" y="5332"/>
                  </a:lnTo>
                  <a:lnTo>
                    <a:pt x="5577" y="5332"/>
                  </a:lnTo>
                  <a:lnTo>
                    <a:pt x="5584" y="5332"/>
                  </a:lnTo>
                  <a:lnTo>
                    <a:pt x="5589" y="5332"/>
                  </a:lnTo>
                  <a:lnTo>
                    <a:pt x="5595" y="5332"/>
                  </a:lnTo>
                  <a:lnTo>
                    <a:pt x="5600" y="5332"/>
                  </a:lnTo>
                  <a:lnTo>
                    <a:pt x="5606" y="5332"/>
                  </a:lnTo>
                  <a:lnTo>
                    <a:pt x="5612" y="5332"/>
                  </a:lnTo>
                  <a:lnTo>
                    <a:pt x="5618" y="5332"/>
                  </a:lnTo>
                  <a:lnTo>
                    <a:pt x="5623" y="5332"/>
                  </a:lnTo>
                  <a:lnTo>
                    <a:pt x="5629" y="5333"/>
                  </a:lnTo>
                  <a:lnTo>
                    <a:pt x="5635" y="5333"/>
                  </a:lnTo>
                  <a:lnTo>
                    <a:pt x="5641" y="5333"/>
                  </a:lnTo>
                  <a:lnTo>
                    <a:pt x="5647" y="5333"/>
                  </a:lnTo>
                  <a:lnTo>
                    <a:pt x="5652" y="5333"/>
                  </a:lnTo>
                  <a:lnTo>
                    <a:pt x="5658" y="5333"/>
                  </a:lnTo>
                  <a:lnTo>
                    <a:pt x="5663" y="5333"/>
                  </a:lnTo>
                  <a:lnTo>
                    <a:pt x="5670" y="5333"/>
                  </a:lnTo>
                  <a:lnTo>
                    <a:pt x="5675" y="5333"/>
                  </a:lnTo>
                  <a:lnTo>
                    <a:pt x="5681" y="5333"/>
                  </a:lnTo>
                  <a:lnTo>
                    <a:pt x="5686" y="5333"/>
                  </a:lnTo>
                  <a:lnTo>
                    <a:pt x="5692" y="5333"/>
                  </a:lnTo>
                  <a:lnTo>
                    <a:pt x="5698" y="5333"/>
                  </a:lnTo>
                  <a:lnTo>
                    <a:pt x="5704" y="5333"/>
                  </a:lnTo>
                  <a:lnTo>
                    <a:pt x="5709" y="5333"/>
                  </a:lnTo>
                  <a:lnTo>
                    <a:pt x="5715" y="5333"/>
                  </a:lnTo>
                  <a:lnTo>
                    <a:pt x="5720" y="5333"/>
                  </a:lnTo>
                  <a:lnTo>
                    <a:pt x="5727" y="5333"/>
                  </a:lnTo>
                  <a:lnTo>
                    <a:pt x="5733" y="5333"/>
                  </a:lnTo>
                  <a:lnTo>
                    <a:pt x="5738" y="5333"/>
                  </a:lnTo>
                  <a:lnTo>
                    <a:pt x="5744" y="5333"/>
                  </a:lnTo>
                  <a:lnTo>
                    <a:pt x="5749" y="5333"/>
                  </a:lnTo>
                  <a:lnTo>
                    <a:pt x="5756" y="5333"/>
                  </a:lnTo>
                  <a:lnTo>
                    <a:pt x="5761" y="5333"/>
                  </a:lnTo>
                  <a:lnTo>
                    <a:pt x="5767" y="5333"/>
                  </a:lnTo>
                  <a:lnTo>
                    <a:pt x="5772" y="5333"/>
                  </a:lnTo>
                  <a:lnTo>
                    <a:pt x="5778" y="5333"/>
                  </a:lnTo>
                  <a:lnTo>
                    <a:pt x="5784" y="5333"/>
                  </a:lnTo>
                  <a:lnTo>
                    <a:pt x="5790" y="5333"/>
                  </a:lnTo>
                  <a:lnTo>
                    <a:pt x="5795" y="5333"/>
                  </a:lnTo>
                  <a:lnTo>
                    <a:pt x="5801" y="5334"/>
                  </a:lnTo>
                  <a:lnTo>
                    <a:pt x="5806" y="5334"/>
                  </a:lnTo>
                  <a:lnTo>
                    <a:pt x="5813" y="5334"/>
                  </a:lnTo>
                  <a:lnTo>
                    <a:pt x="5819" y="5334"/>
                  </a:lnTo>
                  <a:lnTo>
                    <a:pt x="5824" y="5334"/>
                  </a:lnTo>
                  <a:lnTo>
                    <a:pt x="5830" y="5334"/>
                  </a:lnTo>
                  <a:lnTo>
                    <a:pt x="5835" y="5334"/>
                  </a:lnTo>
                  <a:lnTo>
                    <a:pt x="5842" y="5334"/>
                  </a:lnTo>
                  <a:lnTo>
                    <a:pt x="5847" y="5334"/>
                  </a:lnTo>
                  <a:lnTo>
                    <a:pt x="5853" y="5334"/>
                  </a:lnTo>
                  <a:lnTo>
                    <a:pt x="5858" y="5334"/>
                  </a:lnTo>
                  <a:lnTo>
                    <a:pt x="5864" y="5334"/>
                  </a:lnTo>
                  <a:lnTo>
                    <a:pt x="5870" y="5334"/>
                  </a:lnTo>
                  <a:lnTo>
                    <a:pt x="5876" y="5334"/>
                  </a:lnTo>
                  <a:lnTo>
                    <a:pt x="5881" y="5334"/>
                  </a:lnTo>
                  <a:lnTo>
                    <a:pt x="5887" y="5334"/>
                  </a:lnTo>
                  <a:lnTo>
                    <a:pt x="5892" y="5334"/>
                  </a:lnTo>
                  <a:lnTo>
                    <a:pt x="5899" y="5334"/>
                  </a:lnTo>
                  <a:lnTo>
                    <a:pt x="5904" y="5334"/>
                  </a:lnTo>
                  <a:lnTo>
                    <a:pt x="5910" y="5334"/>
                  </a:lnTo>
                  <a:lnTo>
                    <a:pt x="5916" y="5334"/>
                  </a:lnTo>
                  <a:lnTo>
                    <a:pt x="5921" y="5334"/>
                  </a:lnTo>
                  <a:lnTo>
                    <a:pt x="5928" y="5334"/>
                  </a:lnTo>
                  <a:lnTo>
                    <a:pt x="5933" y="5334"/>
                  </a:lnTo>
                  <a:lnTo>
                    <a:pt x="5939" y="5334"/>
                  </a:lnTo>
                  <a:lnTo>
                    <a:pt x="5944" y="5334"/>
                  </a:lnTo>
                  <a:lnTo>
                    <a:pt x="5950" y="5334"/>
                  </a:lnTo>
                  <a:lnTo>
                    <a:pt x="5956" y="5334"/>
                  </a:lnTo>
                  <a:lnTo>
                    <a:pt x="5962" y="5334"/>
                  </a:lnTo>
                  <a:lnTo>
                    <a:pt x="5967" y="5334"/>
                  </a:lnTo>
                  <a:lnTo>
                    <a:pt x="5973" y="5334"/>
                  </a:lnTo>
                  <a:lnTo>
                    <a:pt x="5978" y="5334"/>
                  </a:lnTo>
                  <a:lnTo>
                    <a:pt x="5985" y="5334"/>
                  </a:lnTo>
                  <a:lnTo>
                    <a:pt x="5990" y="5334"/>
                  </a:lnTo>
                  <a:lnTo>
                    <a:pt x="5996" y="5334"/>
                  </a:lnTo>
                  <a:lnTo>
                    <a:pt x="6002" y="5335"/>
                  </a:lnTo>
                  <a:lnTo>
                    <a:pt x="6007" y="5335"/>
                  </a:lnTo>
                  <a:lnTo>
                    <a:pt x="6014" y="5335"/>
                  </a:lnTo>
                  <a:lnTo>
                    <a:pt x="6019" y="5335"/>
                  </a:lnTo>
                  <a:lnTo>
                    <a:pt x="6025" y="5335"/>
                  </a:lnTo>
                  <a:lnTo>
                    <a:pt x="6030" y="5335"/>
                  </a:lnTo>
                  <a:lnTo>
                    <a:pt x="6036" y="5335"/>
                  </a:lnTo>
                  <a:lnTo>
                    <a:pt x="6042" y="5335"/>
                  </a:lnTo>
                  <a:lnTo>
                    <a:pt x="6048" y="5335"/>
                  </a:lnTo>
                  <a:lnTo>
                    <a:pt x="6053" y="5335"/>
                  </a:lnTo>
                  <a:lnTo>
                    <a:pt x="6059" y="5335"/>
                  </a:lnTo>
                  <a:lnTo>
                    <a:pt x="6064" y="5335"/>
                  </a:lnTo>
                  <a:lnTo>
                    <a:pt x="6071" y="5335"/>
                  </a:lnTo>
                  <a:lnTo>
                    <a:pt x="6076" y="5335"/>
                  </a:lnTo>
                  <a:lnTo>
                    <a:pt x="6082" y="5335"/>
                  </a:lnTo>
                  <a:lnTo>
                    <a:pt x="6087" y="5335"/>
                  </a:lnTo>
                  <a:lnTo>
                    <a:pt x="6093" y="5335"/>
                  </a:lnTo>
                  <a:lnTo>
                    <a:pt x="6100" y="5335"/>
                  </a:lnTo>
                  <a:lnTo>
                    <a:pt x="6105" y="5335"/>
                  </a:lnTo>
                  <a:lnTo>
                    <a:pt x="6111" y="5335"/>
                  </a:lnTo>
                  <a:lnTo>
                    <a:pt x="6116" y="5335"/>
                  </a:lnTo>
                  <a:lnTo>
                    <a:pt x="6122" y="5335"/>
                  </a:lnTo>
                  <a:lnTo>
                    <a:pt x="6128" y="5335"/>
                  </a:lnTo>
                  <a:lnTo>
                    <a:pt x="6134" y="5335"/>
                  </a:lnTo>
                  <a:lnTo>
                    <a:pt x="6139" y="5335"/>
                  </a:lnTo>
                  <a:lnTo>
                    <a:pt x="6145" y="5335"/>
                  </a:lnTo>
                  <a:lnTo>
                    <a:pt x="6150" y="5335"/>
                  </a:lnTo>
                  <a:lnTo>
                    <a:pt x="6157" y="5335"/>
                  </a:lnTo>
                  <a:lnTo>
                    <a:pt x="6162" y="5335"/>
                  </a:lnTo>
                  <a:lnTo>
                    <a:pt x="6168" y="5335"/>
                  </a:lnTo>
                  <a:lnTo>
                    <a:pt x="6173" y="5335"/>
                  </a:lnTo>
                  <a:lnTo>
                    <a:pt x="6179" y="5335"/>
                  </a:lnTo>
                  <a:lnTo>
                    <a:pt x="6186" y="5335"/>
                  </a:lnTo>
                  <a:lnTo>
                    <a:pt x="6191" y="5335"/>
                  </a:lnTo>
                  <a:lnTo>
                    <a:pt x="6197" y="5335"/>
                  </a:lnTo>
                  <a:lnTo>
                    <a:pt x="6202" y="5335"/>
                  </a:lnTo>
                  <a:lnTo>
                    <a:pt x="6209" y="5335"/>
                  </a:lnTo>
                  <a:lnTo>
                    <a:pt x="6214" y="5335"/>
                  </a:lnTo>
                  <a:lnTo>
                    <a:pt x="6220" y="5335"/>
                  </a:lnTo>
                  <a:lnTo>
                    <a:pt x="6225" y="5335"/>
                  </a:lnTo>
                  <a:lnTo>
                    <a:pt x="6231" y="5335"/>
                  </a:lnTo>
                  <a:lnTo>
                    <a:pt x="6236" y="5335"/>
                  </a:lnTo>
                  <a:lnTo>
                    <a:pt x="6243" y="5335"/>
                  </a:lnTo>
                  <a:lnTo>
                    <a:pt x="6248" y="5335"/>
                  </a:lnTo>
                  <a:lnTo>
                    <a:pt x="6254" y="5336"/>
                  </a:lnTo>
                  <a:lnTo>
                    <a:pt x="6259" y="5336"/>
                  </a:lnTo>
                  <a:lnTo>
                    <a:pt x="6266" y="5336"/>
                  </a:lnTo>
                  <a:lnTo>
                    <a:pt x="6271" y="5336"/>
                  </a:lnTo>
                  <a:lnTo>
                    <a:pt x="6277" y="5336"/>
                  </a:lnTo>
                  <a:lnTo>
                    <a:pt x="6283" y="5336"/>
                  </a:lnTo>
                  <a:lnTo>
                    <a:pt x="6288" y="5336"/>
                  </a:lnTo>
                  <a:lnTo>
                    <a:pt x="6295" y="5336"/>
                  </a:lnTo>
                  <a:lnTo>
                    <a:pt x="6300" y="5336"/>
                  </a:lnTo>
                  <a:lnTo>
                    <a:pt x="6306" y="5336"/>
                  </a:lnTo>
                  <a:lnTo>
                    <a:pt x="6311" y="5336"/>
                  </a:lnTo>
                  <a:lnTo>
                    <a:pt x="6317" y="5336"/>
                  </a:lnTo>
                  <a:lnTo>
                    <a:pt x="6323" y="5336"/>
                  </a:lnTo>
                  <a:lnTo>
                    <a:pt x="6329" y="5336"/>
                  </a:lnTo>
                  <a:lnTo>
                    <a:pt x="6334" y="5336"/>
                  </a:lnTo>
                  <a:lnTo>
                    <a:pt x="6340" y="5336"/>
                  </a:lnTo>
                  <a:lnTo>
                    <a:pt x="6345" y="5336"/>
                  </a:lnTo>
                  <a:lnTo>
                    <a:pt x="6352" y="5336"/>
                  </a:lnTo>
                  <a:lnTo>
                    <a:pt x="6357" y="5336"/>
                  </a:lnTo>
                  <a:lnTo>
                    <a:pt x="6363" y="5336"/>
                  </a:lnTo>
                  <a:lnTo>
                    <a:pt x="6369" y="5336"/>
                  </a:lnTo>
                  <a:lnTo>
                    <a:pt x="6374" y="5336"/>
                  </a:lnTo>
                  <a:lnTo>
                    <a:pt x="6381" y="5336"/>
                  </a:lnTo>
                  <a:lnTo>
                    <a:pt x="6386" y="5336"/>
                  </a:lnTo>
                  <a:lnTo>
                    <a:pt x="6392" y="5336"/>
                  </a:lnTo>
                  <a:lnTo>
                    <a:pt x="6397" y="5336"/>
                  </a:lnTo>
                  <a:lnTo>
                    <a:pt x="6403" y="5336"/>
                  </a:lnTo>
                  <a:lnTo>
                    <a:pt x="6409" y="5336"/>
                  </a:lnTo>
                  <a:lnTo>
                    <a:pt x="6415" y="5336"/>
                  </a:lnTo>
                  <a:lnTo>
                    <a:pt x="6420" y="5336"/>
                  </a:lnTo>
                  <a:lnTo>
                    <a:pt x="6426" y="5336"/>
                  </a:lnTo>
                  <a:lnTo>
                    <a:pt x="6431" y="5336"/>
                  </a:lnTo>
                  <a:lnTo>
                    <a:pt x="6438" y="5336"/>
                  </a:lnTo>
                  <a:lnTo>
                    <a:pt x="6443" y="5336"/>
                  </a:lnTo>
                  <a:lnTo>
                    <a:pt x="6449" y="5336"/>
                  </a:lnTo>
                  <a:lnTo>
                    <a:pt x="6454" y="5336"/>
                  </a:lnTo>
                  <a:lnTo>
                    <a:pt x="6460" y="5336"/>
                  </a:lnTo>
                  <a:lnTo>
                    <a:pt x="6467" y="5336"/>
                  </a:lnTo>
                  <a:lnTo>
                    <a:pt x="6472" y="5336"/>
                  </a:lnTo>
                  <a:lnTo>
                    <a:pt x="6478" y="5336"/>
                  </a:lnTo>
                  <a:lnTo>
                    <a:pt x="6483" y="5336"/>
                  </a:lnTo>
                  <a:lnTo>
                    <a:pt x="6489" y="5336"/>
                  </a:lnTo>
                  <a:lnTo>
                    <a:pt x="6495" y="5336"/>
                  </a:lnTo>
                  <a:lnTo>
                    <a:pt x="6501" y="5336"/>
                  </a:lnTo>
                  <a:lnTo>
                    <a:pt x="6506" y="5336"/>
                  </a:lnTo>
                  <a:lnTo>
                    <a:pt x="6512" y="5336"/>
                  </a:lnTo>
                  <a:lnTo>
                    <a:pt x="6517" y="5336"/>
                  </a:lnTo>
                  <a:lnTo>
                    <a:pt x="6524" y="5336"/>
                  </a:lnTo>
                  <a:lnTo>
                    <a:pt x="6529" y="5336"/>
                  </a:lnTo>
                  <a:lnTo>
                    <a:pt x="6535" y="5336"/>
                  </a:lnTo>
                  <a:lnTo>
                    <a:pt x="6540" y="5336"/>
                  </a:lnTo>
                  <a:lnTo>
                    <a:pt x="6546" y="5336"/>
                  </a:lnTo>
                  <a:lnTo>
                    <a:pt x="6553" y="5336"/>
                  </a:lnTo>
                  <a:lnTo>
                    <a:pt x="6558" y="5336"/>
                  </a:lnTo>
                  <a:lnTo>
                    <a:pt x="6564" y="5336"/>
                  </a:lnTo>
                  <a:lnTo>
                    <a:pt x="6569" y="5336"/>
                  </a:lnTo>
                  <a:lnTo>
                    <a:pt x="6575" y="5336"/>
                  </a:lnTo>
                  <a:lnTo>
                    <a:pt x="6581" y="5336"/>
                  </a:lnTo>
                  <a:lnTo>
                    <a:pt x="6587" y="5336"/>
                  </a:lnTo>
                  <a:lnTo>
                    <a:pt x="6592" y="5337"/>
                  </a:lnTo>
                  <a:lnTo>
                    <a:pt x="6598" y="5337"/>
                  </a:lnTo>
                  <a:lnTo>
                    <a:pt x="6603" y="5337"/>
                  </a:lnTo>
                  <a:lnTo>
                    <a:pt x="6610" y="5337"/>
                  </a:lnTo>
                  <a:lnTo>
                    <a:pt x="6615" y="5337"/>
                  </a:lnTo>
                  <a:lnTo>
                    <a:pt x="6621" y="5337"/>
                  </a:lnTo>
                  <a:lnTo>
                    <a:pt x="6626" y="5337"/>
                  </a:lnTo>
                  <a:lnTo>
                    <a:pt x="6632" y="5337"/>
                  </a:lnTo>
                  <a:lnTo>
                    <a:pt x="6638" y="5337"/>
                  </a:lnTo>
                  <a:lnTo>
                    <a:pt x="6644" y="5337"/>
                  </a:lnTo>
                  <a:lnTo>
                    <a:pt x="6650" y="5337"/>
                  </a:lnTo>
                  <a:lnTo>
                    <a:pt x="6655" y="5337"/>
                  </a:lnTo>
                  <a:lnTo>
                    <a:pt x="6661" y="5337"/>
                  </a:lnTo>
                  <a:lnTo>
                    <a:pt x="6667" y="5337"/>
                  </a:lnTo>
                  <a:lnTo>
                    <a:pt x="6673" y="5337"/>
                  </a:lnTo>
                  <a:lnTo>
                    <a:pt x="6678" y="5337"/>
                  </a:lnTo>
                  <a:lnTo>
                    <a:pt x="6684" y="5337"/>
                  </a:lnTo>
                  <a:lnTo>
                    <a:pt x="6689" y="5337"/>
                  </a:lnTo>
                  <a:lnTo>
                    <a:pt x="6696" y="5337"/>
                  </a:lnTo>
                  <a:lnTo>
                    <a:pt x="6701" y="5337"/>
                  </a:lnTo>
                  <a:lnTo>
                    <a:pt x="6707" y="5337"/>
                  </a:lnTo>
                  <a:lnTo>
                    <a:pt x="6712" y="5337"/>
                  </a:lnTo>
                  <a:lnTo>
                    <a:pt x="6718" y="5337"/>
                  </a:lnTo>
                  <a:lnTo>
                    <a:pt x="6724" y="5337"/>
                  </a:lnTo>
                  <a:lnTo>
                    <a:pt x="6730" y="5337"/>
                  </a:lnTo>
                  <a:lnTo>
                    <a:pt x="6736" y="5337"/>
                  </a:lnTo>
                  <a:lnTo>
                    <a:pt x="6741" y="5337"/>
                  </a:lnTo>
                  <a:lnTo>
                    <a:pt x="6747" y="5337"/>
                  </a:lnTo>
                  <a:lnTo>
                    <a:pt x="6753" y="5337"/>
                  </a:lnTo>
                  <a:lnTo>
                    <a:pt x="6759" y="5337"/>
                  </a:lnTo>
                  <a:lnTo>
                    <a:pt x="6764" y="5337"/>
                  </a:lnTo>
                  <a:lnTo>
                    <a:pt x="6770" y="5337"/>
                  </a:lnTo>
                  <a:lnTo>
                    <a:pt x="6775" y="5337"/>
                  </a:lnTo>
                  <a:lnTo>
                    <a:pt x="6782" y="5337"/>
                  </a:lnTo>
                  <a:lnTo>
                    <a:pt x="6787" y="5337"/>
                  </a:lnTo>
                  <a:lnTo>
                    <a:pt x="6793" y="5337"/>
                  </a:lnTo>
                  <a:lnTo>
                    <a:pt x="6798" y="5337"/>
                  </a:lnTo>
                  <a:lnTo>
                    <a:pt x="6804" y="5337"/>
                  </a:lnTo>
                  <a:lnTo>
                    <a:pt x="6810" y="5337"/>
                  </a:lnTo>
                  <a:lnTo>
                    <a:pt x="6816" y="5337"/>
                  </a:lnTo>
                  <a:lnTo>
                    <a:pt x="6821" y="5337"/>
                  </a:lnTo>
                  <a:lnTo>
                    <a:pt x="6827" y="5337"/>
                  </a:lnTo>
                  <a:lnTo>
                    <a:pt x="6833" y="5337"/>
                  </a:lnTo>
                  <a:lnTo>
                    <a:pt x="6839" y="5337"/>
                  </a:lnTo>
                  <a:lnTo>
                    <a:pt x="6845" y="5337"/>
                  </a:lnTo>
                  <a:lnTo>
                    <a:pt x="6850" y="5337"/>
                  </a:lnTo>
                  <a:lnTo>
                    <a:pt x="6856" y="5337"/>
                  </a:lnTo>
                  <a:lnTo>
                    <a:pt x="6861" y="5337"/>
                  </a:lnTo>
                  <a:lnTo>
                    <a:pt x="6868" y="5337"/>
                  </a:lnTo>
                  <a:lnTo>
                    <a:pt x="6873" y="5337"/>
                  </a:lnTo>
                  <a:lnTo>
                    <a:pt x="6879" y="5337"/>
                  </a:lnTo>
                  <a:lnTo>
                    <a:pt x="6884" y="5337"/>
                  </a:lnTo>
                  <a:lnTo>
                    <a:pt x="6890" y="5337"/>
                  </a:lnTo>
                  <a:lnTo>
                    <a:pt x="6896" y="5337"/>
                  </a:lnTo>
                  <a:lnTo>
                    <a:pt x="6902" y="5337"/>
                  </a:lnTo>
                  <a:lnTo>
                    <a:pt x="6907" y="5337"/>
                  </a:lnTo>
                  <a:lnTo>
                    <a:pt x="6913" y="5337"/>
                  </a:lnTo>
                  <a:lnTo>
                    <a:pt x="6919" y="5337"/>
                  </a:lnTo>
                  <a:lnTo>
                    <a:pt x="6925" y="5337"/>
                  </a:lnTo>
                  <a:lnTo>
                    <a:pt x="6931" y="5337"/>
                  </a:lnTo>
                  <a:lnTo>
                    <a:pt x="6936" y="5337"/>
                  </a:lnTo>
                  <a:lnTo>
                    <a:pt x="6942" y="5337"/>
                  </a:lnTo>
                  <a:lnTo>
                    <a:pt x="6947" y="5337"/>
                  </a:lnTo>
                  <a:lnTo>
                    <a:pt x="6954" y="5337"/>
                  </a:lnTo>
                  <a:lnTo>
                    <a:pt x="6959" y="5337"/>
                  </a:lnTo>
                  <a:lnTo>
                    <a:pt x="6965" y="5337"/>
                  </a:lnTo>
                  <a:lnTo>
                    <a:pt x="6970" y="5337"/>
                  </a:lnTo>
                  <a:lnTo>
                    <a:pt x="6976" y="5337"/>
                  </a:lnTo>
                  <a:lnTo>
                    <a:pt x="6982" y="5337"/>
                  </a:lnTo>
                  <a:lnTo>
                    <a:pt x="6988" y="5337"/>
                  </a:lnTo>
                  <a:lnTo>
                    <a:pt x="6993" y="5337"/>
                  </a:lnTo>
                  <a:lnTo>
                    <a:pt x="6999" y="5337"/>
                  </a:lnTo>
                  <a:lnTo>
                    <a:pt x="7004" y="5337"/>
                  </a:lnTo>
                  <a:lnTo>
                    <a:pt x="7011" y="5337"/>
                  </a:lnTo>
                  <a:lnTo>
                    <a:pt x="7017" y="5337"/>
                  </a:lnTo>
                  <a:lnTo>
                    <a:pt x="7022" y="5337"/>
                  </a:lnTo>
                  <a:lnTo>
                    <a:pt x="7028" y="5337"/>
                  </a:lnTo>
                  <a:lnTo>
                    <a:pt x="7033" y="5337"/>
                  </a:lnTo>
                  <a:lnTo>
                    <a:pt x="7040" y="5337"/>
                  </a:lnTo>
                  <a:lnTo>
                    <a:pt x="7045" y="5337"/>
                  </a:lnTo>
                  <a:lnTo>
                    <a:pt x="7051" y="5337"/>
                  </a:lnTo>
                  <a:lnTo>
                    <a:pt x="7056" y="5337"/>
                  </a:lnTo>
                  <a:lnTo>
                    <a:pt x="7062" y="5337"/>
                  </a:lnTo>
                  <a:lnTo>
                    <a:pt x="7068" y="5337"/>
                  </a:lnTo>
                  <a:lnTo>
                    <a:pt x="7074" y="5337"/>
                  </a:lnTo>
                  <a:lnTo>
                    <a:pt x="7079" y="5337"/>
                  </a:lnTo>
                  <a:lnTo>
                    <a:pt x="7085" y="5337"/>
                  </a:lnTo>
                  <a:lnTo>
                    <a:pt x="7090" y="5338"/>
                  </a:lnTo>
                  <a:lnTo>
                    <a:pt x="7097" y="5338"/>
                  </a:lnTo>
                  <a:lnTo>
                    <a:pt x="7103" y="5338"/>
                  </a:lnTo>
                  <a:lnTo>
                    <a:pt x="7108" y="5338"/>
                  </a:lnTo>
                  <a:lnTo>
                    <a:pt x="7114" y="5338"/>
                  </a:lnTo>
                  <a:lnTo>
                    <a:pt x="7119" y="5338"/>
                  </a:lnTo>
                  <a:lnTo>
                    <a:pt x="7126" y="5338"/>
                  </a:lnTo>
                  <a:lnTo>
                    <a:pt x="7131" y="5338"/>
                  </a:lnTo>
                  <a:lnTo>
                    <a:pt x="7137" y="5338"/>
                  </a:lnTo>
                  <a:lnTo>
                    <a:pt x="7142" y="5338"/>
                  </a:lnTo>
                  <a:lnTo>
                    <a:pt x="7148" y="5338"/>
                  </a:lnTo>
                  <a:lnTo>
                    <a:pt x="7154" y="5338"/>
                  </a:lnTo>
                  <a:lnTo>
                    <a:pt x="7160" y="5338"/>
                  </a:lnTo>
                  <a:lnTo>
                    <a:pt x="7165" y="5338"/>
                  </a:lnTo>
                  <a:lnTo>
                    <a:pt x="7171" y="5338"/>
                  </a:lnTo>
                  <a:lnTo>
                    <a:pt x="7176" y="5338"/>
                  </a:lnTo>
                  <a:lnTo>
                    <a:pt x="7183" y="5338"/>
                  </a:lnTo>
                  <a:lnTo>
                    <a:pt x="7188" y="5338"/>
                  </a:lnTo>
                  <a:lnTo>
                    <a:pt x="7194" y="5338"/>
                  </a:lnTo>
                  <a:lnTo>
                    <a:pt x="7200" y="5338"/>
                  </a:lnTo>
                  <a:lnTo>
                    <a:pt x="7205" y="5338"/>
                  </a:lnTo>
                  <a:lnTo>
                    <a:pt x="7212" y="5338"/>
                  </a:lnTo>
                  <a:lnTo>
                    <a:pt x="7217" y="5338"/>
                  </a:lnTo>
                  <a:lnTo>
                    <a:pt x="7223" y="5338"/>
                  </a:lnTo>
                  <a:lnTo>
                    <a:pt x="7228" y="5338"/>
                  </a:lnTo>
                  <a:lnTo>
                    <a:pt x="7234" y="5338"/>
                  </a:lnTo>
                  <a:lnTo>
                    <a:pt x="7240" y="5338"/>
                  </a:lnTo>
                  <a:lnTo>
                    <a:pt x="7246" y="5338"/>
                  </a:lnTo>
                  <a:lnTo>
                    <a:pt x="7251" y="5338"/>
                  </a:lnTo>
                  <a:lnTo>
                    <a:pt x="7257" y="5338"/>
                  </a:lnTo>
                  <a:lnTo>
                    <a:pt x="7262" y="5338"/>
                  </a:lnTo>
                  <a:lnTo>
                    <a:pt x="7269" y="5338"/>
                  </a:lnTo>
                  <a:lnTo>
                    <a:pt x="7274" y="5338"/>
                  </a:lnTo>
                  <a:lnTo>
                    <a:pt x="7280" y="5338"/>
                  </a:lnTo>
                  <a:lnTo>
                    <a:pt x="7286" y="5338"/>
                  </a:lnTo>
                  <a:lnTo>
                    <a:pt x="7291" y="5338"/>
                  </a:lnTo>
                  <a:lnTo>
                    <a:pt x="7298" y="5338"/>
                  </a:lnTo>
                  <a:lnTo>
                    <a:pt x="7303" y="5338"/>
                  </a:lnTo>
                  <a:lnTo>
                    <a:pt x="7309" y="5338"/>
                  </a:lnTo>
                  <a:lnTo>
                    <a:pt x="7314" y="5338"/>
                  </a:lnTo>
                  <a:lnTo>
                    <a:pt x="7320" y="5338"/>
                  </a:lnTo>
                  <a:lnTo>
                    <a:pt x="7326" y="5338"/>
                  </a:lnTo>
                  <a:lnTo>
                    <a:pt x="7332" y="5338"/>
                  </a:lnTo>
                  <a:lnTo>
                    <a:pt x="7337" y="5338"/>
                  </a:lnTo>
                  <a:lnTo>
                    <a:pt x="7343" y="5338"/>
                  </a:lnTo>
                  <a:lnTo>
                    <a:pt x="7348" y="5338"/>
                  </a:lnTo>
                  <a:lnTo>
                    <a:pt x="7355" y="5338"/>
                  </a:lnTo>
                  <a:lnTo>
                    <a:pt x="7360" y="5338"/>
                  </a:lnTo>
                  <a:lnTo>
                    <a:pt x="7366" y="5338"/>
                  </a:lnTo>
                  <a:lnTo>
                    <a:pt x="7371" y="5338"/>
                  </a:lnTo>
                  <a:lnTo>
                    <a:pt x="7377" y="5338"/>
                  </a:lnTo>
                  <a:lnTo>
                    <a:pt x="7384" y="5338"/>
                  </a:lnTo>
                  <a:lnTo>
                    <a:pt x="7389" y="5338"/>
                  </a:lnTo>
                  <a:lnTo>
                    <a:pt x="7395" y="5338"/>
                  </a:lnTo>
                  <a:lnTo>
                    <a:pt x="7400" y="5338"/>
                  </a:lnTo>
                  <a:lnTo>
                    <a:pt x="7406" y="5338"/>
                  </a:lnTo>
                  <a:lnTo>
                    <a:pt x="7412" y="5338"/>
                  </a:lnTo>
                  <a:lnTo>
                    <a:pt x="7418" y="5338"/>
                  </a:lnTo>
                  <a:lnTo>
                    <a:pt x="7423" y="5338"/>
                  </a:lnTo>
                  <a:lnTo>
                    <a:pt x="7429" y="5338"/>
                  </a:lnTo>
                  <a:lnTo>
                    <a:pt x="7434" y="5338"/>
                  </a:lnTo>
                  <a:lnTo>
                    <a:pt x="7441" y="5338"/>
                  </a:lnTo>
                  <a:lnTo>
                    <a:pt x="7446" y="5338"/>
                  </a:lnTo>
                  <a:lnTo>
                    <a:pt x="7452" y="5338"/>
                  </a:lnTo>
                  <a:lnTo>
                    <a:pt x="7457" y="5338"/>
                  </a:lnTo>
                  <a:lnTo>
                    <a:pt x="7463" y="5338"/>
                  </a:lnTo>
                  <a:lnTo>
                    <a:pt x="7470" y="5338"/>
                  </a:lnTo>
                  <a:lnTo>
                    <a:pt x="7475" y="5338"/>
                  </a:lnTo>
                  <a:lnTo>
                    <a:pt x="7481" y="5338"/>
                  </a:lnTo>
                  <a:lnTo>
                    <a:pt x="7486" y="5338"/>
                  </a:lnTo>
                  <a:lnTo>
                    <a:pt x="7492" y="5338"/>
                  </a:lnTo>
                  <a:lnTo>
                    <a:pt x="7498" y="5338"/>
                  </a:lnTo>
                  <a:lnTo>
                    <a:pt x="7504" y="5338"/>
                  </a:lnTo>
                  <a:lnTo>
                    <a:pt x="7509" y="5338"/>
                  </a:lnTo>
                  <a:lnTo>
                    <a:pt x="7515" y="5338"/>
                  </a:lnTo>
                  <a:lnTo>
                    <a:pt x="7520" y="5338"/>
                  </a:lnTo>
                  <a:lnTo>
                    <a:pt x="7527" y="5338"/>
                  </a:lnTo>
                  <a:lnTo>
                    <a:pt x="7532" y="5338"/>
                  </a:lnTo>
                  <a:lnTo>
                    <a:pt x="7538" y="5338"/>
                  </a:lnTo>
                  <a:lnTo>
                    <a:pt x="7543" y="5338"/>
                  </a:lnTo>
                  <a:lnTo>
                    <a:pt x="7549" y="5338"/>
                  </a:lnTo>
                  <a:lnTo>
                    <a:pt x="7555" y="5338"/>
                  </a:lnTo>
                  <a:lnTo>
                    <a:pt x="7561" y="5338"/>
                  </a:lnTo>
                  <a:lnTo>
                    <a:pt x="7567" y="5338"/>
                  </a:lnTo>
                  <a:lnTo>
                    <a:pt x="7572" y="5338"/>
                  </a:lnTo>
                  <a:lnTo>
                    <a:pt x="7578" y="5338"/>
                  </a:lnTo>
                  <a:lnTo>
                    <a:pt x="7584" y="5338"/>
                  </a:lnTo>
                  <a:lnTo>
                    <a:pt x="7590" y="5338"/>
                  </a:lnTo>
                  <a:lnTo>
                    <a:pt x="7595" y="5338"/>
                  </a:lnTo>
                  <a:lnTo>
                    <a:pt x="7601" y="5338"/>
                  </a:lnTo>
                  <a:lnTo>
                    <a:pt x="7606" y="5338"/>
                  </a:lnTo>
                  <a:lnTo>
                    <a:pt x="7613" y="5338"/>
                  </a:lnTo>
                  <a:lnTo>
                    <a:pt x="7618" y="5338"/>
                  </a:lnTo>
                  <a:lnTo>
                    <a:pt x="7624" y="5338"/>
                  </a:lnTo>
                  <a:lnTo>
                    <a:pt x="7629" y="5338"/>
                  </a:lnTo>
                  <a:lnTo>
                    <a:pt x="7635" y="5338"/>
                  </a:lnTo>
                  <a:lnTo>
                    <a:pt x="7641" y="5338"/>
                  </a:lnTo>
                  <a:lnTo>
                    <a:pt x="7647" y="5338"/>
                  </a:lnTo>
                  <a:lnTo>
                    <a:pt x="7653" y="5338"/>
                  </a:lnTo>
                  <a:lnTo>
                    <a:pt x="7658" y="5338"/>
                  </a:lnTo>
                  <a:lnTo>
                    <a:pt x="7664" y="5338"/>
                  </a:lnTo>
                  <a:lnTo>
                    <a:pt x="7670" y="5338"/>
                  </a:lnTo>
                  <a:lnTo>
                    <a:pt x="7676" y="5338"/>
                  </a:lnTo>
                  <a:lnTo>
                    <a:pt x="7681" y="5338"/>
                  </a:lnTo>
                  <a:lnTo>
                    <a:pt x="7687" y="5338"/>
                  </a:lnTo>
                  <a:lnTo>
                    <a:pt x="7692" y="5338"/>
                  </a:lnTo>
                  <a:lnTo>
                    <a:pt x="7699" y="5338"/>
                  </a:lnTo>
                  <a:lnTo>
                    <a:pt x="7704" y="5338"/>
                  </a:lnTo>
                  <a:lnTo>
                    <a:pt x="7710" y="5338"/>
                  </a:lnTo>
                  <a:lnTo>
                    <a:pt x="7715" y="5338"/>
                  </a:lnTo>
                  <a:lnTo>
                    <a:pt x="7721" y="5338"/>
                  </a:lnTo>
                  <a:lnTo>
                    <a:pt x="7727" y="5338"/>
                  </a:lnTo>
                  <a:lnTo>
                    <a:pt x="7733" y="5338"/>
                  </a:lnTo>
                  <a:lnTo>
                    <a:pt x="7738" y="5338"/>
                  </a:lnTo>
                  <a:lnTo>
                    <a:pt x="7744" y="5338"/>
                  </a:lnTo>
                  <a:lnTo>
                    <a:pt x="7751" y="5338"/>
                  </a:lnTo>
                  <a:lnTo>
                    <a:pt x="7756" y="5338"/>
                  </a:lnTo>
                  <a:lnTo>
                    <a:pt x="7762" y="5338"/>
                  </a:lnTo>
                  <a:lnTo>
                    <a:pt x="7767" y="5338"/>
                  </a:lnTo>
                  <a:lnTo>
                    <a:pt x="7773" y="5338"/>
                  </a:lnTo>
                  <a:lnTo>
                    <a:pt x="7778" y="5338"/>
                  </a:lnTo>
                  <a:lnTo>
                    <a:pt x="7785" y="5338"/>
                  </a:lnTo>
                  <a:lnTo>
                    <a:pt x="7790" y="5338"/>
                  </a:lnTo>
                  <a:lnTo>
                    <a:pt x="7796" y="5338"/>
                  </a:lnTo>
                  <a:lnTo>
                    <a:pt x="7801" y="5338"/>
                  </a:lnTo>
                  <a:lnTo>
                    <a:pt x="7807" y="5338"/>
                  </a:lnTo>
                  <a:lnTo>
                    <a:pt x="7813" y="5338"/>
                  </a:lnTo>
                  <a:lnTo>
                    <a:pt x="7819" y="5338"/>
                  </a:lnTo>
                  <a:lnTo>
                    <a:pt x="7824" y="5338"/>
                  </a:lnTo>
                  <a:lnTo>
                    <a:pt x="7830" y="5338"/>
                  </a:lnTo>
                  <a:lnTo>
                    <a:pt x="7835" y="5338"/>
                  </a:lnTo>
                  <a:lnTo>
                    <a:pt x="7842" y="5338"/>
                  </a:lnTo>
                  <a:lnTo>
                    <a:pt x="7848" y="5338"/>
                  </a:lnTo>
                  <a:lnTo>
                    <a:pt x="7853" y="5338"/>
                  </a:lnTo>
                  <a:lnTo>
                    <a:pt x="7859" y="5338"/>
                  </a:lnTo>
                  <a:lnTo>
                    <a:pt x="7864" y="5338"/>
                  </a:lnTo>
                  <a:lnTo>
                    <a:pt x="7871" y="5338"/>
                  </a:lnTo>
                  <a:lnTo>
                    <a:pt x="7876" y="5338"/>
                  </a:lnTo>
                  <a:lnTo>
                    <a:pt x="7882" y="5338"/>
                  </a:lnTo>
                  <a:lnTo>
                    <a:pt x="7887" y="5338"/>
                  </a:lnTo>
                  <a:lnTo>
                    <a:pt x="7894" y="5338"/>
                  </a:lnTo>
                  <a:lnTo>
                    <a:pt x="7899" y="5338"/>
                  </a:lnTo>
                  <a:lnTo>
                    <a:pt x="7905" y="5338"/>
                  </a:lnTo>
                  <a:lnTo>
                    <a:pt x="7910" y="5338"/>
                  </a:lnTo>
                  <a:lnTo>
                    <a:pt x="7916" y="5338"/>
                  </a:lnTo>
                  <a:lnTo>
                    <a:pt x="7921" y="5338"/>
                  </a:lnTo>
                  <a:lnTo>
                    <a:pt x="7928" y="5338"/>
                  </a:lnTo>
                  <a:lnTo>
                    <a:pt x="7934" y="5338"/>
                  </a:lnTo>
                  <a:lnTo>
                    <a:pt x="7939" y="5338"/>
                  </a:lnTo>
                  <a:lnTo>
                    <a:pt x="7945" y="5338"/>
                  </a:lnTo>
                  <a:lnTo>
                    <a:pt x="7951" y="5338"/>
                  </a:lnTo>
                  <a:lnTo>
                    <a:pt x="7957" y="5338"/>
                  </a:lnTo>
                  <a:lnTo>
                    <a:pt x="7962" y="5338"/>
                  </a:lnTo>
                  <a:lnTo>
                    <a:pt x="7968" y="5338"/>
                  </a:lnTo>
                  <a:lnTo>
                    <a:pt x="7973" y="5338"/>
                  </a:lnTo>
                  <a:lnTo>
                    <a:pt x="7980" y="5338"/>
                  </a:lnTo>
                  <a:lnTo>
                    <a:pt x="7985" y="5338"/>
                  </a:lnTo>
                  <a:lnTo>
                    <a:pt x="7991" y="5338"/>
                  </a:lnTo>
                  <a:lnTo>
                    <a:pt x="7996" y="5338"/>
                  </a:lnTo>
                  <a:lnTo>
                    <a:pt x="8002" y="5338"/>
                  </a:lnTo>
                  <a:lnTo>
                    <a:pt x="8008" y="5338"/>
                  </a:lnTo>
                  <a:lnTo>
                    <a:pt x="8014" y="5338"/>
                  </a:lnTo>
                  <a:lnTo>
                    <a:pt x="8019" y="5338"/>
                  </a:lnTo>
                  <a:lnTo>
                    <a:pt x="8025" y="5338"/>
                  </a:lnTo>
                  <a:lnTo>
                    <a:pt x="8031" y="5338"/>
                  </a:lnTo>
                  <a:lnTo>
                    <a:pt x="8037" y="5338"/>
                  </a:lnTo>
                  <a:lnTo>
                    <a:pt x="8043" y="5338"/>
                  </a:lnTo>
                  <a:lnTo>
                    <a:pt x="8048" y="5338"/>
                  </a:lnTo>
                  <a:lnTo>
                    <a:pt x="8054" y="5338"/>
                  </a:lnTo>
                  <a:lnTo>
                    <a:pt x="8059" y="5338"/>
                  </a:lnTo>
                  <a:lnTo>
                    <a:pt x="8066" y="5340"/>
                  </a:lnTo>
                  <a:lnTo>
                    <a:pt x="8071" y="5340"/>
                  </a:lnTo>
                  <a:lnTo>
                    <a:pt x="8077" y="5340"/>
                  </a:lnTo>
                  <a:lnTo>
                    <a:pt x="8082" y="5340"/>
                  </a:lnTo>
                  <a:lnTo>
                    <a:pt x="8088" y="5340"/>
                  </a:lnTo>
                  <a:lnTo>
                    <a:pt x="8094" y="5340"/>
                  </a:lnTo>
                  <a:lnTo>
                    <a:pt x="8100" y="5340"/>
                  </a:lnTo>
                  <a:lnTo>
                    <a:pt x="8105" y="5340"/>
                  </a:lnTo>
                  <a:lnTo>
                    <a:pt x="8111" y="5340"/>
                  </a:lnTo>
                  <a:lnTo>
                    <a:pt x="8117" y="5340"/>
                  </a:lnTo>
                  <a:lnTo>
                    <a:pt x="8123" y="5340"/>
                  </a:lnTo>
                  <a:lnTo>
                    <a:pt x="8129" y="5340"/>
                  </a:lnTo>
                  <a:lnTo>
                    <a:pt x="8134" y="5340"/>
                  </a:lnTo>
                  <a:lnTo>
                    <a:pt x="8140" y="5340"/>
                  </a:lnTo>
                  <a:lnTo>
                    <a:pt x="8145" y="5340"/>
                  </a:lnTo>
                  <a:lnTo>
                    <a:pt x="8152" y="5340"/>
                  </a:lnTo>
                  <a:lnTo>
                    <a:pt x="8157" y="5340"/>
                  </a:lnTo>
                  <a:lnTo>
                    <a:pt x="8163" y="5340"/>
                  </a:lnTo>
                  <a:lnTo>
                    <a:pt x="8168" y="5340"/>
                  </a:lnTo>
                  <a:lnTo>
                    <a:pt x="8174" y="5340"/>
                  </a:lnTo>
                  <a:lnTo>
                    <a:pt x="8180" y="5340"/>
                  </a:lnTo>
                  <a:lnTo>
                    <a:pt x="8186" y="5340"/>
                  </a:lnTo>
                  <a:lnTo>
                    <a:pt x="8191" y="5340"/>
                  </a:lnTo>
                  <a:lnTo>
                    <a:pt x="8197" y="5340"/>
                  </a:lnTo>
                  <a:lnTo>
                    <a:pt x="8202" y="5340"/>
                  </a:lnTo>
                  <a:lnTo>
                    <a:pt x="8209" y="5340"/>
                  </a:lnTo>
                  <a:lnTo>
                    <a:pt x="8215" y="5340"/>
                  </a:lnTo>
                  <a:lnTo>
                    <a:pt x="8220" y="5340"/>
                  </a:lnTo>
                  <a:lnTo>
                    <a:pt x="8226" y="5340"/>
                  </a:lnTo>
                  <a:lnTo>
                    <a:pt x="8231" y="5340"/>
                  </a:lnTo>
                  <a:lnTo>
                    <a:pt x="8238" y="5340"/>
                  </a:lnTo>
                  <a:lnTo>
                    <a:pt x="8243" y="5340"/>
                  </a:lnTo>
                  <a:lnTo>
                    <a:pt x="8249" y="5340"/>
                  </a:lnTo>
                  <a:lnTo>
                    <a:pt x="8254" y="5340"/>
                  </a:lnTo>
                  <a:lnTo>
                    <a:pt x="8260" y="5340"/>
                  </a:lnTo>
                  <a:lnTo>
                    <a:pt x="8266" y="5340"/>
                  </a:lnTo>
                  <a:lnTo>
                    <a:pt x="8272" y="5340"/>
                  </a:lnTo>
                  <a:lnTo>
                    <a:pt x="8277" y="5340"/>
                  </a:lnTo>
                  <a:lnTo>
                    <a:pt x="8283" y="5340"/>
                  </a:lnTo>
                  <a:lnTo>
                    <a:pt x="8288" y="5340"/>
                  </a:lnTo>
                  <a:lnTo>
                    <a:pt x="8295" y="5340"/>
                  </a:lnTo>
                  <a:lnTo>
                    <a:pt x="8301" y="5340"/>
                  </a:lnTo>
                  <a:lnTo>
                    <a:pt x="8306" y="5340"/>
                  </a:lnTo>
                  <a:lnTo>
                    <a:pt x="8312" y="5340"/>
                  </a:lnTo>
                  <a:lnTo>
                    <a:pt x="8317" y="5340"/>
                  </a:lnTo>
                  <a:lnTo>
                    <a:pt x="8324" y="5340"/>
                  </a:lnTo>
                  <a:lnTo>
                    <a:pt x="8329" y="5340"/>
                  </a:lnTo>
                  <a:lnTo>
                    <a:pt x="8335" y="5340"/>
                  </a:lnTo>
                  <a:lnTo>
                    <a:pt x="8340" y="5340"/>
                  </a:lnTo>
                  <a:lnTo>
                    <a:pt x="8346" y="5340"/>
                  </a:lnTo>
                  <a:lnTo>
                    <a:pt x="8352" y="5340"/>
                  </a:lnTo>
                  <a:lnTo>
                    <a:pt x="8358" y="5340"/>
                  </a:lnTo>
                  <a:lnTo>
                    <a:pt x="8363" y="5340"/>
                  </a:lnTo>
                  <a:lnTo>
                    <a:pt x="8369" y="5340"/>
                  </a:lnTo>
                  <a:lnTo>
                    <a:pt x="8374" y="5340"/>
                  </a:lnTo>
                  <a:lnTo>
                    <a:pt x="8381" y="5340"/>
                  </a:lnTo>
                  <a:lnTo>
                    <a:pt x="8386" y="5340"/>
                  </a:lnTo>
                  <a:lnTo>
                    <a:pt x="8392" y="5340"/>
                  </a:lnTo>
                  <a:lnTo>
                    <a:pt x="8398" y="5340"/>
                  </a:lnTo>
                  <a:lnTo>
                    <a:pt x="8403" y="5340"/>
                  </a:lnTo>
                  <a:lnTo>
                    <a:pt x="8410" y="5340"/>
                  </a:lnTo>
                  <a:lnTo>
                    <a:pt x="8415" y="5340"/>
                  </a:lnTo>
                  <a:lnTo>
                    <a:pt x="8421" y="5340"/>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36909" name="Rectangle 45"/>
            <p:cNvSpPr>
              <a:spLocks noChangeArrowheads="1"/>
            </p:cNvSpPr>
            <p:nvPr/>
          </p:nvSpPr>
          <p:spPr bwMode="auto">
            <a:xfrm>
              <a:off x="4079" y="1004"/>
              <a:ext cx="30"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x</a:t>
              </a:r>
              <a:endParaRPr lang="en-US" dirty="0"/>
            </a:p>
          </p:txBody>
        </p:sp>
        <p:sp>
          <p:nvSpPr>
            <p:cNvPr id="36910" name="Rectangle 46"/>
            <p:cNvSpPr>
              <a:spLocks noChangeArrowheads="1"/>
            </p:cNvSpPr>
            <p:nvPr/>
          </p:nvSpPr>
          <p:spPr bwMode="auto">
            <a:xfrm rot="5400000">
              <a:off x="3473" y="567"/>
              <a:ext cx="21"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 </a:t>
              </a:r>
              <a:endParaRPr lang="en-US" dirty="0"/>
            </a:p>
          </p:txBody>
        </p:sp>
        <p:sp>
          <p:nvSpPr>
            <p:cNvPr id="36911" name="Line 47"/>
            <p:cNvSpPr>
              <a:spLocks noChangeShapeType="1"/>
            </p:cNvSpPr>
            <p:nvPr/>
          </p:nvSpPr>
          <p:spPr bwMode="auto">
            <a:xfrm>
              <a:off x="3605" y="901"/>
              <a:ext cx="0" cy="13"/>
            </a:xfrm>
            <a:prstGeom prst="line">
              <a:avLst/>
            </a:prstGeom>
            <a:noFill/>
            <a:ln w="1588">
              <a:solidFill>
                <a:srgbClr val="008000"/>
              </a:solidFill>
              <a:round/>
              <a:headEnd/>
              <a:tailEnd/>
            </a:ln>
          </p:spPr>
          <p:txBody>
            <a:bodyPr/>
            <a:lstStyle/>
            <a:p>
              <a:pPr>
                <a:defRPr/>
              </a:pPr>
              <a:endParaRPr lang="en-US" dirty="0"/>
            </a:p>
          </p:txBody>
        </p:sp>
        <p:sp>
          <p:nvSpPr>
            <p:cNvPr id="36912" name="Line 48"/>
            <p:cNvSpPr>
              <a:spLocks noChangeShapeType="1"/>
            </p:cNvSpPr>
            <p:nvPr/>
          </p:nvSpPr>
          <p:spPr bwMode="auto">
            <a:xfrm>
              <a:off x="3924" y="901"/>
              <a:ext cx="0" cy="13"/>
            </a:xfrm>
            <a:prstGeom prst="line">
              <a:avLst/>
            </a:prstGeom>
            <a:noFill/>
            <a:ln w="1588">
              <a:solidFill>
                <a:srgbClr val="008000"/>
              </a:solidFill>
              <a:round/>
              <a:headEnd/>
              <a:tailEnd/>
            </a:ln>
          </p:spPr>
          <p:txBody>
            <a:bodyPr/>
            <a:lstStyle/>
            <a:p>
              <a:pPr>
                <a:defRPr/>
              </a:pPr>
              <a:endParaRPr lang="en-US" dirty="0"/>
            </a:p>
          </p:txBody>
        </p:sp>
        <p:sp>
          <p:nvSpPr>
            <p:cNvPr id="36913" name="Line 49"/>
            <p:cNvSpPr>
              <a:spLocks noChangeShapeType="1"/>
            </p:cNvSpPr>
            <p:nvPr/>
          </p:nvSpPr>
          <p:spPr bwMode="auto">
            <a:xfrm>
              <a:off x="4242" y="901"/>
              <a:ext cx="2" cy="13"/>
            </a:xfrm>
            <a:prstGeom prst="line">
              <a:avLst/>
            </a:prstGeom>
            <a:noFill/>
            <a:ln w="1588">
              <a:solidFill>
                <a:srgbClr val="008000"/>
              </a:solidFill>
              <a:round/>
              <a:headEnd/>
              <a:tailEnd/>
            </a:ln>
          </p:spPr>
          <p:txBody>
            <a:bodyPr/>
            <a:lstStyle/>
            <a:p>
              <a:pPr>
                <a:defRPr/>
              </a:pPr>
              <a:endParaRPr lang="en-US" dirty="0"/>
            </a:p>
          </p:txBody>
        </p:sp>
        <p:sp>
          <p:nvSpPr>
            <p:cNvPr id="36914" name="Line 50"/>
            <p:cNvSpPr>
              <a:spLocks noChangeShapeType="1"/>
            </p:cNvSpPr>
            <p:nvPr/>
          </p:nvSpPr>
          <p:spPr bwMode="auto">
            <a:xfrm>
              <a:off x="4560" y="901"/>
              <a:ext cx="2" cy="13"/>
            </a:xfrm>
            <a:prstGeom prst="line">
              <a:avLst/>
            </a:prstGeom>
            <a:noFill/>
            <a:ln w="1588">
              <a:solidFill>
                <a:srgbClr val="008000"/>
              </a:solidFill>
              <a:round/>
              <a:headEnd/>
              <a:tailEnd/>
            </a:ln>
          </p:spPr>
          <p:txBody>
            <a:bodyPr/>
            <a:lstStyle/>
            <a:p>
              <a:pPr>
                <a:defRPr/>
              </a:pPr>
              <a:endParaRPr lang="en-US" dirty="0"/>
            </a:p>
          </p:txBody>
        </p:sp>
        <p:sp>
          <p:nvSpPr>
            <p:cNvPr id="36915" name="Line 51"/>
            <p:cNvSpPr>
              <a:spLocks noChangeShapeType="1"/>
            </p:cNvSpPr>
            <p:nvPr/>
          </p:nvSpPr>
          <p:spPr bwMode="auto">
            <a:xfrm>
              <a:off x="3605" y="901"/>
              <a:ext cx="955" cy="2"/>
            </a:xfrm>
            <a:prstGeom prst="line">
              <a:avLst/>
            </a:prstGeom>
            <a:noFill/>
            <a:ln w="1588">
              <a:solidFill>
                <a:srgbClr val="008000"/>
              </a:solidFill>
              <a:round/>
              <a:headEnd/>
              <a:tailEnd/>
            </a:ln>
          </p:spPr>
          <p:txBody>
            <a:bodyPr/>
            <a:lstStyle/>
            <a:p>
              <a:pPr>
                <a:defRPr/>
              </a:pPr>
              <a:endParaRPr lang="en-US" dirty="0"/>
            </a:p>
          </p:txBody>
        </p:sp>
        <p:sp>
          <p:nvSpPr>
            <p:cNvPr id="36916" name="Rectangle 52"/>
            <p:cNvSpPr>
              <a:spLocks noChangeArrowheads="1"/>
            </p:cNvSpPr>
            <p:nvPr/>
          </p:nvSpPr>
          <p:spPr bwMode="auto">
            <a:xfrm>
              <a:off x="3591" y="939"/>
              <a:ext cx="31"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a:t>
              </a:r>
              <a:endParaRPr lang="en-US" dirty="0"/>
            </a:p>
          </p:txBody>
        </p:sp>
        <p:sp>
          <p:nvSpPr>
            <p:cNvPr id="36917" name="Rectangle 53"/>
            <p:cNvSpPr>
              <a:spLocks noChangeArrowheads="1"/>
            </p:cNvSpPr>
            <p:nvPr/>
          </p:nvSpPr>
          <p:spPr bwMode="auto">
            <a:xfrm>
              <a:off x="3910" y="939"/>
              <a:ext cx="30"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5</a:t>
              </a:r>
              <a:endParaRPr lang="en-US" dirty="0"/>
            </a:p>
          </p:txBody>
        </p:sp>
        <p:sp>
          <p:nvSpPr>
            <p:cNvPr id="36918" name="Rectangle 54"/>
            <p:cNvSpPr>
              <a:spLocks noChangeArrowheads="1"/>
            </p:cNvSpPr>
            <p:nvPr/>
          </p:nvSpPr>
          <p:spPr bwMode="auto">
            <a:xfrm>
              <a:off x="4219" y="939"/>
              <a:ext cx="5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10</a:t>
              </a:r>
              <a:endParaRPr lang="en-US" dirty="0"/>
            </a:p>
          </p:txBody>
        </p:sp>
        <p:sp>
          <p:nvSpPr>
            <p:cNvPr id="36919" name="Rectangle 55"/>
            <p:cNvSpPr>
              <a:spLocks noChangeArrowheads="1"/>
            </p:cNvSpPr>
            <p:nvPr/>
          </p:nvSpPr>
          <p:spPr bwMode="auto">
            <a:xfrm>
              <a:off x="4537" y="939"/>
              <a:ext cx="51"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15</a:t>
              </a:r>
              <a:endParaRPr lang="en-US" dirty="0"/>
            </a:p>
          </p:txBody>
        </p:sp>
        <p:sp>
          <p:nvSpPr>
            <p:cNvPr id="36920" name="Line 56"/>
            <p:cNvSpPr>
              <a:spLocks noChangeShapeType="1"/>
            </p:cNvSpPr>
            <p:nvPr/>
          </p:nvSpPr>
          <p:spPr bwMode="auto">
            <a:xfrm flipH="1">
              <a:off x="3576" y="879"/>
              <a:ext cx="11" cy="3"/>
            </a:xfrm>
            <a:prstGeom prst="line">
              <a:avLst/>
            </a:prstGeom>
            <a:noFill/>
            <a:ln w="1588">
              <a:solidFill>
                <a:srgbClr val="008000"/>
              </a:solidFill>
              <a:round/>
              <a:headEnd/>
              <a:tailEnd/>
            </a:ln>
          </p:spPr>
          <p:txBody>
            <a:bodyPr/>
            <a:lstStyle/>
            <a:p>
              <a:pPr>
                <a:defRPr/>
              </a:pPr>
              <a:endParaRPr lang="en-US" dirty="0"/>
            </a:p>
          </p:txBody>
        </p:sp>
        <p:sp>
          <p:nvSpPr>
            <p:cNvPr id="36921" name="Line 57"/>
            <p:cNvSpPr>
              <a:spLocks noChangeShapeType="1"/>
            </p:cNvSpPr>
            <p:nvPr/>
          </p:nvSpPr>
          <p:spPr bwMode="auto">
            <a:xfrm flipH="1">
              <a:off x="3576" y="782"/>
              <a:ext cx="11" cy="2"/>
            </a:xfrm>
            <a:prstGeom prst="line">
              <a:avLst/>
            </a:prstGeom>
            <a:noFill/>
            <a:ln w="1588">
              <a:solidFill>
                <a:srgbClr val="008000"/>
              </a:solidFill>
              <a:round/>
              <a:headEnd/>
              <a:tailEnd/>
            </a:ln>
          </p:spPr>
          <p:txBody>
            <a:bodyPr/>
            <a:lstStyle/>
            <a:p>
              <a:pPr>
                <a:defRPr/>
              </a:pPr>
              <a:endParaRPr lang="en-US" dirty="0"/>
            </a:p>
          </p:txBody>
        </p:sp>
        <p:sp>
          <p:nvSpPr>
            <p:cNvPr id="36922" name="Line 58"/>
            <p:cNvSpPr>
              <a:spLocks noChangeShapeType="1"/>
            </p:cNvSpPr>
            <p:nvPr/>
          </p:nvSpPr>
          <p:spPr bwMode="auto">
            <a:xfrm flipH="1">
              <a:off x="3576" y="685"/>
              <a:ext cx="11" cy="0"/>
            </a:xfrm>
            <a:prstGeom prst="line">
              <a:avLst/>
            </a:prstGeom>
            <a:noFill/>
            <a:ln w="1588">
              <a:solidFill>
                <a:srgbClr val="008000"/>
              </a:solidFill>
              <a:round/>
              <a:headEnd/>
              <a:tailEnd/>
            </a:ln>
          </p:spPr>
          <p:txBody>
            <a:bodyPr/>
            <a:lstStyle/>
            <a:p>
              <a:pPr>
                <a:defRPr/>
              </a:pPr>
              <a:endParaRPr lang="en-US" dirty="0"/>
            </a:p>
          </p:txBody>
        </p:sp>
        <p:sp>
          <p:nvSpPr>
            <p:cNvPr id="36923" name="Line 59"/>
            <p:cNvSpPr>
              <a:spLocks noChangeShapeType="1"/>
            </p:cNvSpPr>
            <p:nvPr/>
          </p:nvSpPr>
          <p:spPr bwMode="auto">
            <a:xfrm flipH="1">
              <a:off x="3576" y="589"/>
              <a:ext cx="11" cy="2"/>
            </a:xfrm>
            <a:prstGeom prst="line">
              <a:avLst/>
            </a:prstGeom>
            <a:noFill/>
            <a:ln w="1588">
              <a:solidFill>
                <a:srgbClr val="008000"/>
              </a:solidFill>
              <a:round/>
              <a:headEnd/>
              <a:tailEnd/>
            </a:ln>
          </p:spPr>
          <p:txBody>
            <a:bodyPr/>
            <a:lstStyle/>
            <a:p>
              <a:pPr>
                <a:defRPr/>
              </a:pPr>
              <a:endParaRPr lang="en-US" dirty="0"/>
            </a:p>
          </p:txBody>
        </p:sp>
        <p:sp>
          <p:nvSpPr>
            <p:cNvPr id="36924" name="Line 60"/>
            <p:cNvSpPr>
              <a:spLocks noChangeShapeType="1"/>
            </p:cNvSpPr>
            <p:nvPr/>
          </p:nvSpPr>
          <p:spPr bwMode="auto">
            <a:xfrm flipH="1">
              <a:off x="3576" y="492"/>
              <a:ext cx="11" cy="0"/>
            </a:xfrm>
            <a:prstGeom prst="line">
              <a:avLst/>
            </a:prstGeom>
            <a:noFill/>
            <a:ln w="1588">
              <a:solidFill>
                <a:srgbClr val="008000"/>
              </a:solidFill>
              <a:round/>
              <a:headEnd/>
              <a:tailEnd/>
            </a:ln>
          </p:spPr>
          <p:txBody>
            <a:bodyPr/>
            <a:lstStyle/>
            <a:p>
              <a:pPr>
                <a:defRPr/>
              </a:pPr>
              <a:endParaRPr lang="en-US" dirty="0"/>
            </a:p>
          </p:txBody>
        </p:sp>
        <p:sp>
          <p:nvSpPr>
            <p:cNvPr id="36925" name="Line 61"/>
            <p:cNvSpPr>
              <a:spLocks noChangeShapeType="1"/>
            </p:cNvSpPr>
            <p:nvPr/>
          </p:nvSpPr>
          <p:spPr bwMode="auto">
            <a:xfrm flipH="1">
              <a:off x="3576" y="394"/>
              <a:ext cx="11" cy="2"/>
            </a:xfrm>
            <a:prstGeom prst="line">
              <a:avLst/>
            </a:prstGeom>
            <a:noFill/>
            <a:ln w="1588">
              <a:solidFill>
                <a:srgbClr val="008000"/>
              </a:solidFill>
              <a:round/>
              <a:headEnd/>
              <a:tailEnd/>
            </a:ln>
          </p:spPr>
          <p:txBody>
            <a:bodyPr/>
            <a:lstStyle/>
            <a:p>
              <a:pPr>
                <a:defRPr/>
              </a:pPr>
              <a:endParaRPr lang="en-US" dirty="0"/>
            </a:p>
          </p:txBody>
        </p:sp>
        <p:sp>
          <p:nvSpPr>
            <p:cNvPr id="36926" name="Line 62"/>
            <p:cNvSpPr>
              <a:spLocks noChangeShapeType="1"/>
            </p:cNvSpPr>
            <p:nvPr/>
          </p:nvSpPr>
          <p:spPr bwMode="auto">
            <a:xfrm flipH="1">
              <a:off x="3576" y="299"/>
              <a:ext cx="11" cy="0"/>
            </a:xfrm>
            <a:prstGeom prst="line">
              <a:avLst/>
            </a:prstGeom>
            <a:noFill/>
            <a:ln w="1588">
              <a:solidFill>
                <a:srgbClr val="008000"/>
              </a:solidFill>
              <a:round/>
              <a:headEnd/>
              <a:tailEnd/>
            </a:ln>
          </p:spPr>
          <p:txBody>
            <a:bodyPr/>
            <a:lstStyle/>
            <a:p>
              <a:pPr>
                <a:defRPr/>
              </a:pPr>
              <a:endParaRPr lang="en-US" dirty="0"/>
            </a:p>
          </p:txBody>
        </p:sp>
        <p:sp>
          <p:nvSpPr>
            <p:cNvPr id="36927" name="Line 63"/>
            <p:cNvSpPr>
              <a:spLocks noChangeShapeType="1"/>
            </p:cNvSpPr>
            <p:nvPr/>
          </p:nvSpPr>
          <p:spPr bwMode="auto">
            <a:xfrm flipV="1">
              <a:off x="3587" y="299"/>
              <a:ext cx="0" cy="579"/>
            </a:xfrm>
            <a:prstGeom prst="line">
              <a:avLst/>
            </a:prstGeom>
            <a:noFill/>
            <a:ln w="1588">
              <a:solidFill>
                <a:srgbClr val="008000"/>
              </a:solidFill>
              <a:round/>
              <a:headEnd/>
              <a:tailEnd/>
            </a:ln>
          </p:spPr>
          <p:txBody>
            <a:bodyPr/>
            <a:lstStyle/>
            <a:p>
              <a:pPr>
                <a:defRPr/>
              </a:pPr>
              <a:endParaRPr lang="en-US" dirty="0"/>
            </a:p>
          </p:txBody>
        </p:sp>
        <p:sp>
          <p:nvSpPr>
            <p:cNvPr id="36928" name="Rectangle 64"/>
            <p:cNvSpPr>
              <a:spLocks noChangeArrowheads="1"/>
            </p:cNvSpPr>
            <p:nvPr/>
          </p:nvSpPr>
          <p:spPr bwMode="auto">
            <a:xfrm rot="5400000">
              <a:off x="3516" y="856"/>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0.0</a:t>
              </a:r>
              <a:endParaRPr lang="en-US" dirty="0"/>
            </a:p>
          </p:txBody>
        </p:sp>
        <p:sp>
          <p:nvSpPr>
            <p:cNvPr id="36929" name="Rectangle 65"/>
            <p:cNvSpPr>
              <a:spLocks noChangeArrowheads="1"/>
            </p:cNvSpPr>
            <p:nvPr/>
          </p:nvSpPr>
          <p:spPr bwMode="auto">
            <a:xfrm rot="5400000">
              <a:off x="3516" y="765"/>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0.1</a:t>
              </a:r>
              <a:endParaRPr lang="en-US" dirty="0"/>
            </a:p>
          </p:txBody>
        </p:sp>
        <p:sp>
          <p:nvSpPr>
            <p:cNvPr id="36930" name="Rectangle 66"/>
            <p:cNvSpPr>
              <a:spLocks noChangeArrowheads="1"/>
            </p:cNvSpPr>
            <p:nvPr/>
          </p:nvSpPr>
          <p:spPr bwMode="auto">
            <a:xfrm rot="5400000">
              <a:off x="3516" y="665"/>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0.2</a:t>
              </a:r>
              <a:endParaRPr lang="en-US" dirty="0"/>
            </a:p>
          </p:txBody>
        </p:sp>
        <p:sp>
          <p:nvSpPr>
            <p:cNvPr id="36931" name="Rectangle 67"/>
            <p:cNvSpPr>
              <a:spLocks noChangeArrowheads="1"/>
            </p:cNvSpPr>
            <p:nvPr/>
          </p:nvSpPr>
          <p:spPr bwMode="auto">
            <a:xfrm rot="5400000">
              <a:off x="3516" y="572"/>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0.3</a:t>
              </a:r>
              <a:endParaRPr lang="en-US" dirty="0"/>
            </a:p>
          </p:txBody>
        </p:sp>
        <p:sp>
          <p:nvSpPr>
            <p:cNvPr id="36932" name="Rectangle 68"/>
            <p:cNvSpPr>
              <a:spLocks noChangeArrowheads="1"/>
            </p:cNvSpPr>
            <p:nvPr/>
          </p:nvSpPr>
          <p:spPr bwMode="auto">
            <a:xfrm rot="5400000">
              <a:off x="3515" y="473"/>
              <a:ext cx="64"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0.4</a:t>
              </a:r>
              <a:endParaRPr lang="en-US" dirty="0"/>
            </a:p>
          </p:txBody>
        </p:sp>
        <p:sp>
          <p:nvSpPr>
            <p:cNvPr id="36933" name="Rectangle 69"/>
            <p:cNvSpPr>
              <a:spLocks noChangeArrowheads="1"/>
            </p:cNvSpPr>
            <p:nvPr/>
          </p:nvSpPr>
          <p:spPr bwMode="auto">
            <a:xfrm rot="5400000">
              <a:off x="3516" y="374"/>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0.5</a:t>
              </a:r>
              <a:endParaRPr lang="en-US" dirty="0"/>
            </a:p>
          </p:txBody>
        </p:sp>
        <p:sp>
          <p:nvSpPr>
            <p:cNvPr id="36934" name="Rectangle 70"/>
            <p:cNvSpPr>
              <a:spLocks noChangeArrowheads="1"/>
            </p:cNvSpPr>
            <p:nvPr/>
          </p:nvSpPr>
          <p:spPr bwMode="auto">
            <a:xfrm rot="5400000">
              <a:off x="3516" y="277"/>
              <a:ext cx="62"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0.6</a:t>
              </a:r>
              <a:endParaRPr lang="en-US" dirty="0"/>
            </a:p>
          </p:txBody>
        </p:sp>
        <p:sp>
          <p:nvSpPr>
            <p:cNvPr id="36935" name="Rectangle 71"/>
            <p:cNvSpPr>
              <a:spLocks noChangeArrowheads="1"/>
            </p:cNvSpPr>
            <p:nvPr/>
          </p:nvSpPr>
          <p:spPr bwMode="auto">
            <a:xfrm>
              <a:off x="3587" y="275"/>
              <a:ext cx="1011" cy="627"/>
            </a:xfrm>
            <a:prstGeom prst="rect">
              <a:avLst/>
            </a:prstGeom>
            <a:solidFill>
              <a:srgbClr val="FFEBD7">
                <a:alpha val="0"/>
              </a:srgbClr>
            </a:solidFill>
            <a:ln w="1588">
              <a:solidFill>
                <a:srgbClr val="008000"/>
              </a:solidFill>
              <a:miter lim="800000"/>
              <a:headEnd/>
              <a:tailEnd/>
            </a:ln>
          </p:spPr>
          <p:txBody>
            <a:bodyPr/>
            <a:lstStyle/>
            <a:p>
              <a:pPr>
                <a:defRPr/>
              </a:pPr>
              <a:endParaRPr lang="en-US" dirty="0"/>
            </a:p>
          </p:txBody>
        </p:sp>
        <p:sp>
          <p:nvSpPr>
            <p:cNvPr id="36936" name="Freeform 72"/>
            <p:cNvSpPr>
              <a:spLocks/>
            </p:cNvSpPr>
            <p:nvPr/>
          </p:nvSpPr>
          <p:spPr bwMode="auto">
            <a:xfrm>
              <a:off x="3605" y="398"/>
              <a:ext cx="955" cy="481"/>
            </a:xfrm>
            <a:custGeom>
              <a:avLst/>
              <a:gdLst/>
              <a:ahLst/>
              <a:cxnLst>
                <a:cxn ang="0">
                  <a:pos x="133" y="470"/>
                </a:cxn>
                <a:cxn ang="0">
                  <a:pos x="270" y="906"/>
                </a:cxn>
                <a:cxn ang="0">
                  <a:pos x="407" y="1294"/>
                </a:cxn>
                <a:cxn ang="0">
                  <a:pos x="545" y="1637"/>
                </a:cxn>
                <a:cxn ang="0">
                  <a:pos x="683" y="1941"/>
                </a:cxn>
                <a:cxn ang="0">
                  <a:pos x="820" y="2211"/>
                </a:cxn>
                <a:cxn ang="0">
                  <a:pos x="958" y="2451"/>
                </a:cxn>
                <a:cxn ang="0">
                  <a:pos x="1095" y="2663"/>
                </a:cxn>
                <a:cxn ang="0">
                  <a:pos x="1233" y="2851"/>
                </a:cxn>
                <a:cxn ang="0">
                  <a:pos x="1370" y="3019"/>
                </a:cxn>
                <a:cxn ang="0">
                  <a:pos x="1508" y="3167"/>
                </a:cxn>
                <a:cxn ang="0">
                  <a:pos x="1646" y="3298"/>
                </a:cxn>
                <a:cxn ang="0">
                  <a:pos x="1784" y="3415"/>
                </a:cxn>
                <a:cxn ang="0">
                  <a:pos x="1920" y="3518"/>
                </a:cxn>
                <a:cxn ang="0">
                  <a:pos x="2058" y="3609"/>
                </a:cxn>
                <a:cxn ang="0">
                  <a:pos x="2196" y="3691"/>
                </a:cxn>
                <a:cxn ang="0">
                  <a:pos x="2334" y="3763"/>
                </a:cxn>
                <a:cxn ang="0">
                  <a:pos x="2471" y="3827"/>
                </a:cxn>
                <a:cxn ang="0">
                  <a:pos x="2608" y="3884"/>
                </a:cxn>
                <a:cxn ang="0">
                  <a:pos x="2746" y="3934"/>
                </a:cxn>
                <a:cxn ang="0">
                  <a:pos x="2884" y="3978"/>
                </a:cxn>
                <a:cxn ang="0">
                  <a:pos x="3021" y="4019"/>
                </a:cxn>
                <a:cxn ang="0">
                  <a:pos x="3159" y="4053"/>
                </a:cxn>
                <a:cxn ang="0">
                  <a:pos x="3297" y="4084"/>
                </a:cxn>
                <a:cxn ang="0">
                  <a:pos x="3434" y="4112"/>
                </a:cxn>
                <a:cxn ang="0">
                  <a:pos x="3571" y="4137"/>
                </a:cxn>
                <a:cxn ang="0">
                  <a:pos x="3709" y="4159"/>
                </a:cxn>
                <a:cxn ang="0">
                  <a:pos x="3847" y="4177"/>
                </a:cxn>
                <a:cxn ang="0">
                  <a:pos x="3985" y="4195"/>
                </a:cxn>
                <a:cxn ang="0">
                  <a:pos x="4121" y="4209"/>
                </a:cxn>
                <a:cxn ang="0">
                  <a:pos x="4259" y="4223"/>
                </a:cxn>
                <a:cxn ang="0">
                  <a:pos x="4397" y="4235"/>
                </a:cxn>
                <a:cxn ang="0">
                  <a:pos x="4535" y="4246"/>
                </a:cxn>
                <a:cxn ang="0">
                  <a:pos x="4672" y="4255"/>
                </a:cxn>
                <a:cxn ang="0">
                  <a:pos x="4810" y="4263"/>
                </a:cxn>
                <a:cxn ang="0">
                  <a:pos x="4947" y="4270"/>
                </a:cxn>
                <a:cxn ang="0">
                  <a:pos x="5085" y="4278"/>
                </a:cxn>
                <a:cxn ang="0">
                  <a:pos x="5222" y="4283"/>
                </a:cxn>
                <a:cxn ang="0">
                  <a:pos x="5360" y="4288"/>
                </a:cxn>
                <a:cxn ang="0">
                  <a:pos x="5498" y="4293"/>
                </a:cxn>
                <a:cxn ang="0">
                  <a:pos x="5635" y="4297"/>
                </a:cxn>
                <a:cxn ang="0">
                  <a:pos x="5772" y="4301"/>
                </a:cxn>
                <a:cxn ang="0">
                  <a:pos x="5910" y="4304"/>
                </a:cxn>
                <a:cxn ang="0">
                  <a:pos x="6048" y="4307"/>
                </a:cxn>
                <a:cxn ang="0">
                  <a:pos x="6186" y="4309"/>
                </a:cxn>
                <a:cxn ang="0">
                  <a:pos x="6322" y="4311"/>
                </a:cxn>
                <a:cxn ang="0">
                  <a:pos x="6460" y="4313"/>
                </a:cxn>
                <a:cxn ang="0">
                  <a:pos x="6598" y="4315"/>
                </a:cxn>
                <a:cxn ang="0">
                  <a:pos x="6736" y="4316"/>
                </a:cxn>
                <a:cxn ang="0">
                  <a:pos x="6873" y="4318"/>
                </a:cxn>
                <a:cxn ang="0">
                  <a:pos x="7011" y="4319"/>
                </a:cxn>
                <a:cxn ang="0">
                  <a:pos x="7148" y="4320"/>
                </a:cxn>
                <a:cxn ang="0">
                  <a:pos x="7286" y="4321"/>
                </a:cxn>
                <a:cxn ang="0">
                  <a:pos x="7423" y="4322"/>
                </a:cxn>
                <a:cxn ang="0">
                  <a:pos x="7561" y="4322"/>
                </a:cxn>
                <a:cxn ang="0">
                  <a:pos x="7699" y="4323"/>
                </a:cxn>
                <a:cxn ang="0">
                  <a:pos x="7836" y="4324"/>
                </a:cxn>
                <a:cxn ang="0">
                  <a:pos x="7973" y="4324"/>
                </a:cxn>
                <a:cxn ang="0">
                  <a:pos x="8111" y="4325"/>
                </a:cxn>
                <a:cxn ang="0">
                  <a:pos x="8249" y="4325"/>
                </a:cxn>
                <a:cxn ang="0">
                  <a:pos x="8387" y="4325"/>
                </a:cxn>
                <a:cxn ang="0">
                  <a:pos x="8524" y="4326"/>
                </a:cxn>
              </a:cxnLst>
              <a:rect l="0" t="0" r="r" b="b"/>
              <a:pathLst>
                <a:path w="8593" h="4326">
                  <a:moveTo>
                    <a:pt x="0" y="0"/>
                  </a:moveTo>
                  <a:lnTo>
                    <a:pt x="6" y="21"/>
                  </a:lnTo>
                  <a:lnTo>
                    <a:pt x="11" y="43"/>
                  </a:lnTo>
                  <a:lnTo>
                    <a:pt x="18" y="65"/>
                  </a:lnTo>
                  <a:lnTo>
                    <a:pt x="24" y="86"/>
                  </a:lnTo>
                  <a:lnTo>
                    <a:pt x="29" y="107"/>
                  </a:lnTo>
                  <a:lnTo>
                    <a:pt x="35" y="128"/>
                  </a:lnTo>
                  <a:lnTo>
                    <a:pt x="41" y="149"/>
                  </a:lnTo>
                  <a:lnTo>
                    <a:pt x="47" y="170"/>
                  </a:lnTo>
                  <a:lnTo>
                    <a:pt x="52" y="190"/>
                  </a:lnTo>
                  <a:lnTo>
                    <a:pt x="58" y="211"/>
                  </a:lnTo>
                  <a:lnTo>
                    <a:pt x="63" y="232"/>
                  </a:lnTo>
                  <a:lnTo>
                    <a:pt x="70" y="252"/>
                  </a:lnTo>
                  <a:lnTo>
                    <a:pt x="75" y="272"/>
                  </a:lnTo>
                  <a:lnTo>
                    <a:pt x="81" y="293"/>
                  </a:lnTo>
                  <a:lnTo>
                    <a:pt x="86" y="312"/>
                  </a:lnTo>
                  <a:lnTo>
                    <a:pt x="92" y="333"/>
                  </a:lnTo>
                  <a:lnTo>
                    <a:pt x="98" y="353"/>
                  </a:lnTo>
                  <a:lnTo>
                    <a:pt x="104" y="373"/>
                  </a:lnTo>
                  <a:lnTo>
                    <a:pt x="109" y="392"/>
                  </a:lnTo>
                  <a:lnTo>
                    <a:pt x="115" y="412"/>
                  </a:lnTo>
                  <a:lnTo>
                    <a:pt x="121" y="432"/>
                  </a:lnTo>
                  <a:lnTo>
                    <a:pt x="127" y="451"/>
                  </a:lnTo>
                  <a:lnTo>
                    <a:pt x="133" y="470"/>
                  </a:lnTo>
                  <a:lnTo>
                    <a:pt x="138" y="490"/>
                  </a:lnTo>
                  <a:lnTo>
                    <a:pt x="144" y="508"/>
                  </a:lnTo>
                  <a:lnTo>
                    <a:pt x="149" y="528"/>
                  </a:lnTo>
                  <a:lnTo>
                    <a:pt x="156" y="547"/>
                  </a:lnTo>
                  <a:lnTo>
                    <a:pt x="161" y="565"/>
                  </a:lnTo>
                  <a:lnTo>
                    <a:pt x="167" y="584"/>
                  </a:lnTo>
                  <a:lnTo>
                    <a:pt x="172" y="603"/>
                  </a:lnTo>
                  <a:lnTo>
                    <a:pt x="178" y="621"/>
                  </a:lnTo>
                  <a:lnTo>
                    <a:pt x="184" y="640"/>
                  </a:lnTo>
                  <a:lnTo>
                    <a:pt x="190" y="659"/>
                  </a:lnTo>
                  <a:lnTo>
                    <a:pt x="195" y="677"/>
                  </a:lnTo>
                  <a:lnTo>
                    <a:pt x="201" y="695"/>
                  </a:lnTo>
                  <a:lnTo>
                    <a:pt x="207" y="713"/>
                  </a:lnTo>
                  <a:lnTo>
                    <a:pt x="213" y="731"/>
                  </a:lnTo>
                  <a:lnTo>
                    <a:pt x="219" y="749"/>
                  </a:lnTo>
                  <a:lnTo>
                    <a:pt x="224" y="767"/>
                  </a:lnTo>
                  <a:lnTo>
                    <a:pt x="230" y="785"/>
                  </a:lnTo>
                  <a:lnTo>
                    <a:pt x="235" y="803"/>
                  </a:lnTo>
                  <a:lnTo>
                    <a:pt x="242" y="820"/>
                  </a:lnTo>
                  <a:lnTo>
                    <a:pt x="247" y="838"/>
                  </a:lnTo>
                  <a:lnTo>
                    <a:pt x="253" y="855"/>
                  </a:lnTo>
                  <a:lnTo>
                    <a:pt x="258" y="872"/>
                  </a:lnTo>
                  <a:lnTo>
                    <a:pt x="264" y="890"/>
                  </a:lnTo>
                  <a:lnTo>
                    <a:pt x="270" y="906"/>
                  </a:lnTo>
                  <a:lnTo>
                    <a:pt x="276" y="924"/>
                  </a:lnTo>
                  <a:lnTo>
                    <a:pt x="281" y="940"/>
                  </a:lnTo>
                  <a:lnTo>
                    <a:pt x="287" y="958"/>
                  </a:lnTo>
                  <a:lnTo>
                    <a:pt x="292" y="975"/>
                  </a:lnTo>
                  <a:lnTo>
                    <a:pt x="299" y="991"/>
                  </a:lnTo>
                  <a:lnTo>
                    <a:pt x="305" y="1008"/>
                  </a:lnTo>
                  <a:lnTo>
                    <a:pt x="310" y="1024"/>
                  </a:lnTo>
                  <a:lnTo>
                    <a:pt x="316" y="1041"/>
                  </a:lnTo>
                  <a:lnTo>
                    <a:pt x="321" y="1057"/>
                  </a:lnTo>
                  <a:lnTo>
                    <a:pt x="328" y="1073"/>
                  </a:lnTo>
                  <a:lnTo>
                    <a:pt x="333" y="1090"/>
                  </a:lnTo>
                  <a:lnTo>
                    <a:pt x="339" y="1106"/>
                  </a:lnTo>
                  <a:lnTo>
                    <a:pt x="344" y="1122"/>
                  </a:lnTo>
                  <a:lnTo>
                    <a:pt x="350" y="1138"/>
                  </a:lnTo>
                  <a:lnTo>
                    <a:pt x="356" y="1154"/>
                  </a:lnTo>
                  <a:lnTo>
                    <a:pt x="362" y="1169"/>
                  </a:lnTo>
                  <a:lnTo>
                    <a:pt x="367" y="1186"/>
                  </a:lnTo>
                  <a:lnTo>
                    <a:pt x="373" y="1201"/>
                  </a:lnTo>
                  <a:lnTo>
                    <a:pt x="378" y="1217"/>
                  </a:lnTo>
                  <a:lnTo>
                    <a:pt x="385" y="1233"/>
                  </a:lnTo>
                  <a:lnTo>
                    <a:pt x="391" y="1248"/>
                  </a:lnTo>
                  <a:lnTo>
                    <a:pt x="396" y="1263"/>
                  </a:lnTo>
                  <a:lnTo>
                    <a:pt x="402" y="1278"/>
                  </a:lnTo>
                  <a:lnTo>
                    <a:pt x="407" y="1294"/>
                  </a:lnTo>
                  <a:lnTo>
                    <a:pt x="414" y="1309"/>
                  </a:lnTo>
                  <a:lnTo>
                    <a:pt x="419" y="1324"/>
                  </a:lnTo>
                  <a:lnTo>
                    <a:pt x="425" y="1339"/>
                  </a:lnTo>
                  <a:lnTo>
                    <a:pt x="430" y="1354"/>
                  </a:lnTo>
                  <a:lnTo>
                    <a:pt x="436" y="1368"/>
                  </a:lnTo>
                  <a:lnTo>
                    <a:pt x="442" y="1383"/>
                  </a:lnTo>
                  <a:lnTo>
                    <a:pt x="448" y="1398"/>
                  </a:lnTo>
                  <a:lnTo>
                    <a:pt x="453" y="1413"/>
                  </a:lnTo>
                  <a:lnTo>
                    <a:pt x="459" y="1427"/>
                  </a:lnTo>
                  <a:lnTo>
                    <a:pt x="464" y="1442"/>
                  </a:lnTo>
                  <a:lnTo>
                    <a:pt x="471" y="1456"/>
                  </a:lnTo>
                  <a:lnTo>
                    <a:pt x="476" y="1470"/>
                  </a:lnTo>
                  <a:lnTo>
                    <a:pt x="482" y="1484"/>
                  </a:lnTo>
                  <a:lnTo>
                    <a:pt x="488" y="1499"/>
                  </a:lnTo>
                  <a:lnTo>
                    <a:pt x="493" y="1513"/>
                  </a:lnTo>
                  <a:lnTo>
                    <a:pt x="500" y="1527"/>
                  </a:lnTo>
                  <a:lnTo>
                    <a:pt x="505" y="1541"/>
                  </a:lnTo>
                  <a:lnTo>
                    <a:pt x="511" y="1555"/>
                  </a:lnTo>
                  <a:lnTo>
                    <a:pt x="516" y="1568"/>
                  </a:lnTo>
                  <a:lnTo>
                    <a:pt x="522" y="1583"/>
                  </a:lnTo>
                  <a:lnTo>
                    <a:pt x="528" y="1596"/>
                  </a:lnTo>
                  <a:lnTo>
                    <a:pt x="534" y="1610"/>
                  </a:lnTo>
                  <a:lnTo>
                    <a:pt x="539" y="1623"/>
                  </a:lnTo>
                  <a:lnTo>
                    <a:pt x="545" y="1637"/>
                  </a:lnTo>
                  <a:lnTo>
                    <a:pt x="550" y="1650"/>
                  </a:lnTo>
                  <a:lnTo>
                    <a:pt x="557" y="1664"/>
                  </a:lnTo>
                  <a:lnTo>
                    <a:pt x="562" y="1677"/>
                  </a:lnTo>
                  <a:lnTo>
                    <a:pt x="568" y="1691"/>
                  </a:lnTo>
                  <a:lnTo>
                    <a:pt x="574" y="1703"/>
                  </a:lnTo>
                  <a:lnTo>
                    <a:pt x="579" y="1716"/>
                  </a:lnTo>
                  <a:lnTo>
                    <a:pt x="586" y="1729"/>
                  </a:lnTo>
                  <a:lnTo>
                    <a:pt x="591" y="1742"/>
                  </a:lnTo>
                  <a:lnTo>
                    <a:pt x="597" y="1755"/>
                  </a:lnTo>
                  <a:lnTo>
                    <a:pt x="602" y="1768"/>
                  </a:lnTo>
                  <a:lnTo>
                    <a:pt x="608" y="1781"/>
                  </a:lnTo>
                  <a:lnTo>
                    <a:pt x="614" y="1793"/>
                  </a:lnTo>
                  <a:lnTo>
                    <a:pt x="620" y="1807"/>
                  </a:lnTo>
                  <a:lnTo>
                    <a:pt x="625" y="1819"/>
                  </a:lnTo>
                  <a:lnTo>
                    <a:pt x="631" y="1831"/>
                  </a:lnTo>
                  <a:lnTo>
                    <a:pt x="636" y="1844"/>
                  </a:lnTo>
                  <a:lnTo>
                    <a:pt x="643" y="1856"/>
                  </a:lnTo>
                  <a:lnTo>
                    <a:pt x="648" y="1869"/>
                  </a:lnTo>
                  <a:lnTo>
                    <a:pt x="654" y="1881"/>
                  </a:lnTo>
                  <a:lnTo>
                    <a:pt x="659" y="1893"/>
                  </a:lnTo>
                  <a:lnTo>
                    <a:pt x="665" y="1905"/>
                  </a:lnTo>
                  <a:lnTo>
                    <a:pt x="672" y="1917"/>
                  </a:lnTo>
                  <a:lnTo>
                    <a:pt x="677" y="1929"/>
                  </a:lnTo>
                  <a:lnTo>
                    <a:pt x="683" y="1941"/>
                  </a:lnTo>
                  <a:lnTo>
                    <a:pt x="688" y="1953"/>
                  </a:lnTo>
                  <a:lnTo>
                    <a:pt x="694" y="1965"/>
                  </a:lnTo>
                  <a:lnTo>
                    <a:pt x="700" y="1977"/>
                  </a:lnTo>
                  <a:lnTo>
                    <a:pt x="706" y="1989"/>
                  </a:lnTo>
                  <a:lnTo>
                    <a:pt x="711" y="2000"/>
                  </a:lnTo>
                  <a:lnTo>
                    <a:pt x="717" y="2012"/>
                  </a:lnTo>
                  <a:lnTo>
                    <a:pt x="722" y="2023"/>
                  </a:lnTo>
                  <a:lnTo>
                    <a:pt x="729" y="2035"/>
                  </a:lnTo>
                  <a:lnTo>
                    <a:pt x="734" y="2046"/>
                  </a:lnTo>
                  <a:lnTo>
                    <a:pt x="740" y="2057"/>
                  </a:lnTo>
                  <a:lnTo>
                    <a:pt x="745" y="2069"/>
                  </a:lnTo>
                  <a:lnTo>
                    <a:pt x="751" y="2080"/>
                  </a:lnTo>
                  <a:lnTo>
                    <a:pt x="757" y="2092"/>
                  </a:lnTo>
                  <a:lnTo>
                    <a:pt x="763" y="2103"/>
                  </a:lnTo>
                  <a:lnTo>
                    <a:pt x="769" y="2113"/>
                  </a:lnTo>
                  <a:lnTo>
                    <a:pt x="774" y="2125"/>
                  </a:lnTo>
                  <a:lnTo>
                    <a:pt x="780" y="2136"/>
                  </a:lnTo>
                  <a:lnTo>
                    <a:pt x="786" y="2146"/>
                  </a:lnTo>
                  <a:lnTo>
                    <a:pt x="792" y="2158"/>
                  </a:lnTo>
                  <a:lnTo>
                    <a:pt x="797" y="2168"/>
                  </a:lnTo>
                  <a:lnTo>
                    <a:pt x="803" y="2180"/>
                  </a:lnTo>
                  <a:lnTo>
                    <a:pt x="808" y="2190"/>
                  </a:lnTo>
                  <a:lnTo>
                    <a:pt x="815" y="2200"/>
                  </a:lnTo>
                  <a:lnTo>
                    <a:pt x="820" y="2211"/>
                  </a:lnTo>
                  <a:lnTo>
                    <a:pt x="826" y="2222"/>
                  </a:lnTo>
                  <a:lnTo>
                    <a:pt x="831" y="2232"/>
                  </a:lnTo>
                  <a:lnTo>
                    <a:pt x="837" y="2243"/>
                  </a:lnTo>
                  <a:lnTo>
                    <a:pt x="843" y="2253"/>
                  </a:lnTo>
                  <a:lnTo>
                    <a:pt x="849" y="2264"/>
                  </a:lnTo>
                  <a:lnTo>
                    <a:pt x="855" y="2274"/>
                  </a:lnTo>
                  <a:lnTo>
                    <a:pt x="860" y="2284"/>
                  </a:lnTo>
                  <a:lnTo>
                    <a:pt x="866" y="2295"/>
                  </a:lnTo>
                  <a:lnTo>
                    <a:pt x="872" y="2304"/>
                  </a:lnTo>
                  <a:lnTo>
                    <a:pt x="878" y="2314"/>
                  </a:lnTo>
                  <a:lnTo>
                    <a:pt x="883" y="2325"/>
                  </a:lnTo>
                  <a:lnTo>
                    <a:pt x="889" y="2334"/>
                  </a:lnTo>
                  <a:lnTo>
                    <a:pt x="894" y="2344"/>
                  </a:lnTo>
                  <a:lnTo>
                    <a:pt x="901" y="2355"/>
                  </a:lnTo>
                  <a:lnTo>
                    <a:pt x="906" y="2364"/>
                  </a:lnTo>
                  <a:lnTo>
                    <a:pt x="912" y="2374"/>
                  </a:lnTo>
                  <a:lnTo>
                    <a:pt x="917" y="2384"/>
                  </a:lnTo>
                  <a:lnTo>
                    <a:pt x="923" y="2393"/>
                  </a:lnTo>
                  <a:lnTo>
                    <a:pt x="929" y="2403"/>
                  </a:lnTo>
                  <a:lnTo>
                    <a:pt x="935" y="2413"/>
                  </a:lnTo>
                  <a:lnTo>
                    <a:pt x="940" y="2422"/>
                  </a:lnTo>
                  <a:lnTo>
                    <a:pt x="946" y="2431"/>
                  </a:lnTo>
                  <a:lnTo>
                    <a:pt x="952" y="2441"/>
                  </a:lnTo>
                  <a:lnTo>
                    <a:pt x="958" y="2451"/>
                  </a:lnTo>
                  <a:lnTo>
                    <a:pt x="964" y="2460"/>
                  </a:lnTo>
                  <a:lnTo>
                    <a:pt x="969" y="2470"/>
                  </a:lnTo>
                  <a:lnTo>
                    <a:pt x="975" y="2479"/>
                  </a:lnTo>
                  <a:lnTo>
                    <a:pt x="980" y="2487"/>
                  </a:lnTo>
                  <a:lnTo>
                    <a:pt x="987" y="2497"/>
                  </a:lnTo>
                  <a:lnTo>
                    <a:pt x="992" y="2506"/>
                  </a:lnTo>
                  <a:lnTo>
                    <a:pt x="998" y="2515"/>
                  </a:lnTo>
                  <a:lnTo>
                    <a:pt x="1003" y="2525"/>
                  </a:lnTo>
                  <a:lnTo>
                    <a:pt x="1009" y="2533"/>
                  </a:lnTo>
                  <a:lnTo>
                    <a:pt x="1015" y="2542"/>
                  </a:lnTo>
                  <a:lnTo>
                    <a:pt x="1021" y="2552"/>
                  </a:lnTo>
                  <a:lnTo>
                    <a:pt x="1026" y="2560"/>
                  </a:lnTo>
                  <a:lnTo>
                    <a:pt x="1032" y="2569"/>
                  </a:lnTo>
                  <a:lnTo>
                    <a:pt x="1038" y="2577"/>
                  </a:lnTo>
                  <a:lnTo>
                    <a:pt x="1044" y="2587"/>
                  </a:lnTo>
                  <a:lnTo>
                    <a:pt x="1050" y="2595"/>
                  </a:lnTo>
                  <a:lnTo>
                    <a:pt x="1055" y="2603"/>
                  </a:lnTo>
                  <a:lnTo>
                    <a:pt x="1061" y="2613"/>
                  </a:lnTo>
                  <a:lnTo>
                    <a:pt x="1066" y="2621"/>
                  </a:lnTo>
                  <a:lnTo>
                    <a:pt x="1073" y="2629"/>
                  </a:lnTo>
                  <a:lnTo>
                    <a:pt x="1078" y="2638"/>
                  </a:lnTo>
                  <a:lnTo>
                    <a:pt x="1084" y="2646"/>
                  </a:lnTo>
                  <a:lnTo>
                    <a:pt x="1089" y="2654"/>
                  </a:lnTo>
                  <a:lnTo>
                    <a:pt x="1095" y="2663"/>
                  </a:lnTo>
                  <a:lnTo>
                    <a:pt x="1101" y="2672"/>
                  </a:lnTo>
                  <a:lnTo>
                    <a:pt x="1107" y="2680"/>
                  </a:lnTo>
                  <a:lnTo>
                    <a:pt x="1112" y="2687"/>
                  </a:lnTo>
                  <a:lnTo>
                    <a:pt x="1118" y="2696"/>
                  </a:lnTo>
                  <a:lnTo>
                    <a:pt x="1123" y="2704"/>
                  </a:lnTo>
                  <a:lnTo>
                    <a:pt x="1130" y="2712"/>
                  </a:lnTo>
                  <a:lnTo>
                    <a:pt x="1136" y="2720"/>
                  </a:lnTo>
                  <a:lnTo>
                    <a:pt x="1141" y="2729"/>
                  </a:lnTo>
                  <a:lnTo>
                    <a:pt x="1147" y="2736"/>
                  </a:lnTo>
                  <a:lnTo>
                    <a:pt x="1152" y="2744"/>
                  </a:lnTo>
                  <a:lnTo>
                    <a:pt x="1159" y="2753"/>
                  </a:lnTo>
                  <a:lnTo>
                    <a:pt x="1164" y="2760"/>
                  </a:lnTo>
                  <a:lnTo>
                    <a:pt x="1170" y="2768"/>
                  </a:lnTo>
                  <a:lnTo>
                    <a:pt x="1175" y="2775"/>
                  </a:lnTo>
                  <a:lnTo>
                    <a:pt x="1181" y="2784"/>
                  </a:lnTo>
                  <a:lnTo>
                    <a:pt x="1187" y="2791"/>
                  </a:lnTo>
                  <a:lnTo>
                    <a:pt x="1193" y="2799"/>
                  </a:lnTo>
                  <a:lnTo>
                    <a:pt x="1198" y="2806"/>
                  </a:lnTo>
                  <a:lnTo>
                    <a:pt x="1204" y="2814"/>
                  </a:lnTo>
                  <a:lnTo>
                    <a:pt x="1209" y="2822"/>
                  </a:lnTo>
                  <a:lnTo>
                    <a:pt x="1216" y="2829"/>
                  </a:lnTo>
                  <a:lnTo>
                    <a:pt x="1222" y="2836"/>
                  </a:lnTo>
                  <a:lnTo>
                    <a:pt x="1227" y="2844"/>
                  </a:lnTo>
                  <a:lnTo>
                    <a:pt x="1233" y="2851"/>
                  </a:lnTo>
                  <a:lnTo>
                    <a:pt x="1238" y="2858"/>
                  </a:lnTo>
                  <a:lnTo>
                    <a:pt x="1245" y="2867"/>
                  </a:lnTo>
                  <a:lnTo>
                    <a:pt x="1250" y="2874"/>
                  </a:lnTo>
                  <a:lnTo>
                    <a:pt x="1256" y="2881"/>
                  </a:lnTo>
                  <a:lnTo>
                    <a:pt x="1261" y="2888"/>
                  </a:lnTo>
                  <a:lnTo>
                    <a:pt x="1267" y="2895"/>
                  </a:lnTo>
                  <a:lnTo>
                    <a:pt x="1273" y="2902"/>
                  </a:lnTo>
                  <a:lnTo>
                    <a:pt x="1279" y="2909"/>
                  </a:lnTo>
                  <a:lnTo>
                    <a:pt x="1284" y="2916"/>
                  </a:lnTo>
                  <a:lnTo>
                    <a:pt x="1290" y="2924"/>
                  </a:lnTo>
                  <a:lnTo>
                    <a:pt x="1295" y="2931"/>
                  </a:lnTo>
                  <a:lnTo>
                    <a:pt x="1302" y="2937"/>
                  </a:lnTo>
                  <a:lnTo>
                    <a:pt x="1307" y="2944"/>
                  </a:lnTo>
                  <a:lnTo>
                    <a:pt x="1313" y="2952"/>
                  </a:lnTo>
                  <a:lnTo>
                    <a:pt x="1319" y="2958"/>
                  </a:lnTo>
                  <a:lnTo>
                    <a:pt x="1324" y="2965"/>
                  </a:lnTo>
                  <a:lnTo>
                    <a:pt x="1331" y="2972"/>
                  </a:lnTo>
                  <a:lnTo>
                    <a:pt x="1336" y="2978"/>
                  </a:lnTo>
                  <a:lnTo>
                    <a:pt x="1342" y="2986"/>
                  </a:lnTo>
                  <a:lnTo>
                    <a:pt x="1347" y="2992"/>
                  </a:lnTo>
                  <a:lnTo>
                    <a:pt x="1353" y="2998"/>
                  </a:lnTo>
                  <a:lnTo>
                    <a:pt x="1359" y="3005"/>
                  </a:lnTo>
                  <a:lnTo>
                    <a:pt x="1365" y="3012"/>
                  </a:lnTo>
                  <a:lnTo>
                    <a:pt x="1370" y="3019"/>
                  </a:lnTo>
                  <a:lnTo>
                    <a:pt x="1376" y="3025"/>
                  </a:lnTo>
                  <a:lnTo>
                    <a:pt x="1381" y="3031"/>
                  </a:lnTo>
                  <a:lnTo>
                    <a:pt x="1388" y="3038"/>
                  </a:lnTo>
                  <a:lnTo>
                    <a:pt x="1393" y="3045"/>
                  </a:lnTo>
                  <a:lnTo>
                    <a:pt x="1399" y="3051"/>
                  </a:lnTo>
                  <a:lnTo>
                    <a:pt x="1405" y="3057"/>
                  </a:lnTo>
                  <a:lnTo>
                    <a:pt x="1410" y="3063"/>
                  </a:lnTo>
                  <a:lnTo>
                    <a:pt x="1417" y="3070"/>
                  </a:lnTo>
                  <a:lnTo>
                    <a:pt x="1422" y="3076"/>
                  </a:lnTo>
                  <a:lnTo>
                    <a:pt x="1428" y="3082"/>
                  </a:lnTo>
                  <a:lnTo>
                    <a:pt x="1433" y="3088"/>
                  </a:lnTo>
                  <a:lnTo>
                    <a:pt x="1439" y="3094"/>
                  </a:lnTo>
                  <a:lnTo>
                    <a:pt x="1445" y="3101"/>
                  </a:lnTo>
                  <a:lnTo>
                    <a:pt x="1451" y="3107"/>
                  </a:lnTo>
                  <a:lnTo>
                    <a:pt x="1456" y="3113"/>
                  </a:lnTo>
                  <a:lnTo>
                    <a:pt x="1462" y="3119"/>
                  </a:lnTo>
                  <a:lnTo>
                    <a:pt x="1467" y="3126"/>
                  </a:lnTo>
                  <a:lnTo>
                    <a:pt x="1474" y="3131"/>
                  </a:lnTo>
                  <a:lnTo>
                    <a:pt x="1479" y="3137"/>
                  </a:lnTo>
                  <a:lnTo>
                    <a:pt x="1485" y="3143"/>
                  </a:lnTo>
                  <a:lnTo>
                    <a:pt x="1490" y="3149"/>
                  </a:lnTo>
                  <a:lnTo>
                    <a:pt x="1496" y="3155"/>
                  </a:lnTo>
                  <a:lnTo>
                    <a:pt x="1503" y="3161"/>
                  </a:lnTo>
                  <a:lnTo>
                    <a:pt x="1508" y="3167"/>
                  </a:lnTo>
                  <a:lnTo>
                    <a:pt x="1514" y="3172"/>
                  </a:lnTo>
                  <a:lnTo>
                    <a:pt x="1519" y="3178"/>
                  </a:lnTo>
                  <a:lnTo>
                    <a:pt x="1526" y="3184"/>
                  </a:lnTo>
                  <a:lnTo>
                    <a:pt x="1531" y="3190"/>
                  </a:lnTo>
                  <a:lnTo>
                    <a:pt x="1537" y="3195"/>
                  </a:lnTo>
                  <a:lnTo>
                    <a:pt x="1542" y="3201"/>
                  </a:lnTo>
                  <a:lnTo>
                    <a:pt x="1548" y="3206"/>
                  </a:lnTo>
                  <a:lnTo>
                    <a:pt x="1553" y="3213"/>
                  </a:lnTo>
                  <a:lnTo>
                    <a:pt x="1560" y="3218"/>
                  </a:lnTo>
                  <a:lnTo>
                    <a:pt x="1565" y="3223"/>
                  </a:lnTo>
                  <a:lnTo>
                    <a:pt x="1571" y="3229"/>
                  </a:lnTo>
                  <a:lnTo>
                    <a:pt x="1576" y="3234"/>
                  </a:lnTo>
                  <a:lnTo>
                    <a:pt x="1583" y="3240"/>
                  </a:lnTo>
                  <a:lnTo>
                    <a:pt x="1589" y="3245"/>
                  </a:lnTo>
                  <a:lnTo>
                    <a:pt x="1594" y="3251"/>
                  </a:lnTo>
                  <a:lnTo>
                    <a:pt x="1600" y="3256"/>
                  </a:lnTo>
                  <a:lnTo>
                    <a:pt x="1605" y="3261"/>
                  </a:lnTo>
                  <a:lnTo>
                    <a:pt x="1612" y="3266"/>
                  </a:lnTo>
                  <a:lnTo>
                    <a:pt x="1617" y="3272"/>
                  </a:lnTo>
                  <a:lnTo>
                    <a:pt x="1623" y="3277"/>
                  </a:lnTo>
                  <a:lnTo>
                    <a:pt x="1628" y="3282"/>
                  </a:lnTo>
                  <a:lnTo>
                    <a:pt x="1634" y="3287"/>
                  </a:lnTo>
                  <a:lnTo>
                    <a:pt x="1640" y="3292"/>
                  </a:lnTo>
                  <a:lnTo>
                    <a:pt x="1646" y="3298"/>
                  </a:lnTo>
                  <a:lnTo>
                    <a:pt x="1651" y="3303"/>
                  </a:lnTo>
                  <a:lnTo>
                    <a:pt x="1657" y="3308"/>
                  </a:lnTo>
                  <a:lnTo>
                    <a:pt x="1662" y="3313"/>
                  </a:lnTo>
                  <a:lnTo>
                    <a:pt x="1669" y="3318"/>
                  </a:lnTo>
                  <a:lnTo>
                    <a:pt x="1674" y="3323"/>
                  </a:lnTo>
                  <a:lnTo>
                    <a:pt x="1680" y="3329"/>
                  </a:lnTo>
                  <a:lnTo>
                    <a:pt x="1686" y="3334"/>
                  </a:lnTo>
                  <a:lnTo>
                    <a:pt x="1691" y="3338"/>
                  </a:lnTo>
                  <a:lnTo>
                    <a:pt x="1698" y="3343"/>
                  </a:lnTo>
                  <a:lnTo>
                    <a:pt x="1703" y="3348"/>
                  </a:lnTo>
                  <a:lnTo>
                    <a:pt x="1709" y="3354"/>
                  </a:lnTo>
                  <a:lnTo>
                    <a:pt x="1714" y="3358"/>
                  </a:lnTo>
                  <a:lnTo>
                    <a:pt x="1720" y="3363"/>
                  </a:lnTo>
                  <a:lnTo>
                    <a:pt x="1726" y="3368"/>
                  </a:lnTo>
                  <a:lnTo>
                    <a:pt x="1732" y="3372"/>
                  </a:lnTo>
                  <a:lnTo>
                    <a:pt x="1737" y="3377"/>
                  </a:lnTo>
                  <a:lnTo>
                    <a:pt x="1743" y="3381"/>
                  </a:lnTo>
                  <a:lnTo>
                    <a:pt x="1748" y="3387"/>
                  </a:lnTo>
                  <a:lnTo>
                    <a:pt x="1755" y="3392"/>
                  </a:lnTo>
                  <a:lnTo>
                    <a:pt x="1760" y="3396"/>
                  </a:lnTo>
                  <a:lnTo>
                    <a:pt x="1766" y="3401"/>
                  </a:lnTo>
                  <a:lnTo>
                    <a:pt x="1772" y="3405"/>
                  </a:lnTo>
                  <a:lnTo>
                    <a:pt x="1777" y="3409"/>
                  </a:lnTo>
                  <a:lnTo>
                    <a:pt x="1784" y="3415"/>
                  </a:lnTo>
                  <a:lnTo>
                    <a:pt x="1789" y="3419"/>
                  </a:lnTo>
                  <a:lnTo>
                    <a:pt x="1795" y="3424"/>
                  </a:lnTo>
                  <a:lnTo>
                    <a:pt x="1800" y="3428"/>
                  </a:lnTo>
                  <a:lnTo>
                    <a:pt x="1806" y="3432"/>
                  </a:lnTo>
                  <a:lnTo>
                    <a:pt x="1812" y="3437"/>
                  </a:lnTo>
                  <a:lnTo>
                    <a:pt x="1818" y="3442"/>
                  </a:lnTo>
                  <a:lnTo>
                    <a:pt x="1823" y="3446"/>
                  </a:lnTo>
                  <a:lnTo>
                    <a:pt x="1829" y="3450"/>
                  </a:lnTo>
                  <a:lnTo>
                    <a:pt x="1834" y="3455"/>
                  </a:lnTo>
                  <a:lnTo>
                    <a:pt x="1841" y="3459"/>
                  </a:lnTo>
                  <a:lnTo>
                    <a:pt x="1846" y="3463"/>
                  </a:lnTo>
                  <a:lnTo>
                    <a:pt x="1852" y="3467"/>
                  </a:lnTo>
                  <a:lnTo>
                    <a:pt x="1857" y="3472"/>
                  </a:lnTo>
                  <a:lnTo>
                    <a:pt x="1863" y="3477"/>
                  </a:lnTo>
                  <a:lnTo>
                    <a:pt x="1870" y="3481"/>
                  </a:lnTo>
                  <a:lnTo>
                    <a:pt x="1875" y="3485"/>
                  </a:lnTo>
                  <a:lnTo>
                    <a:pt x="1881" y="3489"/>
                  </a:lnTo>
                  <a:lnTo>
                    <a:pt x="1886" y="3493"/>
                  </a:lnTo>
                  <a:lnTo>
                    <a:pt x="1892" y="3498"/>
                  </a:lnTo>
                  <a:lnTo>
                    <a:pt x="1898" y="3502"/>
                  </a:lnTo>
                  <a:lnTo>
                    <a:pt x="1904" y="3506"/>
                  </a:lnTo>
                  <a:lnTo>
                    <a:pt x="1909" y="3510"/>
                  </a:lnTo>
                  <a:lnTo>
                    <a:pt x="1915" y="3514"/>
                  </a:lnTo>
                  <a:lnTo>
                    <a:pt x="1920" y="3518"/>
                  </a:lnTo>
                  <a:lnTo>
                    <a:pt x="1927" y="3522"/>
                  </a:lnTo>
                  <a:lnTo>
                    <a:pt x="1932" y="3526"/>
                  </a:lnTo>
                  <a:lnTo>
                    <a:pt x="1938" y="3530"/>
                  </a:lnTo>
                  <a:lnTo>
                    <a:pt x="1943" y="3534"/>
                  </a:lnTo>
                  <a:lnTo>
                    <a:pt x="1949" y="3538"/>
                  </a:lnTo>
                  <a:lnTo>
                    <a:pt x="1956" y="3542"/>
                  </a:lnTo>
                  <a:lnTo>
                    <a:pt x="1961" y="3546"/>
                  </a:lnTo>
                  <a:lnTo>
                    <a:pt x="1967" y="3549"/>
                  </a:lnTo>
                  <a:lnTo>
                    <a:pt x="1972" y="3553"/>
                  </a:lnTo>
                  <a:lnTo>
                    <a:pt x="1978" y="3558"/>
                  </a:lnTo>
                  <a:lnTo>
                    <a:pt x="1984" y="3562"/>
                  </a:lnTo>
                  <a:lnTo>
                    <a:pt x="1990" y="3565"/>
                  </a:lnTo>
                  <a:lnTo>
                    <a:pt x="1995" y="3569"/>
                  </a:lnTo>
                  <a:lnTo>
                    <a:pt x="2001" y="3573"/>
                  </a:lnTo>
                  <a:lnTo>
                    <a:pt x="2006" y="3576"/>
                  </a:lnTo>
                  <a:lnTo>
                    <a:pt x="2013" y="3580"/>
                  </a:lnTo>
                  <a:lnTo>
                    <a:pt x="2018" y="3584"/>
                  </a:lnTo>
                  <a:lnTo>
                    <a:pt x="2024" y="3588"/>
                  </a:lnTo>
                  <a:lnTo>
                    <a:pt x="2029" y="3592"/>
                  </a:lnTo>
                  <a:lnTo>
                    <a:pt x="2035" y="3595"/>
                  </a:lnTo>
                  <a:lnTo>
                    <a:pt x="2041" y="3599"/>
                  </a:lnTo>
                  <a:lnTo>
                    <a:pt x="2047" y="3602"/>
                  </a:lnTo>
                  <a:lnTo>
                    <a:pt x="2053" y="3606"/>
                  </a:lnTo>
                  <a:lnTo>
                    <a:pt x="2058" y="3609"/>
                  </a:lnTo>
                  <a:lnTo>
                    <a:pt x="2064" y="3614"/>
                  </a:lnTo>
                  <a:lnTo>
                    <a:pt x="2070" y="3617"/>
                  </a:lnTo>
                  <a:lnTo>
                    <a:pt x="2076" y="3620"/>
                  </a:lnTo>
                  <a:lnTo>
                    <a:pt x="2081" y="3624"/>
                  </a:lnTo>
                  <a:lnTo>
                    <a:pt x="2087" y="3627"/>
                  </a:lnTo>
                  <a:lnTo>
                    <a:pt x="2092" y="3631"/>
                  </a:lnTo>
                  <a:lnTo>
                    <a:pt x="2099" y="3634"/>
                  </a:lnTo>
                  <a:lnTo>
                    <a:pt x="2104" y="3637"/>
                  </a:lnTo>
                  <a:lnTo>
                    <a:pt x="2110" y="3642"/>
                  </a:lnTo>
                  <a:lnTo>
                    <a:pt x="2115" y="3645"/>
                  </a:lnTo>
                  <a:lnTo>
                    <a:pt x="2121" y="3648"/>
                  </a:lnTo>
                  <a:lnTo>
                    <a:pt x="2127" y="3652"/>
                  </a:lnTo>
                  <a:lnTo>
                    <a:pt x="2133" y="3655"/>
                  </a:lnTo>
                  <a:lnTo>
                    <a:pt x="2139" y="3658"/>
                  </a:lnTo>
                  <a:lnTo>
                    <a:pt x="2144" y="3661"/>
                  </a:lnTo>
                  <a:lnTo>
                    <a:pt x="2150" y="3665"/>
                  </a:lnTo>
                  <a:lnTo>
                    <a:pt x="2156" y="3669"/>
                  </a:lnTo>
                  <a:lnTo>
                    <a:pt x="2162" y="3672"/>
                  </a:lnTo>
                  <a:lnTo>
                    <a:pt x="2167" y="3675"/>
                  </a:lnTo>
                  <a:lnTo>
                    <a:pt x="2173" y="3678"/>
                  </a:lnTo>
                  <a:lnTo>
                    <a:pt x="2178" y="3681"/>
                  </a:lnTo>
                  <a:lnTo>
                    <a:pt x="2185" y="3684"/>
                  </a:lnTo>
                  <a:lnTo>
                    <a:pt x="2190" y="3688"/>
                  </a:lnTo>
                  <a:lnTo>
                    <a:pt x="2196" y="3691"/>
                  </a:lnTo>
                  <a:lnTo>
                    <a:pt x="2201" y="3694"/>
                  </a:lnTo>
                  <a:lnTo>
                    <a:pt x="2207" y="3698"/>
                  </a:lnTo>
                  <a:lnTo>
                    <a:pt x="2213" y="3701"/>
                  </a:lnTo>
                  <a:lnTo>
                    <a:pt x="2219" y="3704"/>
                  </a:lnTo>
                  <a:lnTo>
                    <a:pt x="2224" y="3707"/>
                  </a:lnTo>
                  <a:lnTo>
                    <a:pt x="2230" y="3710"/>
                  </a:lnTo>
                  <a:lnTo>
                    <a:pt x="2236" y="3713"/>
                  </a:lnTo>
                  <a:lnTo>
                    <a:pt x="2242" y="3716"/>
                  </a:lnTo>
                  <a:lnTo>
                    <a:pt x="2248" y="3719"/>
                  </a:lnTo>
                  <a:lnTo>
                    <a:pt x="2253" y="3722"/>
                  </a:lnTo>
                  <a:lnTo>
                    <a:pt x="2259" y="3725"/>
                  </a:lnTo>
                  <a:lnTo>
                    <a:pt x="2264" y="3728"/>
                  </a:lnTo>
                  <a:lnTo>
                    <a:pt x="2271" y="3731"/>
                  </a:lnTo>
                  <a:lnTo>
                    <a:pt x="2276" y="3734"/>
                  </a:lnTo>
                  <a:lnTo>
                    <a:pt x="2282" y="3737"/>
                  </a:lnTo>
                  <a:lnTo>
                    <a:pt x="2287" y="3740"/>
                  </a:lnTo>
                  <a:lnTo>
                    <a:pt x="2293" y="3743"/>
                  </a:lnTo>
                  <a:lnTo>
                    <a:pt x="2299" y="3746"/>
                  </a:lnTo>
                  <a:lnTo>
                    <a:pt x="2305" y="3748"/>
                  </a:lnTo>
                  <a:lnTo>
                    <a:pt x="2310" y="3751"/>
                  </a:lnTo>
                  <a:lnTo>
                    <a:pt x="2316" y="3755"/>
                  </a:lnTo>
                  <a:lnTo>
                    <a:pt x="2322" y="3758"/>
                  </a:lnTo>
                  <a:lnTo>
                    <a:pt x="2328" y="3760"/>
                  </a:lnTo>
                  <a:lnTo>
                    <a:pt x="2334" y="3763"/>
                  </a:lnTo>
                  <a:lnTo>
                    <a:pt x="2339" y="3766"/>
                  </a:lnTo>
                  <a:lnTo>
                    <a:pt x="2345" y="3769"/>
                  </a:lnTo>
                  <a:lnTo>
                    <a:pt x="2350" y="3771"/>
                  </a:lnTo>
                  <a:lnTo>
                    <a:pt x="2357" y="3774"/>
                  </a:lnTo>
                  <a:lnTo>
                    <a:pt x="2362" y="3777"/>
                  </a:lnTo>
                  <a:lnTo>
                    <a:pt x="2368" y="3779"/>
                  </a:lnTo>
                  <a:lnTo>
                    <a:pt x="2373" y="3782"/>
                  </a:lnTo>
                  <a:lnTo>
                    <a:pt x="2379" y="3786"/>
                  </a:lnTo>
                  <a:lnTo>
                    <a:pt x="2385" y="3788"/>
                  </a:lnTo>
                  <a:lnTo>
                    <a:pt x="2391" y="3791"/>
                  </a:lnTo>
                  <a:lnTo>
                    <a:pt x="2396" y="3793"/>
                  </a:lnTo>
                  <a:lnTo>
                    <a:pt x="2402" y="3796"/>
                  </a:lnTo>
                  <a:lnTo>
                    <a:pt x="2407" y="3799"/>
                  </a:lnTo>
                  <a:lnTo>
                    <a:pt x="2414" y="3801"/>
                  </a:lnTo>
                  <a:lnTo>
                    <a:pt x="2420" y="3804"/>
                  </a:lnTo>
                  <a:lnTo>
                    <a:pt x="2425" y="3806"/>
                  </a:lnTo>
                  <a:lnTo>
                    <a:pt x="2431" y="3809"/>
                  </a:lnTo>
                  <a:lnTo>
                    <a:pt x="2436" y="3811"/>
                  </a:lnTo>
                  <a:lnTo>
                    <a:pt x="2443" y="3815"/>
                  </a:lnTo>
                  <a:lnTo>
                    <a:pt x="2448" y="3817"/>
                  </a:lnTo>
                  <a:lnTo>
                    <a:pt x="2454" y="3820"/>
                  </a:lnTo>
                  <a:lnTo>
                    <a:pt x="2459" y="3822"/>
                  </a:lnTo>
                  <a:lnTo>
                    <a:pt x="2465" y="3825"/>
                  </a:lnTo>
                  <a:lnTo>
                    <a:pt x="2471" y="3827"/>
                  </a:lnTo>
                  <a:lnTo>
                    <a:pt x="2477" y="3829"/>
                  </a:lnTo>
                  <a:lnTo>
                    <a:pt x="2482" y="3832"/>
                  </a:lnTo>
                  <a:lnTo>
                    <a:pt x="2488" y="3834"/>
                  </a:lnTo>
                  <a:lnTo>
                    <a:pt x="2493" y="3837"/>
                  </a:lnTo>
                  <a:lnTo>
                    <a:pt x="2500" y="3839"/>
                  </a:lnTo>
                  <a:lnTo>
                    <a:pt x="2506" y="3842"/>
                  </a:lnTo>
                  <a:lnTo>
                    <a:pt x="2511" y="3845"/>
                  </a:lnTo>
                  <a:lnTo>
                    <a:pt x="2517" y="3847"/>
                  </a:lnTo>
                  <a:lnTo>
                    <a:pt x="2522" y="3849"/>
                  </a:lnTo>
                  <a:lnTo>
                    <a:pt x="2529" y="3852"/>
                  </a:lnTo>
                  <a:lnTo>
                    <a:pt x="2534" y="3854"/>
                  </a:lnTo>
                  <a:lnTo>
                    <a:pt x="2540" y="3856"/>
                  </a:lnTo>
                  <a:lnTo>
                    <a:pt x="2545" y="3858"/>
                  </a:lnTo>
                  <a:lnTo>
                    <a:pt x="2551" y="3861"/>
                  </a:lnTo>
                  <a:lnTo>
                    <a:pt x="2557" y="3863"/>
                  </a:lnTo>
                  <a:lnTo>
                    <a:pt x="2563" y="3865"/>
                  </a:lnTo>
                  <a:lnTo>
                    <a:pt x="2568" y="3867"/>
                  </a:lnTo>
                  <a:lnTo>
                    <a:pt x="2574" y="3871"/>
                  </a:lnTo>
                  <a:lnTo>
                    <a:pt x="2579" y="3873"/>
                  </a:lnTo>
                  <a:lnTo>
                    <a:pt x="2586" y="3875"/>
                  </a:lnTo>
                  <a:lnTo>
                    <a:pt x="2591" y="3877"/>
                  </a:lnTo>
                  <a:lnTo>
                    <a:pt x="2597" y="3879"/>
                  </a:lnTo>
                  <a:lnTo>
                    <a:pt x="2603" y="3882"/>
                  </a:lnTo>
                  <a:lnTo>
                    <a:pt x="2608" y="3884"/>
                  </a:lnTo>
                  <a:lnTo>
                    <a:pt x="2615" y="3886"/>
                  </a:lnTo>
                  <a:lnTo>
                    <a:pt x="2620" y="3888"/>
                  </a:lnTo>
                  <a:lnTo>
                    <a:pt x="2626" y="3890"/>
                  </a:lnTo>
                  <a:lnTo>
                    <a:pt x="2631" y="3892"/>
                  </a:lnTo>
                  <a:lnTo>
                    <a:pt x="2637" y="3894"/>
                  </a:lnTo>
                  <a:lnTo>
                    <a:pt x="2643" y="3896"/>
                  </a:lnTo>
                  <a:lnTo>
                    <a:pt x="2649" y="3899"/>
                  </a:lnTo>
                  <a:lnTo>
                    <a:pt x="2654" y="3902"/>
                  </a:lnTo>
                  <a:lnTo>
                    <a:pt x="2660" y="3904"/>
                  </a:lnTo>
                  <a:lnTo>
                    <a:pt x="2665" y="3906"/>
                  </a:lnTo>
                  <a:lnTo>
                    <a:pt x="2672" y="3908"/>
                  </a:lnTo>
                  <a:lnTo>
                    <a:pt x="2677" y="3910"/>
                  </a:lnTo>
                  <a:lnTo>
                    <a:pt x="2683" y="3912"/>
                  </a:lnTo>
                  <a:lnTo>
                    <a:pt x="2689" y="3914"/>
                  </a:lnTo>
                  <a:lnTo>
                    <a:pt x="2694" y="3916"/>
                  </a:lnTo>
                  <a:lnTo>
                    <a:pt x="2701" y="3918"/>
                  </a:lnTo>
                  <a:lnTo>
                    <a:pt x="2706" y="3920"/>
                  </a:lnTo>
                  <a:lnTo>
                    <a:pt x="2712" y="3922"/>
                  </a:lnTo>
                  <a:lnTo>
                    <a:pt x="2717" y="3924"/>
                  </a:lnTo>
                  <a:lnTo>
                    <a:pt x="2723" y="3926"/>
                  </a:lnTo>
                  <a:lnTo>
                    <a:pt x="2729" y="3929"/>
                  </a:lnTo>
                  <a:lnTo>
                    <a:pt x="2735" y="3930"/>
                  </a:lnTo>
                  <a:lnTo>
                    <a:pt x="2740" y="3932"/>
                  </a:lnTo>
                  <a:lnTo>
                    <a:pt x="2746" y="3934"/>
                  </a:lnTo>
                  <a:lnTo>
                    <a:pt x="2751" y="3936"/>
                  </a:lnTo>
                  <a:lnTo>
                    <a:pt x="2758" y="3938"/>
                  </a:lnTo>
                  <a:lnTo>
                    <a:pt x="2763" y="3940"/>
                  </a:lnTo>
                  <a:lnTo>
                    <a:pt x="2769" y="3942"/>
                  </a:lnTo>
                  <a:lnTo>
                    <a:pt x="2774" y="3944"/>
                  </a:lnTo>
                  <a:lnTo>
                    <a:pt x="2780" y="3946"/>
                  </a:lnTo>
                  <a:lnTo>
                    <a:pt x="2787" y="3947"/>
                  </a:lnTo>
                  <a:lnTo>
                    <a:pt x="2792" y="3949"/>
                  </a:lnTo>
                  <a:lnTo>
                    <a:pt x="2798" y="3951"/>
                  </a:lnTo>
                  <a:lnTo>
                    <a:pt x="2803" y="3953"/>
                  </a:lnTo>
                  <a:lnTo>
                    <a:pt x="2809" y="3956"/>
                  </a:lnTo>
                  <a:lnTo>
                    <a:pt x="2815" y="3957"/>
                  </a:lnTo>
                  <a:lnTo>
                    <a:pt x="2821" y="3959"/>
                  </a:lnTo>
                  <a:lnTo>
                    <a:pt x="2826" y="3961"/>
                  </a:lnTo>
                  <a:lnTo>
                    <a:pt x="2832" y="3963"/>
                  </a:lnTo>
                  <a:lnTo>
                    <a:pt x="2837" y="3965"/>
                  </a:lnTo>
                  <a:lnTo>
                    <a:pt x="2844" y="3966"/>
                  </a:lnTo>
                  <a:lnTo>
                    <a:pt x="2849" y="3968"/>
                  </a:lnTo>
                  <a:lnTo>
                    <a:pt x="2855" y="3970"/>
                  </a:lnTo>
                  <a:lnTo>
                    <a:pt x="2860" y="3972"/>
                  </a:lnTo>
                  <a:lnTo>
                    <a:pt x="2866" y="3973"/>
                  </a:lnTo>
                  <a:lnTo>
                    <a:pt x="2873" y="3975"/>
                  </a:lnTo>
                  <a:lnTo>
                    <a:pt x="2878" y="3977"/>
                  </a:lnTo>
                  <a:lnTo>
                    <a:pt x="2884" y="3978"/>
                  </a:lnTo>
                  <a:lnTo>
                    <a:pt x="2889" y="3980"/>
                  </a:lnTo>
                  <a:lnTo>
                    <a:pt x="2895" y="3982"/>
                  </a:lnTo>
                  <a:lnTo>
                    <a:pt x="2901" y="3983"/>
                  </a:lnTo>
                  <a:lnTo>
                    <a:pt x="2907" y="3986"/>
                  </a:lnTo>
                  <a:lnTo>
                    <a:pt x="2912" y="3988"/>
                  </a:lnTo>
                  <a:lnTo>
                    <a:pt x="2918" y="3989"/>
                  </a:lnTo>
                  <a:lnTo>
                    <a:pt x="2923" y="3991"/>
                  </a:lnTo>
                  <a:lnTo>
                    <a:pt x="2930" y="3993"/>
                  </a:lnTo>
                  <a:lnTo>
                    <a:pt x="2935" y="3994"/>
                  </a:lnTo>
                  <a:lnTo>
                    <a:pt x="2941" y="3996"/>
                  </a:lnTo>
                  <a:lnTo>
                    <a:pt x="2946" y="3997"/>
                  </a:lnTo>
                  <a:lnTo>
                    <a:pt x="2952" y="3999"/>
                  </a:lnTo>
                  <a:lnTo>
                    <a:pt x="2958" y="4001"/>
                  </a:lnTo>
                  <a:lnTo>
                    <a:pt x="2964" y="4002"/>
                  </a:lnTo>
                  <a:lnTo>
                    <a:pt x="2970" y="4004"/>
                  </a:lnTo>
                  <a:lnTo>
                    <a:pt x="2975" y="4005"/>
                  </a:lnTo>
                  <a:lnTo>
                    <a:pt x="2981" y="4007"/>
                  </a:lnTo>
                  <a:lnTo>
                    <a:pt x="2987" y="4008"/>
                  </a:lnTo>
                  <a:lnTo>
                    <a:pt x="2993" y="4010"/>
                  </a:lnTo>
                  <a:lnTo>
                    <a:pt x="2998" y="4011"/>
                  </a:lnTo>
                  <a:lnTo>
                    <a:pt x="3004" y="4014"/>
                  </a:lnTo>
                  <a:lnTo>
                    <a:pt x="3009" y="4016"/>
                  </a:lnTo>
                  <a:lnTo>
                    <a:pt x="3016" y="4017"/>
                  </a:lnTo>
                  <a:lnTo>
                    <a:pt x="3021" y="4019"/>
                  </a:lnTo>
                  <a:lnTo>
                    <a:pt x="3027" y="4020"/>
                  </a:lnTo>
                  <a:lnTo>
                    <a:pt x="3032" y="4022"/>
                  </a:lnTo>
                  <a:lnTo>
                    <a:pt x="3038" y="4023"/>
                  </a:lnTo>
                  <a:lnTo>
                    <a:pt x="3044" y="4024"/>
                  </a:lnTo>
                  <a:lnTo>
                    <a:pt x="3050" y="4026"/>
                  </a:lnTo>
                  <a:lnTo>
                    <a:pt x="3056" y="4027"/>
                  </a:lnTo>
                  <a:lnTo>
                    <a:pt x="3061" y="4029"/>
                  </a:lnTo>
                  <a:lnTo>
                    <a:pt x="3068" y="4030"/>
                  </a:lnTo>
                  <a:lnTo>
                    <a:pt x="3073" y="4032"/>
                  </a:lnTo>
                  <a:lnTo>
                    <a:pt x="3079" y="4033"/>
                  </a:lnTo>
                  <a:lnTo>
                    <a:pt x="3084" y="4035"/>
                  </a:lnTo>
                  <a:lnTo>
                    <a:pt x="3090" y="4036"/>
                  </a:lnTo>
                  <a:lnTo>
                    <a:pt x="3095" y="4037"/>
                  </a:lnTo>
                  <a:lnTo>
                    <a:pt x="3102" y="4039"/>
                  </a:lnTo>
                  <a:lnTo>
                    <a:pt x="3107" y="4040"/>
                  </a:lnTo>
                  <a:lnTo>
                    <a:pt x="3113" y="4043"/>
                  </a:lnTo>
                  <a:lnTo>
                    <a:pt x="3118" y="4044"/>
                  </a:lnTo>
                  <a:lnTo>
                    <a:pt x="3125" y="4045"/>
                  </a:lnTo>
                  <a:lnTo>
                    <a:pt x="3130" y="4047"/>
                  </a:lnTo>
                  <a:lnTo>
                    <a:pt x="3136" y="4048"/>
                  </a:lnTo>
                  <a:lnTo>
                    <a:pt x="3141" y="4049"/>
                  </a:lnTo>
                  <a:lnTo>
                    <a:pt x="3147" y="4051"/>
                  </a:lnTo>
                  <a:lnTo>
                    <a:pt x="3154" y="4052"/>
                  </a:lnTo>
                  <a:lnTo>
                    <a:pt x="3159" y="4053"/>
                  </a:lnTo>
                  <a:lnTo>
                    <a:pt x="3165" y="4055"/>
                  </a:lnTo>
                  <a:lnTo>
                    <a:pt x="3170" y="4056"/>
                  </a:lnTo>
                  <a:lnTo>
                    <a:pt x="3176" y="4057"/>
                  </a:lnTo>
                  <a:lnTo>
                    <a:pt x="3181" y="4059"/>
                  </a:lnTo>
                  <a:lnTo>
                    <a:pt x="3188" y="4060"/>
                  </a:lnTo>
                  <a:lnTo>
                    <a:pt x="3193" y="4061"/>
                  </a:lnTo>
                  <a:lnTo>
                    <a:pt x="3199" y="4063"/>
                  </a:lnTo>
                  <a:lnTo>
                    <a:pt x="3204" y="4064"/>
                  </a:lnTo>
                  <a:lnTo>
                    <a:pt x="3211" y="4065"/>
                  </a:lnTo>
                  <a:lnTo>
                    <a:pt x="3216" y="4066"/>
                  </a:lnTo>
                  <a:lnTo>
                    <a:pt x="3222" y="4068"/>
                  </a:lnTo>
                  <a:lnTo>
                    <a:pt x="3227" y="4069"/>
                  </a:lnTo>
                  <a:lnTo>
                    <a:pt x="3233" y="4071"/>
                  </a:lnTo>
                  <a:lnTo>
                    <a:pt x="3240" y="4072"/>
                  </a:lnTo>
                  <a:lnTo>
                    <a:pt x="3245" y="4074"/>
                  </a:lnTo>
                  <a:lnTo>
                    <a:pt x="3251" y="4075"/>
                  </a:lnTo>
                  <a:lnTo>
                    <a:pt x="3256" y="4076"/>
                  </a:lnTo>
                  <a:lnTo>
                    <a:pt x="3262" y="4077"/>
                  </a:lnTo>
                  <a:lnTo>
                    <a:pt x="3268" y="4079"/>
                  </a:lnTo>
                  <a:lnTo>
                    <a:pt x="3274" y="4080"/>
                  </a:lnTo>
                  <a:lnTo>
                    <a:pt x="3279" y="4081"/>
                  </a:lnTo>
                  <a:lnTo>
                    <a:pt x="3285" y="4082"/>
                  </a:lnTo>
                  <a:lnTo>
                    <a:pt x="3290" y="4083"/>
                  </a:lnTo>
                  <a:lnTo>
                    <a:pt x="3297" y="4084"/>
                  </a:lnTo>
                  <a:lnTo>
                    <a:pt x="3302" y="4086"/>
                  </a:lnTo>
                  <a:lnTo>
                    <a:pt x="3308" y="4087"/>
                  </a:lnTo>
                  <a:lnTo>
                    <a:pt x="3313" y="4088"/>
                  </a:lnTo>
                  <a:lnTo>
                    <a:pt x="3319" y="4089"/>
                  </a:lnTo>
                  <a:lnTo>
                    <a:pt x="3325" y="4090"/>
                  </a:lnTo>
                  <a:lnTo>
                    <a:pt x="3331" y="4091"/>
                  </a:lnTo>
                  <a:lnTo>
                    <a:pt x="3337" y="4093"/>
                  </a:lnTo>
                  <a:lnTo>
                    <a:pt x="3342" y="4094"/>
                  </a:lnTo>
                  <a:lnTo>
                    <a:pt x="3348" y="4095"/>
                  </a:lnTo>
                  <a:lnTo>
                    <a:pt x="3354" y="4096"/>
                  </a:lnTo>
                  <a:lnTo>
                    <a:pt x="3360" y="4097"/>
                  </a:lnTo>
                  <a:lnTo>
                    <a:pt x="3365" y="4098"/>
                  </a:lnTo>
                  <a:lnTo>
                    <a:pt x="3371" y="4100"/>
                  </a:lnTo>
                  <a:lnTo>
                    <a:pt x="3376" y="4101"/>
                  </a:lnTo>
                  <a:lnTo>
                    <a:pt x="3383" y="4103"/>
                  </a:lnTo>
                  <a:lnTo>
                    <a:pt x="3388" y="4104"/>
                  </a:lnTo>
                  <a:lnTo>
                    <a:pt x="3394" y="4105"/>
                  </a:lnTo>
                  <a:lnTo>
                    <a:pt x="3399" y="4106"/>
                  </a:lnTo>
                  <a:lnTo>
                    <a:pt x="3405" y="4107"/>
                  </a:lnTo>
                  <a:lnTo>
                    <a:pt x="3411" y="4108"/>
                  </a:lnTo>
                  <a:lnTo>
                    <a:pt x="3417" y="4109"/>
                  </a:lnTo>
                  <a:lnTo>
                    <a:pt x="3423" y="4110"/>
                  </a:lnTo>
                  <a:lnTo>
                    <a:pt x="3428" y="4111"/>
                  </a:lnTo>
                  <a:lnTo>
                    <a:pt x="3434" y="4112"/>
                  </a:lnTo>
                  <a:lnTo>
                    <a:pt x="3440" y="4113"/>
                  </a:lnTo>
                  <a:lnTo>
                    <a:pt x="3446" y="4114"/>
                  </a:lnTo>
                  <a:lnTo>
                    <a:pt x="3451" y="4115"/>
                  </a:lnTo>
                  <a:lnTo>
                    <a:pt x="3457" y="4116"/>
                  </a:lnTo>
                  <a:lnTo>
                    <a:pt x="3462" y="4117"/>
                  </a:lnTo>
                  <a:lnTo>
                    <a:pt x="3469" y="4118"/>
                  </a:lnTo>
                  <a:lnTo>
                    <a:pt x="3474" y="4119"/>
                  </a:lnTo>
                  <a:lnTo>
                    <a:pt x="3480" y="4120"/>
                  </a:lnTo>
                  <a:lnTo>
                    <a:pt x="3485" y="4121"/>
                  </a:lnTo>
                  <a:lnTo>
                    <a:pt x="3491" y="4122"/>
                  </a:lnTo>
                  <a:lnTo>
                    <a:pt x="3497" y="4123"/>
                  </a:lnTo>
                  <a:lnTo>
                    <a:pt x="3503" y="4124"/>
                  </a:lnTo>
                  <a:lnTo>
                    <a:pt x="3508" y="4125"/>
                  </a:lnTo>
                  <a:lnTo>
                    <a:pt x="3514" y="4126"/>
                  </a:lnTo>
                  <a:lnTo>
                    <a:pt x="3520" y="4128"/>
                  </a:lnTo>
                  <a:lnTo>
                    <a:pt x="3526" y="4129"/>
                  </a:lnTo>
                  <a:lnTo>
                    <a:pt x="3532" y="4130"/>
                  </a:lnTo>
                  <a:lnTo>
                    <a:pt x="3537" y="4131"/>
                  </a:lnTo>
                  <a:lnTo>
                    <a:pt x="3543" y="4132"/>
                  </a:lnTo>
                  <a:lnTo>
                    <a:pt x="3548" y="4133"/>
                  </a:lnTo>
                  <a:lnTo>
                    <a:pt x="3555" y="4134"/>
                  </a:lnTo>
                  <a:lnTo>
                    <a:pt x="3560" y="4135"/>
                  </a:lnTo>
                  <a:lnTo>
                    <a:pt x="3566" y="4136"/>
                  </a:lnTo>
                  <a:lnTo>
                    <a:pt x="3571" y="4137"/>
                  </a:lnTo>
                  <a:lnTo>
                    <a:pt x="3577" y="4138"/>
                  </a:lnTo>
                  <a:lnTo>
                    <a:pt x="3583" y="4139"/>
                  </a:lnTo>
                  <a:lnTo>
                    <a:pt x="3589" y="4140"/>
                  </a:lnTo>
                  <a:lnTo>
                    <a:pt x="3594" y="4140"/>
                  </a:lnTo>
                  <a:lnTo>
                    <a:pt x="3600" y="4141"/>
                  </a:lnTo>
                  <a:lnTo>
                    <a:pt x="3606" y="4142"/>
                  </a:lnTo>
                  <a:lnTo>
                    <a:pt x="3612" y="4143"/>
                  </a:lnTo>
                  <a:lnTo>
                    <a:pt x="3618" y="4144"/>
                  </a:lnTo>
                  <a:lnTo>
                    <a:pt x="3623" y="4145"/>
                  </a:lnTo>
                  <a:lnTo>
                    <a:pt x="3629" y="4146"/>
                  </a:lnTo>
                  <a:lnTo>
                    <a:pt x="3634" y="4147"/>
                  </a:lnTo>
                  <a:lnTo>
                    <a:pt x="3641" y="4148"/>
                  </a:lnTo>
                  <a:lnTo>
                    <a:pt x="3646" y="4148"/>
                  </a:lnTo>
                  <a:lnTo>
                    <a:pt x="3652" y="4149"/>
                  </a:lnTo>
                  <a:lnTo>
                    <a:pt x="3657" y="4150"/>
                  </a:lnTo>
                  <a:lnTo>
                    <a:pt x="3663" y="4151"/>
                  </a:lnTo>
                  <a:lnTo>
                    <a:pt x="3669" y="4152"/>
                  </a:lnTo>
                  <a:lnTo>
                    <a:pt x="3675" y="4153"/>
                  </a:lnTo>
                  <a:lnTo>
                    <a:pt x="3680" y="4154"/>
                  </a:lnTo>
                  <a:lnTo>
                    <a:pt x="3686" y="4154"/>
                  </a:lnTo>
                  <a:lnTo>
                    <a:pt x="3691" y="4155"/>
                  </a:lnTo>
                  <a:lnTo>
                    <a:pt x="3698" y="4157"/>
                  </a:lnTo>
                  <a:lnTo>
                    <a:pt x="3704" y="4158"/>
                  </a:lnTo>
                  <a:lnTo>
                    <a:pt x="3709" y="4159"/>
                  </a:lnTo>
                  <a:lnTo>
                    <a:pt x="3715" y="4160"/>
                  </a:lnTo>
                  <a:lnTo>
                    <a:pt x="3720" y="4160"/>
                  </a:lnTo>
                  <a:lnTo>
                    <a:pt x="3727" y="4161"/>
                  </a:lnTo>
                  <a:lnTo>
                    <a:pt x="3732" y="4162"/>
                  </a:lnTo>
                  <a:lnTo>
                    <a:pt x="3738" y="4163"/>
                  </a:lnTo>
                  <a:lnTo>
                    <a:pt x="3743" y="4164"/>
                  </a:lnTo>
                  <a:lnTo>
                    <a:pt x="3749" y="4164"/>
                  </a:lnTo>
                  <a:lnTo>
                    <a:pt x="3755" y="4165"/>
                  </a:lnTo>
                  <a:lnTo>
                    <a:pt x="3761" y="4166"/>
                  </a:lnTo>
                  <a:lnTo>
                    <a:pt x="3766" y="4167"/>
                  </a:lnTo>
                  <a:lnTo>
                    <a:pt x="3772" y="4168"/>
                  </a:lnTo>
                  <a:lnTo>
                    <a:pt x="3777" y="4168"/>
                  </a:lnTo>
                  <a:lnTo>
                    <a:pt x="3784" y="4169"/>
                  </a:lnTo>
                  <a:lnTo>
                    <a:pt x="3790" y="4170"/>
                  </a:lnTo>
                  <a:lnTo>
                    <a:pt x="3795" y="4171"/>
                  </a:lnTo>
                  <a:lnTo>
                    <a:pt x="3801" y="4171"/>
                  </a:lnTo>
                  <a:lnTo>
                    <a:pt x="3806" y="4172"/>
                  </a:lnTo>
                  <a:lnTo>
                    <a:pt x="3813" y="4173"/>
                  </a:lnTo>
                  <a:lnTo>
                    <a:pt x="3818" y="4174"/>
                  </a:lnTo>
                  <a:lnTo>
                    <a:pt x="3824" y="4174"/>
                  </a:lnTo>
                  <a:lnTo>
                    <a:pt x="3829" y="4175"/>
                  </a:lnTo>
                  <a:lnTo>
                    <a:pt x="3835" y="4176"/>
                  </a:lnTo>
                  <a:lnTo>
                    <a:pt x="3841" y="4177"/>
                  </a:lnTo>
                  <a:lnTo>
                    <a:pt x="3847" y="4177"/>
                  </a:lnTo>
                  <a:lnTo>
                    <a:pt x="3852" y="4178"/>
                  </a:lnTo>
                  <a:lnTo>
                    <a:pt x="3858" y="4179"/>
                  </a:lnTo>
                  <a:lnTo>
                    <a:pt x="3863" y="4179"/>
                  </a:lnTo>
                  <a:lnTo>
                    <a:pt x="3870" y="4180"/>
                  </a:lnTo>
                  <a:lnTo>
                    <a:pt x="3875" y="4181"/>
                  </a:lnTo>
                  <a:lnTo>
                    <a:pt x="3881" y="4182"/>
                  </a:lnTo>
                  <a:lnTo>
                    <a:pt x="3887" y="4182"/>
                  </a:lnTo>
                  <a:lnTo>
                    <a:pt x="3892" y="4183"/>
                  </a:lnTo>
                  <a:lnTo>
                    <a:pt x="3899" y="4184"/>
                  </a:lnTo>
                  <a:lnTo>
                    <a:pt x="3904" y="4184"/>
                  </a:lnTo>
                  <a:lnTo>
                    <a:pt x="3910" y="4186"/>
                  </a:lnTo>
                  <a:lnTo>
                    <a:pt x="3915" y="4187"/>
                  </a:lnTo>
                  <a:lnTo>
                    <a:pt x="3921" y="4188"/>
                  </a:lnTo>
                  <a:lnTo>
                    <a:pt x="3927" y="4188"/>
                  </a:lnTo>
                  <a:lnTo>
                    <a:pt x="3933" y="4189"/>
                  </a:lnTo>
                  <a:lnTo>
                    <a:pt x="3938" y="4190"/>
                  </a:lnTo>
                  <a:lnTo>
                    <a:pt x="3944" y="4190"/>
                  </a:lnTo>
                  <a:lnTo>
                    <a:pt x="3949" y="4191"/>
                  </a:lnTo>
                  <a:lnTo>
                    <a:pt x="3956" y="4192"/>
                  </a:lnTo>
                  <a:lnTo>
                    <a:pt x="3961" y="4192"/>
                  </a:lnTo>
                  <a:lnTo>
                    <a:pt x="3967" y="4193"/>
                  </a:lnTo>
                  <a:lnTo>
                    <a:pt x="3973" y="4194"/>
                  </a:lnTo>
                  <a:lnTo>
                    <a:pt x="3978" y="4194"/>
                  </a:lnTo>
                  <a:lnTo>
                    <a:pt x="3985" y="4195"/>
                  </a:lnTo>
                  <a:lnTo>
                    <a:pt x="3990" y="4195"/>
                  </a:lnTo>
                  <a:lnTo>
                    <a:pt x="3996" y="4196"/>
                  </a:lnTo>
                  <a:lnTo>
                    <a:pt x="4001" y="4197"/>
                  </a:lnTo>
                  <a:lnTo>
                    <a:pt x="4007" y="4197"/>
                  </a:lnTo>
                  <a:lnTo>
                    <a:pt x="4013" y="4198"/>
                  </a:lnTo>
                  <a:lnTo>
                    <a:pt x="4019" y="4199"/>
                  </a:lnTo>
                  <a:lnTo>
                    <a:pt x="4024" y="4199"/>
                  </a:lnTo>
                  <a:lnTo>
                    <a:pt x="4030" y="4200"/>
                  </a:lnTo>
                  <a:lnTo>
                    <a:pt x="4035" y="4201"/>
                  </a:lnTo>
                  <a:lnTo>
                    <a:pt x="4042" y="4201"/>
                  </a:lnTo>
                  <a:lnTo>
                    <a:pt x="4047" y="4202"/>
                  </a:lnTo>
                  <a:lnTo>
                    <a:pt x="4053" y="4202"/>
                  </a:lnTo>
                  <a:lnTo>
                    <a:pt x="4058" y="4203"/>
                  </a:lnTo>
                  <a:lnTo>
                    <a:pt x="4064" y="4204"/>
                  </a:lnTo>
                  <a:lnTo>
                    <a:pt x="4071" y="4204"/>
                  </a:lnTo>
                  <a:lnTo>
                    <a:pt x="4076" y="4205"/>
                  </a:lnTo>
                  <a:lnTo>
                    <a:pt x="4082" y="4205"/>
                  </a:lnTo>
                  <a:lnTo>
                    <a:pt x="4087" y="4206"/>
                  </a:lnTo>
                  <a:lnTo>
                    <a:pt x="4093" y="4207"/>
                  </a:lnTo>
                  <a:lnTo>
                    <a:pt x="4099" y="4207"/>
                  </a:lnTo>
                  <a:lnTo>
                    <a:pt x="4105" y="4208"/>
                  </a:lnTo>
                  <a:lnTo>
                    <a:pt x="4110" y="4208"/>
                  </a:lnTo>
                  <a:lnTo>
                    <a:pt x="4116" y="4209"/>
                  </a:lnTo>
                  <a:lnTo>
                    <a:pt x="4121" y="4209"/>
                  </a:lnTo>
                  <a:lnTo>
                    <a:pt x="4128" y="4210"/>
                  </a:lnTo>
                  <a:lnTo>
                    <a:pt x="4133" y="4211"/>
                  </a:lnTo>
                  <a:lnTo>
                    <a:pt x="4139" y="4211"/>
                  </a:lnTo>
                  <a:lnTo>
                    <a:pt x="4144" y="4212"/>
                  </a:lnTo>
                  <a:lnTo>
                    <a:pt x="4150" y="4212"/>
                  </a:lnTo>
                  <a:lnTo>
                    <a:pt x="4157" y="4214"/>
                  </a:lnTo>
                  <a:lnTo>
                    <a:pt x="4162" y="4214"/>
                  </a:lnTo>
                  <a:lnTo>
                    <a:pt x="4168" y="4215"/>
                  </a:lnTo>
                  <a:lnTo>
                    <a:pt x="4173" y="4215"/>
                  </a:lnTo>
                  <a:lnTo>
                    <a:pt x="4179" y="4216"/>
                  </a:lnTo>
                  <a:lnTo>
                    <a:pt x="4185" y="4217"/>
                  </a:lnTo>
                  <a:lnTo>
                    <a:pt x="4191" y="4217"/>
                  </a:lnTo>
                  <a:lnTo>
                    <a:pt x="4196" y="4218"/>
                  </a:lnTo>
                  <a:lnTo>
                    <a:pt x="4202" y="4218"/>
                  </a:lnTo>
                  <a:lnTo>
                    <a:pt x="4207" y="4219"/>
                  </a:lnTo>
                  <a:lnTo>
                    <a:pt x="4214" y="4219"/>
                  </a:lnTo>
                  <a:lnTo>
                    <a:pt x="4219" y="4220"/>
                  </a:lnTo>
                  <a:lnTo>
                    <a:pt x="4225" y="4220"/>
                  </a:lnTo>
                  <a:lnTo>
                    <a:pt x="4230" y="4221"/>
                  </a:lnTo>
                  <a:lnTo>
                    <a:pt x="4236" y="4221"/>
                  </a:lnTo>
                  <a:lnTo>
                    <a:pt x="4242" y="4222"/>
                  </a:lnTo>
                  <a:lnTo>
                    <a:pt x="4248" y="4222"/>
                  </a:lnTo>
                  <a:lnTo>
                    <a:pt x="4254" y="4223"/>
                  </a:lnTo>
                  <a:lnTo>
                    <a:pt x="4259" y="4223"/>
                  </a:lnTo>
                  <a:lnTo>
                    <a:pt x="4265" y="4224"/>
                  </a:lnTo>
                  <a:lnTo>
                    <a:pt x="4271" y="4224"/>
                  </a:lnTo>
                  <a:lnTo>
                    <a:pt x="4277" y="4225"/>
                  </a:lnTo>
                  <a:lnTo>
                    <a:pt x="4282" y="4225"/>
                  </a:lnTo>
                  <a:lnTo>
                    <a:pt x="4288" y="4226"/>
                  </a:lnTo>
                  <a:lnTo>
                    <a:pt x="4293" y="4226"/>
                  </a:lnTo>
                  <a:lnTo>
                    <a:pt x="4300" y="4227"/>
                  </a:lnTo>
                  <a:lnTo>
                    <a:pt x="4305" y="4227"/>
                  </a:lnTo>
                  <a:lnTo>
                    <a:pt x="4311" y="4228"/>
                  </a:lnTo>
                  <a:lnTo>
                    <a:pt x="4316" y="4228"/>
                  </a:lnTo>
                  <a:lnTo>
                    <a:pt x="4322" y="4229"/>
                  </a:lnTo>
                  <a:lnTo>
                    <a:pt x="4328" y="4229"/>
                  </a:lnTo>
                  <a:lnTo>
                    <a:pt x="4334" y="4230"/>
                  </a:lnTo>
                  <a:lnTo>
                    <a:pt x="4340" y="4230"/>
                  </a:lnTo>
                  <a:lnTo>
                    <a:pt x="4345" y="4231"/>
                  </a:lnTo>
                  <a:lnTo>
                    <a:pt x="4351" y="4231"/>
                  </a:lnTo>
                  <a:lnTo>
                    <a:pt x="4357" y="4232"/>
                  </a:lnTo>
                  <a:lnTo>
                    <a:pt x="4363" y="4232"/>
                  </a:lnTo>
                  <a:lnTo>
                    <a:pt x="4368" y="4233"/>
                  </a:lnTo>
                  <a:lnTo>
                    <a:pt x="4374" y="4233"/>
                  </a:lnTo>
                  <a:lnTo>
                    <a:pt x="4379" y="4234"/>
                  </a:lnTo>
                  <a:lnTo>
                    <a:pt x="4386" y="4234"/>
                  </a:lnTo>
                  <a:lnTo>
                    <a:pt x="4391" y="4234"/>
                  </a:lnTo>
                  <a:lnTo>
                    <a:pt x="4397" y="4235"/>
                  </a:lnTo>
                  <a:lnTo>
                    <a:pt x="4402" y="4235"/>
                  </a:lnTo>
                  <a:lnTo>
                    <a:pt x="4408" y="4236"/>
                  </a:lnTo>
                  <a:lnTo>
                    <a:pt x="4414" y="4236"/>
                  </a:lnTo>
                  <a:lnTo>
                    <a:pt x="4420" y="4237"/>
                  </a:lnTo>
                  <a:lnTo>
                    <a:pt x="4425" y="4237"/>
                  </a:lnTo>
                  <a:lnTo>
                    <a:pt x="4431" y="4238"/>
                  </a:lnTo>
                  <a:lnTo>
                    <a:pt x="4437" y="4238"/>
                  </a:lnTo>
                  <a:lnTo>
                    <a:pt x="4443" y="4238"/>
                  </a:lnTo>
                  <a:lnTo>
                    <a:pt x="4449" y="4239"/>
                  </a:lnTo>
                  <a:lnTo>
                    <a:pt x="4454" y="4239"/>
                  </a:lnTo>
                  <a:lnTo>
                    <a:pt x="4460" y="4240"/>
                  </a:lnTo>
                  <a:lnTo>
                    <a:pt x="4465" y="4240"/>
                  </a:lnTo>
                  <a:lnTo>
                    <a:pt x="4472" y="4241"/>
                  </a:lnTo>
                  <a:lnTo>
                    <a:pt x="4477" y="4241"/>
                  </a:lnTo>
                  <a:lnTo>
                    <a:pt x="4483" y="4241"/>
                  </a:lnTo>
                  <a:lnTo>
                    <a:pt x="4488" y="4243"/>
                  </a:lnTo>
                  <a:lnTo>
                    <a:pt x="4494" y="4243"/>
                  </a:lnTo>
                  <a:lnTo>
                    <a:pt x="4500" y="4244"/>
                  </a:lnTo>
                  <a:lnTo>
                    <a:pt x="4506" y="4244"/>
                  </a:lnTo>
                  <a:lnTo>
                    <a:pt x="4511" y="4245"/>
                  </a:lnTo>
                  <a:lnTo>
                    <a:pt x="4517" y="4245"/>
                  </a:lnTo>
                  <a:lnTo>
                    <a:pt x="4523" y="4245"/>
                  </a:lnTo>
                  <a:lnTo>
                    <a:pt x="4529" y="4246"/>
                  </a:lnTo>
                  <a:lnTo>
                    <a:pt x="4535" y="4246"/>
                  </a:lnTo>
                  <a:lnTo>
                    <a:pt x="4540" y="4247"/>
                  </a:lnTo>
                  <a:lnTo>
                    <a:pt x="4546" y="4247"/>
                  </a:lnTo>
                  <a:lnTo>
                    <a:pt x="4551" y="4247"/>
                  </a:lnTo>
                  <a:lnTo>
                    <a:pt x="4558" y="4248"/>
                  </a:lnTo>
                  <a:lnTo>
                    <a:pt x="4563" y="4248"/>
                  </a:lnTo>
                  <a:lnTo>
                    <a:pt x="4569" y="4248"/>
                  </a:lnTo>
                  <a:lnTo>
                    <a:pt x="4574" y="4249"/>
                  </a:lnTo>
                  <a:lnTo>
                    <a:pt x="4580" y="4249"/>
                  </a:lnTo>
                  <a:lnTo>
                    <a:pt x="4586" y="4250"/>
                  </a:lnTo>
                  <a:lnTo>
                    <a:pt x="4592" y="4250"/>
                  </a:lnTo>
                  <a:lnTo>
                    <a:pt x="4597" y="4250"/>
                  </a:lnTo>
                  <a:lnTo>
                    <a:pt x="4603" y="4251"/>
                  </a:lnTo>
                  <a:lnTo>
                    <a:pt x="4608" y="4251"/>
                  </a:lnTo>
                  <a:lnTo>
                    <a:pt x="4615" y="4252"/>
                  </a:lnTo>
                  <a:lnTo>
                    <a:pt x="4621" y="4252"/>
                  </a:lnTo>
                  <a:lnTo>
                    <a:pt x="4626" y="4252"/>
                  </a:lnTo>
                  <a:lnTo>
                    <a:pt x="4632" y="4253"/>
                  </a:lnTo>
                  <a:lnTo>
                    <a:pt x="4637" y="4253"/>
                  </a:lnTo>
                  <a:lnTo>
                    <a:pt x="4644" y="4253"/>
                  </a:lnTo>
                  <a:lnTo>
                    <a:pt x="4649" y="4254"/>
                  </a:lnTo>
                  <a:lnTo>
                    <a:pt x="4655" y="4254"/>
                  </a:lnTo>
                  <a:lnTo>
                    <a:pt x="4660" y="4254"/>
                  </a:lnTo>
                  <a:lnTo>
                    <a:pt x="4666" y="4255"/>
                  </a:lnTo>
                  <a:lnTo>
                    <a:pt x="4672" y="4255"/>
                  </a:lnTo>
                  <a:lnTo>
                    <a:pt x="4678" y="4256"/>
                  </a:lnTo>
                  <a:lnTo>
                    <a:pt x="4683" y="4256"/>
                  </a:lnTo>
                  <a:lnTo>
                    <a:pt x="4689" y="4256"/>
                  </a:lnTo>
                  <a:lnTo>
                    <a:pt x="4694" y="4257"/>
                  </a:lnTo>
                  <a:lnTo>
                    <a:pt x="4701" y="4257"/>
                  </a:lnTo>
                  <a:lnTo>
                    <a:pt x="4707" y="4257"/>
                  </a:lnTo>
                  <a:lnTo>
                    <a:pt x="4712" y="4258"/>
                  </a:lnTo>
                  <a:lnTo>
                    <a:pt x="4718" y="4258"/>
                  </a:lnTo>
                  <a:lnTo>
                    <a:pt x="4723" y="4258"/>
                  </a:lnTo>
                  <a:lnTo>
                    <a:pt x="4730" y="4259"/>
                  </a:lnTo>
                  <a:lnTo>
                    <a:pt x="4735" y="4259"/>
                  </a:lnTo>
                  <a:lnTo>
                    <a:pt x="4741" y="4259"/>
                  </a:lnTo>
                  <a:lnTo>
                    <a:pt x="4746" y="4260"/>
                  </a:lnTo>
                  <a:lnTo>
                    <a:pt x="4753" y="4260"/>
                  </a:lnTo>
                  <a:lnTo>
                    <a:pt x="4758" y="4260"/>
                  </a:lnTo>
                  <a:lnTo>
                    <a:pt x="4764" y="4261"/>
                  </a:lnTo>
                  <a:lnTo>
                    <a:pt x="4769" y="4261"/>
                  </a:lnTo>
                  <a:lnTo>
                    <a:pt x="4775" y="4261"/>
                  </a:lnTo>
                  <a:lnTo>
                    <a:pt x="4780" y="4262"/>
                  </a:lnTo>
                  <a:lnTo>
                    <a:pt x="4787" y="4262"/>
                  </a:lnTo>
                  <a:lnTo>
                    <a:pt x="4792" y="4262"/>
                  </a:lnTo>
                  <a:lnTo>
                    <a:pt x="4798" y="4263"/>
                  </a:lnTo>
                  <a:lnTo>
                    <a:pt x="4804" y="4263"/>
                  </a:lnTo>
                  <a:lnTo>
                    <a:pt x="4810" y="4263"/>
                  </a:lnTo>
                  <a:lnTo>
                    <a:pt x="4816" y="4264"/>
                  </a:lnTo>
                  <a:lnTo>
                    <a:pt x="4821" y="4264"/>
                  </a:lnTo>
                  <a:lnTo>
                    <a:pt x="4827" y="4264"/>
                  </a:lnTo>
                  <a:lnTo>
                    <a:pt x="4832" y="4264"/>
                  </a:lnTo>
                  <a:lnTo>
                    <a:pt x="4839" y="4265"/>
                  </a:lnTo>
                  <a:lnTo>
                    <a:pt x="4844" y="4265"/>
                  </a:lnTo>
                  <a:lnTo>
                    <a:pt x="4850" y="4265"/>
                  </a:lnTo>
                  <a:lnTo>
                    <a:pt x="4855" y="4266"/>
                  </a:lnTo>
                  <a:lnTo>
                    <a:pt x="4861" y="4266"/>
                  </a:lnTo>
                  <a:lnTo>
                    <a:pt x="4866" y="4266"/>
                  </a:lnTo>
                  <a:lnTo>
                    <a:pt x="4873" y="4267"/>
                  </a:lnTo>
                  <a:lnTo>
                    <a:pt x="4878" y="4267"/>
                  </a:lnTo>
                  <a:lnTo>
                    <a:pt x="4884" y="4267"/>
                  </a:lnTo>
                  <a:lnTo>
                    <a:pt x="4890" y="4267"/>
                  </a:lnTo>
                  <a:lnTo>
                    <a:pt x="4896" y="4268"/>
                  </a:lnTo>
                  <a:lnTo>
                    <a:pt x="4902" y="4268"/>
                  </a:lnTo>
                  <a:lnTo>
                    <a:pt x="4907" y="4268"/>
                  </a:lnTo>
                  <a:lnTo>
                    <a:pt x="4913" y="4269"/>
                  </a:lnTo>
                  <a:lnTo>
                    <a:pt x="4918" y="4269"/>
                  </a:lnTo>
                  <a:lnTo>
                    <a:pt x="4925" y="4269"/>
                  </a:lnTo>
                  <a:lnTo>
                    <a:pt x="4930" y="4269"/>
                  </a:lnTo>
                  <a:lnTo>
                    <a:pt x="4936" y="4270"/>
                  </a:lnTo>
                  <a:lnTo>
                    <a:pt x="4941" y="4270"/>
                  </a:lnTo>
                  <a:lnTo>
                    <a:pt x="4947" y="4270"/>
                  </a:lnTo>
                  <a:lnTo>
                    <a:pt x="4953" y="4272"/>
                  </a:lnTo>
                  <a:lnTo>
                    <a:pt x="4959" y="4272"/>
                  </a:lnTo>
                  <a:lnTo>
                    <a:pt x="4964" y="4272"/>
                  </a:lnTo>
                  <a:lnTo>
                    <a:pt x="4970" y="4272"/>
                  </a:lnTo>
                  <a:lnTo>
                    <a:pt x="4975" y="4273"/>
                  </a:lnTo>
                  <a:lnTo>
                    <a:pt x="4982" y="4273"/>
                  </a:lnTo>
                  <a:lnTo>
                    <a:pt x="4988" y="4273"/>
                  </a:lnTo>
                  <a:lnTo>
                    <a:pt x="4993" y="4274"/>
                  </a:lnTo>
                  <a:lnTo>
                    <a:pt x="4999" y="4274"/>
                  </a:lnTo>
                  <a:lnTo>
                    <a:pt x="5004" y="4274"/>
                  </a:lnTo>
                  <a:lnTo>
                    <a:pt x="5011" y="4274"/>
                  </a:lnTo>
                  <a:lnTo>
                    <a:pt x="5016" y="4275"/>
                  </a:lnTo>
                  <a:lnTo>
                    <a:pt x="5022" y="4275"/>
                  </a:lnTo>
                  <a:lnTo>
                    <a:pt x="5027" y="4275"/>
                  </a:lnTo>
                  <a:lnTo>
                    <a:pt x="5033" y="4275"/>
                  </a:lnTo>
                  <a:lnTo>
                    <a:pt x="5039" y="4276"/>
                  </a:lnTo>
                  <a:lnTo>
                    <a:pt x="5045" y="4276"/>
                  </a:lnTo>
                  <a:lnTo>
                    <a:pt x="5050" y="4276"/>
                  </a:lnTo>
                  <a:lnTo>
                    <a:pt x="5056" y="4276"/>
                  </a:lnTo>
                  <a:lnTo>
                    <a:pt x="5061" y="4277"/>
                  </a:lnTo>
                  <a:lnTo>
                    <a:pt x="5068" y="4277"/>
                  </a:lnTo>
                  <a:lnTo>
                    <a:pt x="5074" y="4277"/>
                  </a:lnTo>
                  <a:lnTo>
                    <a:pt x="5079" y="4277"/>
                  </a:lnTo>
                  <a:lnTo>
                    <a:pt x="5085" y="4278"/>
                  </a:lnTo>
                  <a:lnTo>
                    <a:pt x="5090" y="4278"/>
                  </a:lnTo>
                  <a:lnTo>
                    <a:pt x="5097" y="4278"/>
                  </a:lnTo>
                  <a:lnTo>
                    <a:pt x="5102" y="4278"/>
                  </a:lnTo>
                  <a:lnTo>
                    <a:pt x="5108" y="4279"/>
                  </a:lnTo>
                  <a:lnTo>
                    <a:pt x="5113" y="4279"/>
                  </a:lnTo>
                  <a:lnTo>
                    <a:pt x="5119" y="4279"/>
                  </a:lnTo>
                  <a:lnTo>
                    <a:pt x="5125" y="4279"/>
                  </a:lnTo>
                  <a:lnTo>
                    <a:pt x="5131" y="4280"/>
                  </a:lnTo>
                  <a:lnTo>
                    <a:pt x="5136" y="4280"/>
                  </a:lnTo>
                  <a:lnTo>
                    <a:pt x="5142" y="4280"/>
                  </a:lnTo>
                  <a:lnTo>
                    <a:pt x="5147" y="4280"/>
                  </a:lnTo>
                  <a:lnTo>
                    <a:pt x="5154" y="4281"/>
                  </a:lnTo>
                  <a:lnTo>
                    <a:pt x="5159" y="4281"/>
                  </a:lnTo>
                  <a:lnTo>
                    <a:pt x="5165" y="4281"/>
                  </a:lnTo>
                  <a:lnTo>
                    <a:pt x="5171" y="4281"/>
                  </a:lnTo>
                  <a:lnTo>
                    <a:pt x="5176" y="4281"/>
                  </a:lnTo>
                  <a:lnTo>
                    <a:pt x="5183" y="4282"/>
                  </a:lnTo>
                  <a:lnTo>
                    <a:pt x="5188" y="4282"/>
                  </a:lnTo>
                  <a:lnTo>
                    <a:pt x="5194" y="4282"/>
                  </a:lnTo>
                  <a:lnTo>
                    <a:pt x="5199" y="4282"/>
                  </a:lnTo>
                  <a:lnTo>
                    <a:pt x="5205" y="4283"/>
                  </a:lnTo>
                  <a:lnTo>
                    <a:pt x="5211" y="4283"/>
                  </a:lnTo>
                  <a:lnTo>
                    <a:pt x="5217" y="4283"/>
                  </a:lnTo>
                  <a:lnTo>
                    <a:pt x="5222" y="4283"/>
                  </a:lnTo>
                  <a:lnTo>
                    <a:pt x="5228" y="4283"/>
                  </a:lnTo>
                  <a:lnTo>
                    <a:pt x="5233" y="4284"/>
                  </a:lnTo>
                  <a:lnTo>
                    <a:pt x="5240" y="4284"/>
                  </a:lnTo>
                  <a:lnTo>
                    <a:pt x="5245" y="4284"/>
                  </a:lnTo>
                  <a:lnTo>
                    <a:pt x="5251" y="4284"/>
                  </a:lnTo>
                  <a:lnTo>
                    <a:pt x="5257" y="4285"/>
                  </a:lnTo>
                  <a:lnTo>
                    <a:pt x="5262" y="4285"/>
                  </a:lnTo>
                  <a:lnTo>
                    <a:pt x="5269" y="4285"/>
                  </a:lnTo>
                  <a:lnTo>
                    <a:pt x="5274" y="4285"/>
                  </a:lnTo>
                  <a:lnTo>
                    <a:pt x="5280" y="4285"/>
                  </a:lnTo>
                  <a:lnTo>
                    <a:pt x="5285" y="4286"/>
                  </a:lnTo>
                  <a:lnTo>
                    <a:pt x="5291" y="4286"/>
                  </a:lnTo>
                  <a:lnTo>
                    <a:pt x="5297" y="4286"/>
                  </a:lnTo>
                  <a:lnTo>
                    <a:pt x="5303" y="4286"/>
                  </a:lnTo>
                  <a:lnTo>
                    <a:pt x="5308" y="4286"/>
                  </a:lnTo>
                  <a:lnTo>
                    <a:pt x="5314" y="4287"/>
                  </a:lnTo>
                  <a:lnTo>
                    <a:pt x="5319" y="4287"/>
                  </a:lnTo>
                  <a:lnTo>
                    <a:pt x="5326" y="4287"/>
                  </a:lnTo>
                  <a:lnTo>
                    <a:pt x="5331" y="4287"/>
                  </a:lnTo>
                  <a:lnTo>
                    <a:pt x="5337" y="4287"/>
                  </a:lnTo>
                  <a:lnTo>
                    <a:pt x="5342" y="4288"/>
                  </a:lnTo>
                  <a:lnTo>
                    <a:pt x="5348" y="4288"/>
                  </a:lnTo>
                  <a:lnTo>
                    <a:pt x="5355" y="4288"/>
                  </a:lnTo>
                  <a:lnTo>
                    <a:pt x="5360" y="4288"/>
                  </a:lnTo>
                  <a:lnTo>
                    <a:pt x="5366" y="4288"/>
                  </a:lnTo>
                  <a:lnTo>
                    <a:pt x="5371" y="4289"/>
                  </a:lnTo>
                  <a:lnTo>
                    <a:pt x="5377" y="4289"/>
                  </a:lnTo>
                  <a:lnTo>
                    <a:pt x="5383" y="4289"/>
                  </a:lnTo>
                  <a:lnTo>
                    <a:pt x="5389" y="4289"/>
                  </a:lnTo>
                  <a:lnTo>
                    <a:pt x="5394" y="4289"/>
                  </a:lnTo>
                  <a:lnTo>
                    <a:pt x="5400" y="4290"/>
                  </a:lnTo>
                  <a:lnTo>
                    <a:pt x="5405" y="4290"/>
                  </a:lnTo>
                  <a:lnTo>
                    <a:pt x="5412" y="4290"/>
                  </a:lnTo>
                  <a:lnTo>
                    <a:pt x="5417" y="4290"/>
                  </a:lnTo>
                  <a:lnTo>
                    <a:pt x="5423" y="4290"/>
                  </a:lnTo>
                  <a:lnTo>
                    <a:pt x="5428" y="4290"/>
                  </a:lnTo>
                  <a:lnTo>
                    <a:pt x="5434" y="4291"/>
                  </a:lnTo>
                  <a:lnTo>
                    <a:pt x="5441" y="4291"/>
                  </a:lnTo>
                  <a:lnTo>
                    <a:pt x="5446" y="4291"/>
                  </a:lnTo>
                  <a:lnTo>
                    <a:pt x="5452" y="4291"/>
                  </a:lnTo>
                  <a:lnTo>
                    <a:pt x="5457" y="4291"/>
                  </a:lnTo>
                  <a:lnTo>
                    <a:pt x="5463" y="4292"/>
                  </a:lnTo>
                  <a:lnTo>
                    <a:pt x="5469" y="4292"/>
                  </a:lnTo>
                  <a:lnTo>
                    <a:pt x="5475" y="4292"/>
                  </a:lnTo>
                  <a:lnTo>
                    <a:pt x="5480" y="4292"/>
                  </a:lnTo>
                  <a:lnTo>
                    <a:pt x="5486" y="4292"/>
                  </a:lnTo>
                  <a:lnTo>
                    <a:pt x="5491" y="4292"/>
                  </a:lnTo>
                  <a:lnTo>
                    <a:pt x="5498" y="4293"/>
                  </a:lnTo>
                  <a:lnTo>
                    <a:pt x="5503" y="4293"/>
                  </a:lnTo>
                  <a:lnTo>
                    <a:pt x="5509" y="4293"/>
                  </a:lnTo>
                  <a:lnTo>
                    <a:pt x="5514" y="4293"/>
                  </a:lnTo>
                  <a:lnTo>
                    <a:pt x="5520" y="4293"/>
                  </a:lnTo>
                  <a:lnTo>
                    <a:pt x="5526" y="4293"/>
                  </a:lnTo>
                  <a:lnTo>
                    <a:pt x="5532" y="4294"/>
                  </a:lnTo>
                  <a:lnTo>
                    <a:pt x="5538" y="4294"/>
                  </a:lnTo>
                  <a:lnTo>
                    <a:pt x="5543" y="4294"/>
                  </a:lnTo>
                  <a:lnTo>
                    <a:pt x="5549" y="4294"/>
                  </a:lnTo>
                  <a:lnTo>
                    <a:pt x="5555" y="4294"/>
                  </a:lnTo>
                  <a:lnTo>
                    <a:pt x="5561" y="4294"/>
                  </a:lnTo>
                  <a:lnTo>
                    <a:pt x="5566" y="4295"/>
                  </a:lnTo>
                  <a:lnTo>
                    <a:pt x="5572" y="4295"/>
                  </a:lnTo>
                  <a:lnTo>
                    <a:pt x="5577" y="4295"/>
                  </a:lnTo>
                  <a:lnTo>
                    <a:pt x="5584" y="4295"/>
                  </a:lnTo>
                  <a:lnTo>
                    <a:pt x="5589" y="4295"/>
                  </a:lnTo>
                  <a:lnTo>
                    <a:pt x="5595" y="4295"/>
                  </a:lnTo>
                  <a:lnTo>
                    <a:pt x="5600" y="4296"/>
                  </a:lnTo>
                  <a:lnTo>
                    <a:pt x="5606" y="4296"/>
                  </a:lnTo>
                  <a:lnTo>
                    <a:pt x="5612" y="4296"/>
                  </a:lnTo>
                  <a:lnTo>
                    <a:pt x="5618" y="4296"/>
                  </a:lnTo>
                  <a:lnTo>
                    <a:pt x="5624" y="4296"/>
                  </a:lnTo>
                  <a:lnTo>
                    <a:pt x="5629" y="4296"/>
                  </a:lnTo>
                  <a:lnTo>
                    <a:pt x="5635" y="4297"/>
                  </a:lnTo>
                  <a:lnTo>
                    <a:pt x="5641" y="4297"/>
                  </a:lnTo>
                  <a:lnTo>
                    <a:pt x="5647" y="4297"/>
                  </a:lnTo>
                  <a:lnTo>
                    <a:pt x="5652" y="4297"/>
                  </a:lnTo>
                  <a:lnTo>
                    <a:pt x="5658" y="4297"/>
                  </a:lnTo>
                  <a:lnTo>
                    <a:pt x="5663" y="4297"/>
                  </a:lnTo>
                  <a:lnTo>
                    <a:pt x="5670" y="4297"/>
                  </a:lnTo>
                  <a:lnTo>
                    <a:pt x="5675" y="4298"/>
                  </a:lnTo>
                  <a:lnTo>
                    <a:pt x="5681" y="4298"/>
                  </a:lnTo>
                  <a:lnTo>
                    <a:pt x="5686" y="4298"/>
                  </a:lnTo>
                  <a:lnTo>
                    <a:pt x="5692" y="4298"/>
                  </a:lnTo>
                  <a:lnTo>
                    <a:pt x="5698" y="4298"/>
                  </a:lnTo>
                  <a:lnTo>
                    <a:pt x="5704" y="4298"/>
                  </a:lnTo>
                  <a:lnTo>
                    <a:pt x="5709" y="4298"/>
                  </a:lnTo>
                  <a:lnTo>
                    <a:pt x="5715" y="4300"/>
                  </a:lnTo>
                  <a:lnTo>
                    <a:pt x="5721" y="4300"/>
                  </a:lnTo>
                  <a:lnTo>
                    <a:pt x="5727" y="4300"/>
                  </a:lnTo>
                  <a:lnTo>
                    <a:pt x="5733" y="4300"/>
                  </a:lnTo>
                  <a:lnTo>
                    <a:pt x="5738" y="4300"/>
                  </a:lnTo>
                  <a:lnTo>
                    <a:pt x="5744" y="4300"/>
                  </a:lnTo>
                  <a:lnTo>
                    <a:pt x="5749" y="4300"/>
                  </a:lnTo>
                  <a:lnTo>
                    <a:pt x="5756" y="4301"/>
                  </a:lnTo>
                  <a:lnTo>
                    <a:pt x="5761" y="4301"/>
                  </a:lnTo>
                  <a:lnTo>
                    <a:pt x="5767" y="4301"/>
                  </a:lnTo>
                  <a:lnTo>
                    <a:pt x="5772" y="4301"/>
                  </a:lnTo>
                  <a:lnTo>
                    <a:pt x="5778" y="4301"/>
                  </a:lnTo>
                  <a:lnTo>
                    <a:pt x="5784" y="4301"/>
                  </a:lnTo>
                  <a:lnTo>
                    <a:pt x="5790" y="4301"/>
                  </a:lnTo>
                  <a:lnTo>
                    <a:pt x="5795" y="4302"/>
                  </a:lnTo>
                  <a:lnTo>
                    <a:pt x="5801" y="4302"/>
                  </a:lnTo>
                  <a:lnTo>
                    <a:pt x="5807" y="4302"/>
                  </a:lnTo>
                  <a:lnTo>
                    <a:pt x="5813" y="4302"/>
                  </a:lnTo>
                  <a:lnTo>
                    <a:pt x="5819" y="4302"/>
                  </a:lnTo>
                  <a:lnTo>
                    <a:pt x="5824" y="4302"/>
                  </a:lnTo>
                  <a:lnTo>
                    <a:pt x="5830" y="4302"/>
                  </a:lnTo>
                  <a:lnTo>
                    <a:pt x="5835" y="4302"/>
                  </a:lnTo>
                  <a:lnTo>
                    <a:pt x="5842" y="4303"/>
                  </a:lnTo>
                  <a:lnTo>
                    <a:pt x="5847" y="4303"/>
                  </a:lnTo>
                  <a:lnTo>
                    <a:pt x="5853" y="4303"/>
                  </a:lnTo>
                  <a:lnTo>
                    <a:pt x="5858" y="4303"/>
                  </a:lnTo>
                  <a:lnTo>
                    <a:pt x="5864" y="4303"/>
                  </a:lnTo>
                  <a:lnTo>
                    <a:pt x="5870" y="4303"/>
                  </a:lnTo>
                  <a:lnTo>
                    <a:pt x="5876" y="4303"/>
                  </a:lnTo>
                  <a:lnTo>
                    <a:pt x="5881" y="4303"/>
                  </a:lnTo>
                  <a:lnTo>
                    <a:pt x="5887" y="4304"/>
                  </a:lnTo>
                  <a:lnTo>
                    <a:pt x="5892" y="4304"/>
                  </a:lnTo>
                  <a:lnTo>
                    <a:pt x="5899" y="4304"/>
                  </a:lnTo>
                  <a:lnTo>
                    <a:pt x="5905" y="4304"/>
                  </a:lnTo>
                  <a:lnTo>
                    <a:pt x="5910" y="4304"/>
                  </a:lnTo>
                  <a:lnTo>
                    <a:pt x="5916" y="4304"/>
                  </a:lnTo>
                  <a:lnTo>
                    <a:pt x="5921" y="4304"/>
                  </a:lnTo>
                  <a:lnTo>
                    <a:pt x="5928" y="4304"/>
                  </a:lnTo>
                  <a:lnTo>
                    <a:pt x="5933" y="4305"/>
                  </a:lnTo>
                  <a:lnTo>
                    <a:pt x="5939" y="4305"/>
                  </a:lnTo>
                  <a:lnTo>
                    <a:pt x="5944" y="4305"/>
                  </a:lnTo>
                  <a:lnTo>
                    <a:pt x="5950" y="4305"/>
                  </a:lnTo>
                  <a:lnTo>
                    <a:pt x="5956" y="4305"/>
                  </a:lnTo>
                  <a:lnTo>
                    <a:pt x="5962" y="4305"/>
                  </a:lnTo>
                  <a:lnTo>
                    <a:pt x="5967" y="4305"/>
                  </a:lnTo>
                  <a:lnTo>
                    <a:pt x="5973" y="4305"/>
                  </a:lnTo>
                  <a:lnTo>
                    <a:pt x="5978" y="4305"/>
                  </a:lnTo>
                  <a:lnTo>
                    <a:pt x="5985" y="4306"/>
                  </a:lnTo>
                  <a:lnTo>
                    <a:pt x="5991" y="4306"/>
                  </a:lnTo>
                  <a:lnTo>
                    <a:pt x="5996" y="4306"/>
                  </a:lnTo>
                  <a:lnTo>
                    <a:pt x="6002" y="4306"/>
                  </a:lnTo>
                  <a:lnTo>
                    <a:pt x="6007" y="4306"/>
                  </a:lnTo>
                  <a:lnTo>
                    <a:pt x="6014" y="4306"/>
                  </a:lnTo>
                  <a:lnTo>
                    <a:pt x="6019" y="4306"/>
                  </a:lnTo>
                  <a:lnTo>
                    <a:pt x="6025" y="4306"/>
                  </a:lnTo>
                  <a:lnTo>
                    <a:pt x="6030" y="4306"/>
                  </a:lnTo>
                  <a:lnTo>
                    <a:pt x="6036" y="4307"/>
                  </a:lnTo>
                  <a:lnTo>
                    <a:pt x="6042" y="4307"/>
                  </a:lnTo>
                  <a:lnTo>
                    <a:pt x="6048" y="4307"/>
                  </a:lnTo>
                  <a:lnTo>
                    <a:pt x="6053" y="4307"/>
                  </a:lnTo>
                  <a:lnTo>
                    <a:pt x="6059" y="4307"/>
                  </a:lnTo>
                  <a:lnTo>
                    <a:pt x="6064" y="4307"/>
                  </a:lnTo>
                  <a:lnTo>
                    <a:pt x="6071" y="4307"/>
                  </a:lnTo>
                  <a:lnTo>
                    <a:pt x="6076" y="4307"/>
                  </a:lnTo>
                  <a:lnTo>
                    <a:pt x="6082" y="4307"/>
                  </a:lnTo>
                  <a:lnTo>
                    <a:pt x="6088" y="4308"/>
                  </a:lnTo>
                  <a:lnTo>
                    <a:pt x="6093" y="4308"/>
                  </a:lnTo>
                  <a:lnTo>
                    <a:pt x="6100" y="4308"/>
                  </a:lnTo>
                  <a:lnTo>
                    <a:pt x="6105" y="4308"/>
                  </a:lnTo>
                  <a:lnTo>
                    <a:pt x="6111" y="4308"/>
                  </a:lnTo>
                  <a:lnTo>
                    <a:pt x="6116" y="4308"/>
                  </a:lnTo>
                  <a:lnTo>
                    <a:pt x="6122" y="4308"/>
                  </a:lnTo>
                  <a:lnTo>
                    <a:pt x="6128" y="4308"/>
                  </a:lnTo>
                  <a:lnTo>
                    <a:pt x="6134" y="4308"/>
                  </a:lnTo>
                  <a:lnTo>
                    <a:pt x="6139" y="4308"/>
                  </a:lnTo>
                  <a:lnTo>
                    <a:pt x="6145" y="4309"/>
                  </a:lnTo>
                  <a:lnTo>
                    <a:pt x="6150" y="4309"/>
                  </a:lnTo>
                  <a:lnTo>
                    <a:pt x="6157" y="4309"/>
                  </a:lnTo>
                  <a:lnTo>
                    <a:pt x="6162" y="4309"/>
                  </a:lnTo>
                  <a:lnTo>
                    <a:pt x="6168" y="4309"/>
                  </a:lnTo>
                  <a:lnTo>
                    <a:pt x="6174" y="4309"/>
                  </a:lnTo>
                  <a:lnTo>
                    <a:pt x="6179" y="4309"/>
                  </a:lnTo>
                  <a:lnTo>
                    <a:pt x="6186" y="4309"/>
                  </a:lnTo>
                  <a:lnTo>
                    <a:pt x="6191" y="4309"/>
                  </a:lnTo>
                  <a:lnTo>
                    <a:pt x="6197" y="4309"/>
                  </a:lnTo>
                  <a:lnTo>
                    <a:pt x="6202" y="4309"/>
                  </a:lnTo>
                  <a:lnTo>
                    <a:pt x="6208" y="4310"/>
                  </a:lnTo>
                  <a:lnTo>
                    <a:pt x="6214" y="4310"/>
                  </a:lnTo>
                  <a:lnTo>
                    <a:pt x="6220" y="4310"/>
                  </a:lnTo>
                  <a:lnTo>
                    <a:pt x="6225" y="4310"/>
                  </a:lnTo>
                  <a:lnTo>
                    <a:pt x="6231" y="4310"/>
                  </a:lnTo>
                  <a:lnTo>
                    <a:pt x="6236" y="4310"/>
                  </a:lnTo>
                  <a:lnTo>
                    <a:pt x="6243" y="4310"/>
                  </a:lnTo>
                  <a:lnTo>
                    <a:pt x="6248" y="4310"/>
                  </a:lnTo>
                  <a:lnTo>
                    <a:pt x="6254" y="4310"/>
                  </a:lnTo>
                  <a:lnTo>
                    <a:pt x="6259" y="4310"/>
                  </a:lnTo>
                  <a:lnTo>
                    <a:pt x="6265" y="4310"/>
                  </a:lnTo>
                  <a:lnTo>
                    <a:pt x="6272" y="4311"/>
                  </a:lnTo>
                  <a:lnTo>
                    <a:pt x="6277" y="4311"/>
                  </a:lnTo>
                  <a:lnTo>
                    <a:pt x="6283" y="4311"/>
                  </a:lnTo>
                  <a:lnTo>
                    <a:pt x="6288" y="4311"/>
                  </a:lnTo>
                  <a:lnTo>
                    <a:pt x="6294" y="4311"/>
                  </a:lnTo>
                  <a:lnTo>
                    <a:pt x="6300" y="4311"/>
                  </a:lnTo>
                  <a:lnTo>
                    <a:pt x="6306" y="4311"/>
                  </a:lnTo>
                  <a:lnTo>
                    <a:pt x="6311" y="4311"/>
                  </a:lnTo>
                  <a:lnTo>
                    <a:pt x="6317" y="4311"/>
                  </a:lnTo>
                  <a:lnTo>
                    <a:pt x="6322" y="4311"/>
                  </a:lnTo>
                  <a:lnTo>
                    <a:pt x="6329" y="4311"/>
                  </a:lnTo>
                  <a:lnTo>
                    <a:pt x="6334" y="4312"/>
                  </a:lnTo>
                  <a:lnTo>
                    <a:pt x="6340" y="4312"/>
                  </a:lnTo>
                  <a:lnTo>
                    <a:pt x="6345" y="4312"/>
                  </a:lnTo>
                  <a:lnTo>
                    <a:pt x="6351" y="4312"/>
                  </a:lnTo>
                  <a:lnTo>
                    <a:pt x="6358" y="4312"/>
                  </a:lnTo>
                  <a:lnTo>
                    <a:pt x="6363" y="4312"/>
                  </a:lnTo>
                  <a:lnTo>
                    <a:pt x="6369" y="4312"/>
                  </a:lnTo>
                  <a:lnTo>
                    <a:pt x="6374" y="4312"/>
                  </a:lnTo>
                  <a:lnTo>
                    <a:pt x="6381" y="4312"/>
                  </a:lnTo>
                  <a:lnTo>
                    <a:pt x="6386" y="4312"/>
                  </a:lnTo>
                  <a:lnTo>
                    <a:pt x="6392" y="4312"/>
                  </a:lnTo>
                  <a:lnTo>
                    <a:pt x="6397" y="4312"/>
                  </a:lnTo>
                  <a:lnTo>
                    <a:pt x="6403" y="4312"/>
                  </a:lnTo>
                  <a:lnTo>
                    <a:pt x="6408" y="4313"/>
                  </a:lnTo>
                  <a:lnTo>
                    <a:pt x="6415" y="4313"/>
                  </a:lnTo>
                  <a:lnTo>
                    <a:pt x="6420" y="4313"/>
                  </a:lnTo>
                  <a:lnTo>
                    <a:pt x="6426" y="4313"/>
                  </a:lnTo>
                  <a:lnTo>
                    <a:pt x="6431" y="4313"/>
                  </a:lnTo>
                  <a:lnTo>
                    <a:pt x="6438" y="4313"/>
                  </a:lnTo>
                  <a:lnTo>
                    <a:pt x="6443" y="4313"/>
                  </a:lnTo>
                  <a:lnTo>
                    <a:pt x="6449" y="4313"/>
                  </a:lnTo>
                  <a:lnTo>
                    <a:pt x="6455" y="4313"/>
                  </a:lnTo>
                  <a:lnTo>
                    <a:pt x="6460" y="4313"/>
                  </a:lnTo>
                  <a:lnTo>
                    <a:pt x="6467" y="4313"/>
                  </a:lnTo>
                  <a:lnTo>
                    <a:pt x="6472" y="4313"/>
                  </a:lnTo>
                  <a:lnTo>
                    <a:pt x="6478" y="4313"/>
                  </a:lnTo>
                  <a:lnTo>
                    <a:pt x="6483" y="4314"/>
                  </a:lnTo>
                  <a:lnTo>
                    <a:pt x="6489" y="4314"/>
                  </a:lnTo>
                  <a:lnTo>
                    <a:pt x="6495" y="4314"/>
                  </a:lnTo>
                  <a:lnTo>
                    <a:pt x="6501" y="4314"/>
                  </a:lnTo>
                  <a:lnTo>
                    <a:pt x="6506" y="4314"/>
                  </a:lnTo>
                  <a:lnTo>
                    <a:pt x="6512" y="4314"/>
                  </a:lnTo>
                  <a:lnTo>
                    <a:pt x="6517" y="4314"/>
                  </a:lnTo>
                  <a:lnTo>
                    <a:pt x="6524" y="4314"/>
                  </a:lnTo>
                  <a:lnTo>
                    <a:pt x="6529" y="4314"/>
                  </a:lnTo>
                  <a:lnTo>
                    <a:pt x="6535" y="4314"/>
                  </a:lnTo>
                  <a:lnTo>
                    <a:pt x="6541" y="4314"/>
                  </a:lnTo>
                  <a:lnTo>
                    <a:pt x="6546" y="4314"/>
                  </a:lnTo>
                  <a:lnTo>
                    <a:pt x="6553" y="4314"/>
                  </a:lnTo>
                  <a:lnTo>
                    <a:pt x="6558" y="4314"/>
                  </a:lnTo>
                  <a:lnTo>
                    <a:pt x="6564" y="4315"/>
                  </a:lnTo>
                  <a:lnTo>
                    <a:pt x="6569" y="4315"/>
                  </a:lnTo>
                  <a:lnTo>
                    <a:pt x="6575" y="4315"/>
                  </a:lnTo>
                  <a:lnTo>
                    <a:pt x="6581" y="4315"/>
                  </a:lnTo>
                  <a:lnTo>
                    <a:pt x="6587" y="4315"/>
                  </a:lnTo>
                  <a:lnTo>
                    <a:pt x="6592" y="4315"/>
                  </a:lnTo>
                  <a:lnTo>
                    <a:pt x="6598" y="4315"/>
                  </a:lnTo>
                  <a:lnTo>
                    <a:pt x="6603" y="4315"/>
                  </a:lnTo>
                  <a:lnTo>
                    <a:pt x="6610" y="4315"/>
                  </a:lnTo>
                  <a:lnTo>
                    <a:pt x="6615" y="4315"/>
                  </a:lnTo>
                  <a:lnTo>
                    <a:pt x="6621" y="4315"/>
                  </a:lnTo>
                  <a:lnTo>
                    <a:pt x="6626" y="4315"/>
                  </a:lnTo>
                  <a:lnTo>
                    <a:pt x="6632" y="4315"/>
                  </a:lnTo>
                  <a:lnTo>
                    <a:pt x="6639" y="4315"/>
                  </a:lnTo>
                  <a:lnTo>
                    <a:pt x="6644" y="4315"/>
                  </a:lnTo>
                  <a:lnTo>
                    <a:pt x="6650" y="4316"/>
                  </a:lnTo>
                  <a:lnTo>
                    <a:pt x="6655" y="4316"/>
                  </a:lnTo>
                  <a:lnTo>
                    <a:pt x="6661" y="4316"/>
                  </a:lnTo>
                  <a:lnTo>
                    <a:pt x="6667" y="4316"/>
                  </a:lnTo>
                  <a:lnTo>
                    <a:pt x="6673" y="4316"/>
                  </a:lnTo>
                  <a:lnTo>
                    <a:pt x="6678" y="4316"/>
                  </a:lnTo>
                  <a:lnTo>
                    <a:pt x="6684" y="4316"/>
                  </a:lnTo>
                  <a:lnTo>
                    <a:pt x="6689" y="4316"/>
                  </a:lnTo>
                  <a:lnTo>
                    <a:pt x="6696" y="4316"/>
                  </a:lnTo>
                  <a:lnTo>
                    <a:pt x="6701" y="4316"/>
                  </a:lnTo>
                  <a:lnTo>
                    <a:pt x="6707" y="4316"/>
                  </a:lnTo>
                  <a:lnTo>
                    <a:pt x="6712" y="4316"/>
                  </a:lnTo>
                  <a:lnTo>
                    <a:pt x="6718" y="4316"/>
                  </a:lnTo>
                  <a:lnTo>
                    <a:pt x="6725" y="4316"/>
                  </a:lnTo>
                  <a:lnTo>
                    <a:pt x="6730" y="4316"/>
                  </a:lnTo>
                  <a:lnTo>
                    <a:pt x="6736" y="4316"/>
                  </a:lnTo>
                  <a:lnTo>
                    <a:pt x="6741" y="4316"/>
                  </a:lnTo>
                  <a:lnTo>
                    <a:pt x="6747" y="4317"/>
                  </a:lnTo>
                  <a:lnTo>
                    <a:pt x="6753" y="4317"/>
                  </a:lnTo>
                  <a:lnTo>
                    <a:pt x="6759" y="4317"/>
                  </a:lnTo>
                  <a:lnTo>
                    <a:pt x="6764" y="4317"/>
                  </a:lnTo>
                  <a:lnTo>
                    <a:pt x="6770" y="4317"/>
                  </a:lnTo>
                  <a:lnTo>
                    <a:pt x="6775" y="4317"/>
                  </a:lnTo>
                  <a:lnTo>
                    <a:pt x="6782" y="4317"/>
                  </a:lnTo>
                  <a:lnTo>
                    <a:pt x="6787" y="4317"/>
                  </a:lnTo>
                  <a:lnTo>
                    <a:pt x="6793" y="4317"/>
                  </a:lnTo>
                  <a:lnTo>
                    <a:pt x="6798" y="4317"/>
                  </a:lnTo>
                  <a:lnTo>
                    <a:pt x="6804" y="4317"/>
                  </a:lnTo>
                  <a:lnTo>
                    <a:pt x="6810" y="4317"/>
                  </a:lnTo>
                  <a:lnTo>
                    <a:pt x="6816" y="4317"/>
                  </a:lnTo>
                  <a:lnTo>
                    <a:pt x="6822" y="4317"/>
                  </a:lnTo>
                  <a:lnTo>
                    <a:pt x="6827" y="4317"/>
                  </a:lnTo>
                  <a:lnTo>
                    <a:pt x="6833" y="4317"/>
                  </a:lnTo>
                  <a:lnTo>
                    <a:pt x="6839" y="4317"/>
                  </a:lnTo>
                  <a:lnTo>
                    <a:pt x="6845" y="4317"/>
                  </a:lnTo>
                  <a:lnTo>
                    <a:pt x="6850" y="4318"/>
                  </a:lnTo>
                  <a:lnTo>
                    <a:pt x="6856" y="4318"/>
                  </a:lnTo>
                  <a:lnTo>
                    <a:pt x="6861" y="4318"/>
                  </a:lnTo>
                  <a:lnTo>
                    <a:pt x="6868" y="4318"/>
                  </a:lnTo>
                  <a:lnTo>
                    <a:pt x="6873" y="4318"/>
                  </a:lnTo>
                  <a:lnTo>
                    <a:pt x="6879" y="4318"/>
                  </a:lnTo>
                  <a:lnTo>
                    <a:pt x="6884" y="4318"/>
                  </a:lnTo>
                  <a:lnTo>
                    <a:pt x="6890" y="4318"/>
                  </a:lnTo>
                  <a:lnTo>
                    <a:pt x="6896" y="4318"/>
                  </a:lnTo>
                  <a:lnTo>
                    <a:pt x="6902" y="4318"/>
                  </a:lnTo>
                  <a:lnTo>
                    <a:pt x="6908" y="4318"/>
                  </a:lnTo>
                  <a:lnTo>
                    <a:pt x="6913" y="4318"/>
                  </a:lnTo>
                  <a:lnTo>
                    <a:pt x="6919" y="4318"/>
                  </a:lnTo>
                  <a:lnTo>
                    <a:pt x="6925" y="4318"/>
                  </a:lnTo>
                  <a:lnTo>
                    <a:pt x="6931" y="4318"/>
                  </a:lnTo>
                  <a:lnTo>
                    <a:pt x="6936" y="4318"/>
                  </a:lnTo>
                  <a:lnTo>
                    <a:pt x="6942" y="4318"/>
                  </a:lnTo>
                  <a:lnTo>
                    <a:pt x="6947" y="4318"/>
                  </a:lnTo>
                  <a:lnTo>
                    <a:pt x="6954" y="4318"/>
                  </a:lnTo>
                  <a:lnTo>
                    <a:pt x="6959" y="4319"/>
                  </a:lnTo>
                  <a:lnTo>
                    <a:pt x="6965" y="4319"/>
                  </a:lnTo>
                  <a:lnTo>
                    <a:pt x="6970" y="4319"/>
                  </a:lnTo>
                  <a:lnTo>
                    <a:pt x="6976" y="4319"/>
                  </a:lnTo>
                  <a:lnTo>
                    <a:pt x="6982" y="4319"/>
                  </a:lnTo>
                  <a:lnTo>
                    <a:pt x="6988" y="4319"/>
                  </a:lnTo>
                  <a:lnTo>
                    <a:pt x="6993" y="4319"/>
                  </a:lnTo>
                  <a:lnTo>
                    <a:pt x="6999" y="4319"/>
                  </a:lnTo>
                  <a:lnTo>
                    <a:pt x="7005" y="4319"/>
                  </a:lnTo>
                  <a:lnTo>
                    <a:pt x="7011" y="4319"/>
                  </a:lnTo>
                  <a:lnTo>
                    <a:pt x="7017" y="4319"/>
                  </a:lnTo>
                  <a:lnTo>
                    <a:pt x="7022" y="4319"/>
                  </a:lnTo>
                  <a:lnTo>
                    <a:pt x="7028" y="4319"/>
                  </a:lnTo>
                  <a:lnTo>
                    <a:pt x="7033" y="4319"/>
                  </a:lnTo>
                  <a:lnTo>
                    <a:pt x="7040" y="4319"/>
                  </a:lnTo>
                  <a:lnTo>
                    <a:pt x="7045" y="4319"/>
                  </a:lnTo>
                  <a:lnTo>
                    <a:pt x="7051" y="4319"/>
                  </a:lnTo>
                  <a:lnTo>
                    <a:pt x="7056" y="4319"/>
                  </a:lnTo>
                  <a:lnTo>
                    <a:pt x="7062" y="4319"/>
                  </a:lnTo>
                  <a:lnTo>
                    <a:pt x="7068" y="4319"/>
                  </a:lnTo>
                  <a:lnTo>
                    <a:pt x="7074" y="4319"/>
                  </a:lnTo>
                  <a:lnTo>
                    <a:pt x="7079" y="4319"/>
                  </a:lnTo>
                  <a:lnTo>
                    <a:pt x="7085" y="4320"/>
                  </a:lnTo>
                  <a:lnTo>
                    <a:pt x="7091" y="4320"/>
                  </a:lnTo>
                  <a:lnTo>
                    <a:pt x="7097" y="4320"/>
                  </a:lnTo>
                  <a:lnTo>
                    <a:pt x="7103" y="4320"/>
                  </a:lnTo>
                  <a:lnTo>
                    <a:pt x="7108" y="4320"/>
                  </a:lnTo>
                  <a:lnTo>
                    <a:pt x="7114" y="4320"/>
                  </a:lnTo>
                  <a:lnTo>
                    <a:pt x="7119" y="4320"/>
                  </a:lnTo>
                  <a:lnTo>
                    <a:pt x="7126" y="4320"/>
                  </a:lnTo>
                  <a:lnTo>
                    <a:pt x="7131" y="4320"/>
                  </a:lnTo>
                  <a:lnTo>
                    <a:pt x="7137" y="4320"/>
                  </a:lnTo>
                  <a:lnTo>
                    <a:pt x="7142" y="4320"/>
                  </a:lnTo>
                  <a:lnTo>
                    <a:pt x="7148" y="4320"/>
                  </a:lnTo>
                  <a:lnTo>
                    <a:pt x="7154" y="4320"/>
                  </a:lnTo>
                  <a:lnTo>
                    <a:pt x="7160" y="4320"/>
                  </a:lnTo>
                  <a:lnTo>
                    <a:pt x="7165" y="4320"/>
                  </a:lnTo>
                  <a:lnTo>
                    <a:pt x="7171" y="4320"/>
                  </a:lnTo>
                  <a:lnTo>
                    <a:pt x="7176" y="4320"/>
                  </a:lnTo>
                  <a:lnTo>
                    <a:pt x="7183" y="4320"/>
                  </a:lnTo>
                  <a:lnTo>
                    <a:pt x="7189" y="4320"/>
                  </a:lnTo>
                  <a:lnTo>
                    <a:pt x="7194" y="4320"/>
                  </a:lnTo>
                  <a:lnTo>
                    <a:pt x="7200" y="4320"/>
                  </a:lnTo>
                  <a:lnTo>
                    <a:pt x="7205" y="4320"/>
                  </a:lnTo>
                  <a:lnTo>
                    <a:pt x="7212" y="4320"/>
                  </a:lnTo>
                  <a:lnTo>
                    <a:pt x="7217" y="4320"/>
                  </a:lnTo>
                  <a:lnTo>
                    <a:pt x="7223" y="4320"/>
                  </a:lnTo>
                  <a:lnTo>
                    <a:pt x="7228" y="4321"/>
                  </a:lnTo>
                  <a:lnTo>
                    <a:pt x="7234" y="4321"/>
                  </a:lnTo>
                  <a:lnTo>
                    <a:pt x="7240" y="4321"/>
                  </a:lnTo>
                  <a:lnTo>
                    <a:pt x="7246" y="4321"/>
                  </a:lnTo>
                  <a:lnTo>
                    <a:pt x="7251" y="4321"/>
                  </a:lnTo>
                  <a:lnTo>
                    <a:pt x="7257" y="4321"/>
                  </a:lnTo>
                  <a:lnTo>
                    <a:pt x="7262" y="4321"/>
                  </a:lnTo>
                  <a:lnTo>
                    <a:pt x="7269" y="4321"/>
                  </a:lnTo>
                  <a:lnTo>
                    <a:pt x="7275" y="4321"/>
                  </a:lnTo>
                  <a:lnTo>
                    <a:pt x="7280" y="4321"/>
                  </a:lnTo>
                  <a:lnTo>
                    <a:pt x="7286" y="4321"/>
                  </a:lnTo>
                  <a:lnTo>
                    <a:pt x="7291" y="4321"/>
                  </a:lnTo>
                  <a:lnTo>
                    <a:pt x="7298" y="4321"/>
                  </a:lnTo>
                  <a:lnTo>
                    <a:pt x="7303" y="4321"/>
                  </a:lnTo>
                  <a:lnTo>
                    <a:pt x="7309" y="4321"/>
                  </a:lnTo>
                  <a:lnTo>
                    <a:pt x="7314" y="4321"/>
                  </a:lnTo>
                  <a:lnTo>
                    <a:pt x="7320" y="4321"/>
                  </a:lnTo>
                  <a:lnTo>
                    <a:pt x="7326" y="4321"/>
                  </a:lnTo>
                  <a:lnTo>
                    <a:pt x="7332" y="4321"/>
                  </a:lnTo>
                  <a:lnTo>
                    <a:pt x="7337" y="4321"/>
                  </a:lnTo>
                  <a:lnTo>
                    <a:pt x="7343" y="4321"/>
                  </a:lnTo>
                  <a:lnTo>
                    <a:pt x="7348" y="4321"/>
                  </a:lnTo>
                  <a:lnTo>
                    <a:pt x="7355" y="4321"/>
                  </a:lnTo>
                  <a:lnTo>
                    <a:pt x="7360" y="4321"/>
                  </a:lnTo>
                  <a:lnTo>
                    <a:pt x="7366" y="4321"/>
                  </a:lnTo>
                  <a:lnTo>
                    <a:pt x="7372" y="4321"/>
                  </a:lnTo>
                  <a:lnTo>
                    <a:pt x="7377" y="4321"/>
                  </a:lnTo>
                  <a:lnTo>
                    <a:pt x="7384" y="4321"/>
                  </a:lnTo>
                  <a:lnTo>
                    <a:pt x="7389" y="4322"/>
                  </a:lnTo>
                  <a:lnTo>
                    <a:pt x="7395" y="4322"/>
                  </a:lnTo>
                  <a:lnTo>
                    <a:pt x="7400" y="4322"/>
                  </a:lnTo>
                  <a:lnTo>
                    <a:pt x="7406" y="4322"/>
                  </a:lnTo>
                  <a:lnTo>
                    <a:pt x="7412" y="4322"/>
                  </a:lnTo>
                  <a:lnTo>
                    <a:pt x="7418" y="4322"/>
                  </a:lnTo>
                  <a:lnTo>
                    <a:pt x="7423" y="4322"/>
                  </a:lnTo>
                  <a:lnTo>
                    <a:pt x="7429" y="4322"/>
                  </a:lnTo>
                  <a:lnTo>
                    <a:pt x="7434" y="4322"/>
                  </a:lnTo>
                  <a:lnTo>
                    <a:pt x="7441" y="4322"/>
                  </a:lnTo>
                  <a:lnTo>
                    <a:pt x="7446" y="4322"/>
                  </a:lnTo>
                  <a:lnTo>
                    <a:pt x="7452" y="4322"/>
                  </a:lnTo>
                  <a:lnTo>
                    <a:pt x="7458" y="4322"/>
                  </a:lnTo>
                  <a:lnTo>
                    <a:pt x="7463" y="4322"/>
                  </a:lnTo>
                  <a:lnTo>
                    <a:pt x="7470" y="4322"/>
                  </a:lnTo>
                  <a:lnTo>
                    <a:pt x="7475" y="4322"/>
                  </a:lnTo>
                  <a:lnTo>
                    <a:pt x="7481" y="4322"/>
                  </a:lnTo>
                  <a:lnTo>
                    <a:pt x="7486" y="4322"/>
                  </a:lnTo>
                  <a:lnTo>
                    <a:pt x="7492" y="4322"/>
                  </a:lnTo>
                  <a:lnTo>
                    <a:pt x="7498" y="4322"/>
                  </a:lnTo>
                  <a:lnTo>
                    <a:pt x="7504" y="4322"/>
                  </a:lnTo>
                  <a:lnTo>
                    <a:pt x="7509" y="4322"/>
                  </a:lnTo>
                  <a:lnTo>
                    <a:pt x="7515" y="4322"/>
                  </a:lnTo>
                  <a:lnTo>
                    <a:pt x="7520" y="4322"/>
                  </a:lnTo>
                  <a:lnTo>
                    <a:pt x="7527" y="4322"/>
                  </a:lnTo>
                  <a:lnTo>
                    <a:pt x="7532" y="4322"/>
                  </a:lnTo>
                  <a:lnTo>
                    <a:pt x="7538" y="4322"/>
                  </a:lnTo>
                  <a:lnTo>
                    <a:pt x="7543" y="4322"/>
                  </a:lnTo>
                  <a:lnTo>
                    <a:pt x="7549" y="4322"/>
                  </a:lnTo>
                  <a:lnTo>
                    <a:pt x="7556" y="4322"/>
                  </a:lnTo>
                  <a:lnTo>
                    <a:pt x="7561" y="4322"/>
                  </a:lnTo>
                  <a:lnTo>
                    <a:pt x="7567" y="4322"/>
                  </a:lnTo>
                  <a:lnTo>
                    <a:pt x="7572" y="4323"/>
                  </a:lnTo>
                  <a:lnTo>
                    <a:pt x="7578" y="4323"/>
                  </a:lnTo>
                  <a:lnTo>
                    <a:pt x="7584" y="4323"/>
                  </a:lnTo>
                  <a:lnTo>
                    <a:pt x="7590" y="4323"/>
                  </a:lnTo>
                  <a:lnTo>
                    <a:pt x="7595" y="4323"/>
                  </a:lnTo>
                  <a:lnTo>
                    <a:pt x="7601" y="4323"/>
                  </a:lnTo>
                  <a:lnTo>
                    <a:pt x="7606" y="4323"/>
                  </a:lnTo>
                  <a:lnTo>
                    <a:pt x="7613" y="4323"/>
                  </a:lnTo>
                  <a:lnTo>
                    <a:pt x="7618" y="4323"/>
                  </a:lnTo>
                  <a:lnTo>
                    <a:pt x="7624" y="4323"/>
                  </a:lnTo>
                  <a:lnTo>
                    <a:pt x="7629" y="4323"/>
                  </a:lnTo>
                  <a:lnTo>
                    <a:pt x="7635" y="4323"/>
                  </a:lnTo>
                  <a:lnTo>
                    <a:pt x="7642" y="4323"/>
                  </a:lnTo>
                  <a:lnTo>
                    <a:pt x="7647" y="4323"/>
                  </a:lnTo>
                  <a:lnTo>
                    <a:pt x="7653" y="4323"/>
                  </a:lnTo>
                  <a:lnTo>
                    <a:pt x="7658" y="4323"/>
                  </a:lnTo>
                  <a:lnTo>
                    <a:pt x="7664" y="4323"/>
                  </a:lnTo>
                  <a:lnTo>
                    <a:pt x="7670" y="4323"/>
                  </a:lnTo>
                  <a:lnTo>
                    <a:pt x="7676" y="4323"/>
                  </a:lnTo>
                  <a:lnTo>
                    <a:pt x="7681" y="4323"/>
                  </a:lnTo>
                  <a:lnTo>
                    <a:pt x="7687" y="4323"/>
                  </a:lnTo>
                  <a:lnTo>
                    <a:pt x="7692" y="4323"/>
                  </a:lnTo>
                  <a:lnTo>
                    <a:pt x="7699" y="4323"/>
                  </a:lnTo>
                  <a:lnTo>
                    <a:pt x="7704" y="4323"/>
                  </a:lnTo>
                  <a:lnTo>
                    <a:pt x="7710" y="4323"/>
                  </a:lnTo>
                  <a:lnTo>
                    <a:pt x="7715" y="4323"/>
                  </a:lnTo>
                  <a:lnTo>
                    <a:pt x="7721" y="4323"/>
                  </a:lnTo>
                  <a:lnTo>
                    <a:pt x="7727" y="4323"/>
                  </a:lnTo>
                  <a:lnTo>
                    <a:pt x="7733" y="4323"/>
                  </a:lnTo>
                  <a:lnTo>
                    <a:pt x="7739" y="4323"/>
                  </a:lnTo>
                  <a:lnTo>
                    <a:pt x="7744" y="4323"/>
                  </a:lnTo>
                  <a:lnTo>
                    <a:pt x="7750" y="4323"/>
                  </a:lnTo>
                  <a:lnTo>
                    <a:pt x="7756" y="4323"/>
                  </a:lnTo>
                  <a:lnTo>
                    <a:pt x="7762" y="4323"/>
                  </a:lnTo>
                  <a:lnTo>
                    <a:pt x="7767" y="4323"/>
                  </a:lnTo>
                  <a:lnTo>
                    <a:pt x="7773" y="4323"/>
                  </a:lnTo>
                  <a:lnTo>
                    <a:pt x="7778" y="4323"/>
                  </a:lnTo>
                  <a:lnTo>
                    <a:pt x="7785" y="4323"/>
                  </a:lnTo>
                  <a:lnTo>
                    <a:pt x="7790" y="4323"/>
                  </a:lnTo>
                  <a:lnTo>
                    <a:pt x="7796" y="4324"/>
                  </a:lnTo>
                  <a:lnTo>
                    <a:pt x="7801" y="4324"/>
                  </a:lnTo>
                  <a:lnTo>
                    <a:pt x="7807" y="4324"/>
                  </a:lnTo>
                  <a:lnTo>
                    <a:pt x="7813" y="4324"/>
                  </a:lnTo>
                  <a:lnTo>
                    <a:pt x="7819" y="4324"/>
                  </a:lnTo>
                  <a:lnTo>
                    <a:pt x="7825" y="4324"/>
                  </a:lnTo>
                  <a:lnTo>
                    <a:pt x="7830" y="4324"/>
                  </a:lnTo>
                  <a:lnTo>
                    <a:pt x="7836" y="4324"/>
                  </a:lnTo>
                  <a:lnTo>
                    <a:pt x="7842" y="4324"/>
                  </a:lnTo>
                  <a:lnTo>
                    <a:pt x="7848" y="4324"/>
                  </a:lnTo>
                  <a:lnTo>
                    <a:pt x="7853" y="4324"/>
                  </a:lnTo>
                  <a:lnTo>
                    <a:pt x="7859" y="4324"/>
                  </a:lnTo>
                  <a:lnTo>
                    <a:pt x="7864" y="4324"/>
                  </a:lnTo>
                  <a:lnTo>
                    <a:pt x="7871" y="4324"/>
                  </a:lnTo>
                  <a:lnTo>
                    <a:pt x="7876" y="4324"/>
                  </a:lnTo>
                  <a:lnTo>
                    <a:pt x="7882" y="4324"/>
                  </a:lnTo>
                  <a:lnTo>
                    <a:pt x="7887" y="4324"/>
                  </a:lnTo>
                  <a:lnTo>
                    <a:pt x="7893" y="4324"/>
                  </a:lnTo>
                  <a:lnTo>
                    <a:pt x="7899" y="4324"/>
                  </a:lnTo>
                  <a:lnTo>
                    <a:pt x="7905" y="4324"/>
                  </a:lnTo>
                  <a:lnTo>
                    <a:pt x="7910" y="4324"/>
                  </a:lnTo>
                  <a:lnTo>
                    <a:pt x="7916" y="4324"/>
                  </a:lnTo>
                  <a:lnTo>
                    <a:pt x="7923" y="4324"/>
                  </a:lnTo>
                  <a:lnTo>
                    <a:pt x="7928" y="4324"/>
                  </a:lnTo>
                  <a:lnTo>
                    <a:pt x="7934" y="4324"/>
                  </a:lnTo>
                  <a:lnTo>
                    <a:pt x="7939" y="4324"/>
                  </a:lnTo>
                  <a:lnTo>
                    <a:pt x="7945" y="4324"/>
                  </a:lnTo>
                  <a:lnTo>
                    <a:pt x="7950" y="4324"/>
                  </a:lnTo>
                  <a:lnTo>
                    <a:pt x="7957" y="4324"/>
                  </a:lnTo>
                  <a:lnTo>
                    <a:pt x="7962" y="4324"/>
                  </a:lnTo>
                  <a:lnTo>
                    <a:pt x="7968" y="4324"/>
                  </a:lnTo>
                  <a:lnTo>
                    <a:pt x="7973" y="4324"/>
                  </a:lnTo>
                  <a:lnTo>
                    <a:pt x="7979" y="4324"/>
                  </a:lnTo>
                  <a:lnTo>
                    <a:pt x="7985" y="4324"/>
                  </a:lnTo>
                  <a:lnTo>
                    <a:pt x="7991" y="4324"/>
                  </a:lnTo>
                  <a:lnTo>
                    <a:pt x="7996" y="4324"/>
                  </a:lnTo>
                  <a:lnTo>
                    <a:pt x="8002" y="4324"/>
                  </a:lnTo>
                  <a:lnTo>
                    <a:pt x="8007" y="4324"/>
                  </a:lnTo>
                  <a:lnTo>
                    <a:pt x="8014" y="4324"/>
                  </a:lnTo>
                  <a:lnTo>
                    <a:pt x="8020" y="4324"/>
                  </a:lnTo>
                  <a:lnTo>
                    <a:pt x="8025" y="4324"/>
                  </a:lnTo>
                  <a:lnTo>
                    <a:pt x="8031" y="4324"/>
                  </a:lnTo>
                  <a:lnTo>
                    <a:pt x="8036" y="4324"/>
                  </a:lnTo>
                  <a:lnTo>
                    <a:pt x="8043" y="4324"/>
                  </a:lnTo>
                  <a:lnTo>
                    <a:pt x="8048" y="4324"/>
                  </a:lnTo>
                  <a:lnTo>
                    <a:pt x="8054" y="4324"/>
                  </a:lnTo>
                  <a:lnTo>
                    <a:pt x="8059" y="4324"/>
                  </a:lnTo>
                  <a:lnTo>
                    <a:pt x="8066" y="4324"/>
                  </a:lnTo>
                  <a:lnTo>
                    <a:pt x="8071" y="4325"/>
                  </a:lnTo>
                  <a:lnTo>
                    <a:pt x="8077" y="4325"/>
                  </a:lnTo>
                  <a:lnTo>
                    <a:pt x="8082" y="4325"/>
                  </a:lnTo>
                  <a:lnTo>
                    <a:pt x="8088" y="4325"/>
                  </a:lnTo>
                  <a:lnTo>
                    <a:pt x="8093" y="4325"/>
                  </a:lnTo>
                  <a:lnTo>
                    <a:pt x="8100" y="4325"/>
                  </a:lnTo>
                  <a:lnTo>
                    <a:pt x="8106" y="4325"/>
                  </a:lnTo>
                  <a:lnTo>
                    <a:pt x="8111" y="4325"/>
                  </a:lnTo>
                  <a:lnTo>
                    <a:pt x="8117" y="4325"/>
                  </a:lnTo>
                  <a:lnTo>
                    <a:pt x="8123" y="4325"/>
                  </a:lnTo>
                  <a:lnTo>
                    <a:pt x="8129" y="4325"/>
                  </a:lnTo>
                  <a:lnTo>
                    <a:pt x="8134" y="4325"/>
                  </a:lnTo>
                  <a:lnTo>
                    <a:pt x="8140" y="4325"/>
                  </a:lnTo>
                  <a:lnTo>
                    <a:pt x="8145" y="4325"/>
                  </a:lnTo>
                  <a:lnTo>
                    <a:pt x="8152" y="4325"/>
                  </a:lnTo>
                  <a:lnTo>
                    <a:pt x="8157" y="4325"/>
                  </a:lnTo>
                  <a:lnTo>
                    <a:pt x="8163" y="4325"/>
                  </a:lnTo>
                  <a:lnTo>
                    <a:pt x="8168" y="4325"/>
                  </a:lnTo>
                  <a:lnTo>
                    <a:pt x="8174" y="4325"/>
                  </a:lnTo>
                  <a:lnTo>
                    <a:pt x="8180" y="4325"/>
                  </a:lnTo>
                  <a:lnTo>
                    <a:pt x="8186" y="4325"/>
                  </a:lnTo>
                  <a:lnTo>
                    <a:pt x="8191" y="4325"/>
                  </a:lnTo>
                  <a:lnTo>
                    <a:pt x="8197" y="4325"/>
                  </a:lnTo>
                  <a:lnTo>
                    <a:pt x="8203" y="4325"/>
                  </a:lnTo>
                  <a:lnTo>
                    <a:pt x="8209" y="4325"/>
                  </a:lnTo>
                  <a:lnTo>
                    <a:pt x="8215" y="4325"/>
                  </a:lnTo>
                  <a:lnTo>
                    <a:pt x="8220" y="4325"/>
                  </a:lnTo>
                  <a:lnTo>
                    <a:pt x="8226" y="4325"/>
                  </a:lnTo>
                  <a:lnTo>
                    <a:pt x="8231" y="4325"/>
                  </a:lnTo>
                  <a:lnTo>
                    <a:pt x="8238" y="4325"/>
                  </a:lnTo>
                  <a:lnTo>
                    <a:pt x="8243" y="4325"/>
                  </a:lnTo>
                  <a:lnTo>
                    <a:pt x="8249" y="4325"/>
                  </a:lnTo>
                  <a:lnTo>
                    <a:pt x="8254" y="4325"/>
                  </a:lnTo>
                  <a:lnTo>
                    <a:pt x="8260" y="4325"/>
                  </a:lnTo>
                  <a:lnTo>
                    <a:pt x="8266" y="4325"/>
                  </a:lnTo>
                  <a:lnTo>
                    <a:pt x="8272" y="4325"/>
                  </a:lnTo>
                  <a:lnTo>
                    <a:pt x="8277" y="4325"/>
                  </a:lnTo>
                  <a:lnTo>
                    <a:pt x="8283" y="4325"/>
                  </a:lnTo>
                  <a:lnTo>
                    <a:pt x="8289" y="4325"/>
                  </a:lnTo>
                  <a:lnTo>
                    <a:pt x="8295" y="4325"/>
                  </a:lnTo>
                  <a:lnTo>
                    <a:pt x="8301" y="4325"/>
                  </a:lnTo>
                  <a:lnTo>
                    <a:pt x="8306" y="4325"/>
                  </a:lnTo>
                  <a:lnTo>
                    <a:pt x="8312" y="4325"/>
                  </a:lnTo>
                  <a:lnTo>
                    <a:pt x="8317" y="4325"/>
                  </a:lnTo>
                  <a:lnTo>
                    <a:pt x="8324" y="4325"/>
                  </a:lnTo>
                  <a:lnTo>
                    <a:pt x="8329" y="4325"/>
                  </a:lnTo>
                  <a:lnTo>
                    <a:pt x="8335" y="4325"/>
                  </a:lnTo>
                  <a:lnTo>
                    <a:pt x="8340" y="4325"/>
                  </a:lnTo>
                  <a:lnTo>
                    <a:pt x="8346" y="4325"/>
                  </a:lnTo>
                  <a:lnTo>
                    <a:pt x="8352" y="4325"/>
                  </a:lnTo>
                  <a:lnTo>
                    <a:pt x="8358" y="4325"/>
                  </a:lnTo>
                  <a:lnTo>
                    <a:pt x="8363" y="4325"/>
                  </a:lnTo>
                  <a:lnTo>
                    <a:pt x="8369" y="4325"/>
                  </a:lnTo>
                  <a:lnTo>
                    <a:pt x="8374" y="4325"/>
                  </a:lnTo>
                  <a:lnTo>
                    <a:pt x="8381" y="4325"/>
                  </a:lnTo>
                  <a:lnTo>
                    <a:pt x="8387" y="4325"/>
                  </a:lnTo>
                  <a:lnTo>
                    <a:pt x="8392" y="4325"/>
                  </a:lnTo>
                  <a:lnTo>
                    <a:pt x="8398" y="4325"/>
                  </a:lnTo>
                  <a:lnTo>
                    <a:pt x="8403" y="4325"/>
                  </a:lnTo>
                  <a:lnTo>
                    <a:pt x="8410" y="4325"/>
                  </a:lnTo>
                  <a:lnTo>
                    <a:pt x="8415" y="4325"/>
                  </a:lnTo>
                  <a:lnTo>
                    <a:pt x="8421" y="4325"/>
                  </a:lnTo>
                  <a:lnTo>
                    <a:pt x="8426" y="4325"/>
                  </a:lnTo>
                  <a:lnTo>
                    <a:pt x="8432" y="4325"/>
                  </a:lnTo>
                  <a:lnTo>
                    <a:pt x="8438" y="4326"/>
                  </a:lnTo>
                  <a:lnTo>
                    <a:pt x="8444" y="4326"/>
                  </a:lnTo>
                  <a:lnTo>
                    <a:pt x="8449" y="4326"/>
                  </a:lnTo>
                  <a:lnTo>
                    <a:pt x="8455" y="4326"/>
                  </a:lnTo>
                  <a:lnTo>
                    <a:pt x="8460" y="4326"/>
                  </a:lnTo>
                  <a:lnTo>
                    <a:pt x="8467" y="4326"/>
                  </a:lnTo>
                  <a:lnTo>
                    <a:pt x="8473" y="4326"/>
                  </a:lnTo>
                  <a:lnTo>
                    <a:pt x="8478" y="4326"/>
                  </a:lnTo>
                  <a:lnTo>
                    <a:pt x="8484" y="4326"/>
                  </a:lnTo>
                  <a:lnTo>
                    <a:pt x="8489" y="4326"/>
                  </a:lnTo>
                  <a:lnTo>
                    <a:pt x="8496" y="4326"/>
                  </a:lnTo>
                  <a:lnTo>
                    <a:pt x="8501" y="4326"/>
                  </a:lnTo>
                  <a:lnTo>
                    <a:pt x="8507" y="4326"/>
                  </a:lnTo>
                  <a:lnTo>
                    <a:pt x="8512" y="4326"/>
                  </a:lnTo>
                  <a:lnTo>
                    <a:pt x="8518" y="4326"/>
                  </a:lnTo>
                  <a:lnTo>
                    <a:pt x="8524" y="4326"/>
                  </a:lnTo>
                  <a:lnTo>
                    <a:pt x="8530" y="4326"/>
                  </a:lnTo>
                  <a:lnTo>
                    <a:pt x="8535" y="4326"/>
                  </a:lnTo>
                  <a:lnTo>
                    <a:pt x="8541" y="4326"/>
                  </a:lnTo>
                  <a:lnTo>
                    <a:pt x="8546" y="4326"/>
                  </a:lnTo>
                  <a:lnTo>
                    <a:pt x="8553" y="4326"/>
                  </a:lnTo>
                  <a:lnTo>
                    <a:pt x="8558" y="4326"/>
                  </a:lnTo>
                  <a:lnTo>
                    <a:pt x="8564" y="4326"/>
                  </a:lnTo>
                  <a:lnTo>
                    <a:pt x="8570" y="4326"/>
                  </a:lnTo>
                  <a:lnTo>
                    <a:pt x="8575" y="4326"/>
                  </a:lnTo>
                  <a:lnTo>
                    <a:pt x="8582" y="4326"/>
                  </a:lnTo>
                  <a:lnTo>
                    <a:pt x="8587" y="4326"/>
                  </a:lnTo>
                  <a:lnTo>
                    <a:pt x="8593" y="4326"/>
                  </a:lnTo>
                </a:path>
              </a:pathLst>
            </a:custGeom>
            <a:solidFill>
              <a:srgbClr val="FFEBD7">
                <a:alpha val="0"/>
              </a:srgbClr>
            </a:solidFill>
            <a:ln w="0">
              <a:solidFill>
                <a:srgbClr val="008000"/>
              </a:solidFill>
              <a:prstDash val="sysDot"/>
              <a:round/>
              <a:headEnd/>
              <a:tailEnd/>
            </a:ln>
          </p:spPr>
          <p:txBody>
            <a:bodyPr/>
            <a:lstStyle/>
            <a:p>
              <a:pPr>
                <a:defRPr/>
              </a:pPr>
              <a:endParaRPr lang="en-US" dirty="0"/>
            </a:p>
          </p:txBody>
        </p:sp>
        <p:sp>
          <p:nvSpPr>
            <p:cNvPr id="36937" name="Freeform 73"/>
            <p:cNvSpPr>
              <a:spLocks/>
            </p:cNvSpPr>
            <p:nvPr/>
          </p:nvSpPr>
          <p:spPr bwMode="auto">
            <a:xfrm>
              <a:off x="3605" y="645"/>
              <a:ext cx="955" cy="234"/>
            </a:xfrm>
            <a:custGeom>
              <a:avLst/>
              <a:gdLst/>
              <a:ahLst/>
              <a:cxnLst>
                <a:cxn ang="0">
                  <a:pos x="132" y="622"/>
                </a:cxn>
                <a:cxn ang="0">
                  <a:pos x="269" y="225"/>
                </a:cxn>
                <a:cxn ang="0">
                  <a:pos x="407" y="55"/>
                </a:cxn>
                <a:cxn ang="0">
                  <a:pos x="544" y="2"/>
                </a:cxn>
                <a:cxn ang="0">
                  <a:pos x="682" y="18"/>
                </a:cxn>
                <a:cxn ang="0">
                  <a:pos x="820" y="75"/>
                </a:cxn>
                <a:cxn ang="0">
                  <a:pos x="957" y="160"/>
                </a:cxn>
                <a:cxn ang="0">
                  <a:pos x="1094" y="260"/>
                </a:cxn>
                <a:cxn ang="0">
                  <a:pos x="1232" y="369"/>
                </a:cxn>
                <a:cxn ang="0">
                  <a:pos x="1370" y="481"/>
                </a:cxn>
                <a:cxn ang="0">
                  <a:pos x="1508" y="595"/>
                </a:cxn>
                <a:cxn ang="0">
                  <a:pos x="1645" y="706"/>
                </a:cxn>
                <a:cxn ang="0">
                  <a:pos x="1782" y="813"/>
                </a:cxn>
                <a:cxn ang="0">
                  <a:pos x="1920" y="916"/>
                </a:cxn>
                <a:cxn ang="0">
                  <a:pos x="2058" y="1013"/>
                </a:cxn>
                <a:cxn ang="0">
                  <a:pos x="2195" y="1105"/>
                </a:cxn>
                <a:cxn ang="0">
                  <a:pos x="2333" y="1191"/>
                </a:cxn>
                <a:cxn ang="0">
                  <a:pos x="2470" y="1270"/>
                </a:cxn>
                <a:cxn ang="0">
                  <a:pos x="2608" y="1345"/>
                </a:cxn>
                <a:cxn ang="0">
                  <a:pos x="2745" y="1413"/>
                </a:cxn>
                <a:cxn ang="0">
                  <a:pos x="2883" y="1477"/>
                </a:cxn>
                <a:cxn ang="0">
                  <a:pos x="3021" y="1535"/>
                </a:cxn>
                <a:cxn ang="0">
                  <a:pos x="3159" y="1587"/>
                </a:cxn>
                <a:cxn ang="0">
                  <a:pos x="3295" y="1636"/>
                </a:cxn>
                <a:cxn ang="0">
                  <a:pos x="3433" y="1681"/>
                </a:cxn>
                <a:cxn ang="0">
                  <a:pos x="3571" y="1721"/>
                </a:cxn>
                <a:cxn ang="0">
                  <a:pos x="3709" y="1758"/>
                </a:cxn>
                <a:cxn ang="0">
                  <a:pos x="3846" y="1792"/>
                </a:cxn>
                <a:cxn ang="0">
                  <a:pos x="3983" y="1823"/>
                </a:cxn>
                <a:cxn ang="0">
                  <a:pos x="4121" y="1850"/>
                </a:cxn>
                <a:cxn ang="0">
                  <a:pos x="4259" y="1875"/>
                </a:cxn>
                <a:cxn ang="0">
                  <a:pos x="4396" y="1898"/>
                </a:cxn>
                <a:cxn ang="0">
                  <a:pos x="4534" y="1919"/>
                </a:cxn>
                <a:cxn ang="0">
                  <a:pos x="4671" y="1938"/>
                </a:cxn>
                <a:cxn ang="0">
                  <a:pos x="4809" y="1954"/>
                </a:cxn>
                <a:cxn ang="0">
                  <a:pos x="4946" y="1970"/>
                </a:cxn>
                <a:cxn ang="0">
                  <a:pos x="5084" y="1983"/>
                </a:cxn>
                <a:cxn ang="0">
                  <a:pos x="5222" y="1996"/>
                </a:cxn>
                <a:cxn ang="0">
                  <a:pos x="5360" y="2007"/>
                </a:cxn>
                <a:cxn ang="0">
                  <a:pos x="5496" y="2016"/>
                </a:cxn>
                <a:cxn ang="0">
                  <a:pos x="5634" y="2026"/>
                </a:cxn>
                <a:cxn ang="0">
                  <a:pos x="5772" y="2034"/>
                </a:cxn>
                <a:cxn ang="0">
                  <a:pos x="5910" y="2041"/>
                </a:cxn>
                <a:cxn ang="0">
                  <a:pos x="6047" y="2047"/>
                </a:cxn>
                <a:cxn ang="0">
                  <a:pos x="6184" y="2054"/>
                </a:cxn>
                <a:cxn ang="0">
                  <a:pos x="6322" y="2059"/>
                </a:cxn>
                <a:cxn ang="0">
                  <a:pos x="6460" y="2064"/>
                </a:cxn>
                <a:cxn ang="0">
                  <a:pos x="6597" y="2068"/>
                </a:cxn>
                <a:cxn ang="0">
                  <a:pos x="6735" y="2072"/>
                </a:cxn>
                <a:cxn ang="0">
                  <a:pos x="6873" y="2075"/>
                </a:cxn>
                <a:cxn ang="0">
                  <a:pos x="7010" y="2079"/>
                </a:cxn>
                <a:cxn ang="0">
                  <a:pos x="7147" y="2082"/>
                </a:cxn>
                <a:cxn ang="0">
                  <a:pos x="7285" y="2084"/>
                </a:cxn>
                <a:cxn ang="0">
                  <a:pos x="7423" y="2087"/>
                </a:cxn>
                <a:cxn ang="0">
                  <a:pos x="7561" y="2089"/>
                </a:cxn>
                <a:cxn ang="0">
                  <a:pos x="7697" y="2090"/>
                </a:cxn>
                <a:cxn ang="0">
                  <a:pos x="7835" y="2092"/>
                </a:cxn>
                <a:cxn ang="0">
                  <a:pos x="7973" y="2093"/>
                </a:cxn>
                <a:cxn ang="0">
                  <a:pos x="8111" y="2095"/>
                </a:cxn>
                <a:cxn ang="0">
                  <a:pos x="8248" y="2096"/>
                </a:cxn>
                <a:cxn ang="0">
                  <a:pos x="8386" y="2097"/>
                </a:cxn>
                <a:cxn ang="0">
                  <a:pos x="8523" y="2098"/>
                </a:cxn>
              </a:cxnLst>
              <a:rect l="0" t="0" r="r" b="b"/>
              <a:pathLst>
                <a:path w="8598" h="2106">
                  <a:moveTo>
                    <a:pt x="0" y="2106"/>
                  </a:moveTo>
                  <a:lnTo>
                    <a:pt x="5" y="1760"/>
                  </a:lnTo>
                  <a:lnTo>
                    <a:pt x="11" y="1620"/>
                  </a:lnTo>
                  <a:lnTo>
                    <a:pt x="16" y="1514"/>
                  </a:lnTo>
                  <a:lnTo>
                    <a:pt x="23" y="1425"/>
                  </a:lnTo>
                  <a:lnTo>
                    <a:pt x="29" y="1349"/>
                  </a:lnTo>
                  <a:lnTo>
                    <a:pt x="34" y="1281"/>
                  </a:lnTo>
                  <a:lnTo>
                    <a:pt x="40" y="1219"/>
                  </a:lnTo>
                  <a:lnTo>
                    <a:pt x="46" y="1163"/>
                  </a:lnTo>
                  <a:lnTo>
                    <a:pt x="52" y="1110"/>
                  </a:lnTo>
                  <a:lnTo>
                    <a:pt x="57" y="1061"/>
                  </a:lnTo>
                  <a:lnTo>
                    <a:pt x="63" y="1017"/>
                  </a:lnTo>
                  <a:lnTo>
                    <a:pt x="68" y="973"/>
                  </a:lnTo>
                  <a:lnTo>
                    <a:pt x="75" y="933"/>
                  </a:lnTo>
                  <a:lnTo>
                    <a:pt x="80" y="894"/>
                  </a:lnTo>
                  <a:lnTo>
                    <a:pt x="86" y="858"/>
                  </a:lnTo>
                  <a:lnTo>
                    <a:pt x="91" y="824"/>
                  </a:lnTo>
                  <a:lnTo>
                    <a:pt x="97" y="791"/>
                  </a:lnTo>
                  <a:lnTo>
                    <a:pt x="103" y="760"/>
                  </a:lnTo>
                  <a:lnTo>
                    <a:pt x="109" y="730"/>
                  </a:lnTo>
                  <a:lnTo>
                    <a:pt x="114" y="702"/>
                  </a:lnTo>
                  <a:lnTo>
                    <a:pt x="120" y="674"/>
                  </a:lnTo>
                  <a:lnTo>
                    <a:pt x="126" y="648"/>
                  </a:lnTo>
                  <a:lnTo>
                    <a:pt x="132" y="622"/>
                  </a:lnTo>
                  <a:lnTo>
                    <a:pt x="138" y="598"/>
                  </a:lnTo>
                  <a:lnTo>
                    <a:pt x="143" y="574"/>
                  </a:lnTo>
                  <a:lnTo>
                    <a:pt x="149" y="551"/>
                  </a:lnTo>
                  <a:lnTo>
                    <a:pt x="154" y="530"/>
                  </a:lnTo>
                  <a:lnTo>
                    <a:pt x="161" y="509"/>
                  </a:lnTo>
                  <a:lnTo>
                    <a:pt x="166" y="489"/>
                  </a:lnTo>
                  <a:lnTo>
                    <a:pt x="172" y="469"/>
                  </a:lnTo>
                  <a:lnTo>
                    <a:pt x="177" y="451"/>
                  </a:lnTo>
                  <a:lnTo>
                    <a:pt x="183" y="432"/>
                  </a:lnTo>
                  <a:lnTo>
                    <a:pt x="189" y="415"/>
                  </a:lnTo>
                  <a:lnTo>
                    <a:pt x="195" y="398"/>
                  </a:lnTo>
                  <a:lnTo>
                    <a:pt x="200" y="381"/>
                  </a:lnTo>
                  <a:lnTo>
                    <a:pt x="206" y="366"/>
                  </a:lnTo>
                  <a:lnTo>
                    <a:pt x="212" y="351"/>
                  </a:lnTo>
                  <a:lnTo>
                    <a:pt x="218" y="336"/>
                  </a:lnTo>
                  <a:lnTo>
                    <a:pt x="224" y="322"/>
                  </a:lnTo>
                  <a:lnTo>
                    <a:pt x="229" y="308"/>
                  </a:lnTo>
                  <a:lnTo>
                    <a:pt x="235" y="295"/>
                  </a:lnTo>
                  <a:lnTo>
                    <a:pt x="240" y="282"/>
                  </a:lnTo>
                  <a:lnTo>
                    <a:pt x="247" y="270"/>
                  </a:lnTo>
                  <a:lnTo>
                    <a:pt x="252" y="258"/>
                  </a:lnTo>
                  <a:lnTo>
                    <a:pt x="258" y="247"/>
                  </a:lnTo>
                  <a:lnTo>
                    <a:pt x="263" y="235"/>
                  </a:lnTo>
                  <a:lnTo>
                    <a:pt x="269" y="225"/>
                  </a:lnTo>
                  <a:lnTo>
                    <a:pt x="275" y="214"/>
                  </a:lnTo>
                  <a:lnTo>
                    <a:pt x="281" y="204"/>
                  </a:lnTo>
                  <a:lnTo>
                    <a:pt x="286" y="194"/>
                  </a:lnTo>
                  <a:lnTo>
                    <a:pt x="292" y="185"/>
                  </a:lnTo>
                  <a:lnTo>
                    <a:pt x="297" y="176"/>
                  </a:lnTo>
                  <a:lnTo>
                    <a:pt x="304" y="167"/>
                  </a:lnTo>
                  <a:lnTo>
                    <a:pt x="310" y="159"/>
                  </a:lnTo>
                  <a:lnTo>
                    <a:pt x="315" y="150"/>
                  </a:lnTo>
                  <a:lnTo>
                    <a:pt x="321" y="142"/>
                  </a:lnTo>
                  <a:lnTo>
                    <a:pt x="326" y="135"/>
                  </a:lnTo>
                  <a:lnTo>
                    <a:pt x="333" y="128"/>
                  </a:lnTo>
                  <a:lnTo>
                    <a:pt x="338" y="120"/>
                  </a:lnTo>
                  <a:lnTo>
                    <a:pt x="344" y="114"/>
                  </a:lnTo>
                  <a:lnTo>
                    <a:pt x="349" y="108"/>
                  </a:lnTo>
                  <a:lnTo>
                    <a:pt x="355" y="101"/>
                  </a:lnTo>
                  <a:lnTo>
                    <a:pt x="361" y="95"/>
                  </a:lnTo>
                  <a:lnTo>
                    <a:pt x="367" y="89"/>
                  </a:lnTo>
                  <a:lnTo>
                    <a:pt x="372" y="84"/>
                  </a:lnTo>
                  <a:lnTo>
                    <a:pt x="378" y="79"/>
                  </a:lnTo>
                  <a:lnTo>
                    <a:pt x="383" y="74"/>
                  </a:lnTo>
                  <a:lnTo>
                    <a:pt x="390" y="68"/>
                  </a:lnTo>
                  <a:lnTo>
                    <a:pt x="396" y="63"/>
                  </a:lnTo>
                  <a:lnTo>
                    <a:pt x="401" y="59"/>
                  </a:lnTo>
                  <a:lnTo>
                    <a:pt x="407" y="55"/>
                  </a:lnTo>
                  <a:lnTo>
                    <a:pt x="412" y="51"/>
                  </a:lnTo>
                  <a:lnTo>
                    <a:pt x="419" y="47"/>
                  </a:lnTo>
                  <a:lnTo>
                    <a:pt x="424" y="44"/>
                  </a:lnTo>
                  <a:lnTo>
                    <a:pt x="430" y="39"/>
                  </a:lnTo>
                  <a:lnTo>
                    <a:pt x="435" y="36"/>
                  </a:lnTo>
                  <a:lnTo>
                    <a:pt x="441" y="33"/>
                  </a:lnTo>
                  <a:lnTo>
                    <a:pt x="447" y="30"/>
                  </a:lnTo>
                  <a:lnTo>
                    <a:pt x="453" y="27"/>
                  </a:lnTo>
                  <a:lnTo>
                    <a:pt x="458" y="25"/>
                  </a:lnTo>
                  <a:lnTo>
                    <a:pt x="464" y="22"/>
                  </a:lnTo>
                  <a:lnTo>
                    <a:pt x="469" y="20"/>
                  </a:lnTo>
                  <a:lnTo>
                    <a:pt x="476" y="18"/>
                  </a:lnTo>
                  <a:lnTo>
                    <a:pt x="481" y="16"/>
                  </a:lnTo>
                  <a:lnTo>
                    <a:pt x="487" y="14"/>
                  </a:lnTo>
                  <a:lnTo>
                    <a:pt x="493" y="12"/>
                  </a:lnTo>
                  <a:lnTo>
                    <a:pt x="498" y="10"/>
                  </a:lnTo>
                  <a:lnTo>
                    <a:pt x="505" y="8"/>
                  </a:lnTo>
                  <a:lnTo>
                    <a:pt x="510" y="7"/>
                  </a:lnTo>
                  <a:lnTo>
                    <a:pt x="516" y="6"/>
                  </a:lnTo>
                  <a:lnTo>
                    <a:pt x="521" y="5"/>
                  </a:lnTo>
                  <a:lnTo>
                    <a:pt x="527" y="4"/>
                  </a:lnTo>
                  <a:lnTo>
                    <a:pt x="533" y="3"/>
                  </a:lnTo>
                  <a:lnTo>
                    <a:pt x="539" y="2"/>
                  </a:lnTo>
                  <a:lnTo>
                    <a:pt x="544" y="2"/>
                  </a:lnTo>
                  <a:lnTo>
                    <a:pt x="550" y="1"/>
                  </a:lnTo>
                  <a:lnTo>
                    <a:pt x="555" y="1"/>
                  </a:lnTo>
                  <a:lnTo>
                    <a:pt x="562" y="0"/>
                  </a:lnTo>
                  <a:lnTo>
                    <a:pt x="567" y="0"/>
                  </a:lnTo>
                  <a:lnTo>
                    <a:pt x="573" y="0"/>
                  </a:lnTo>
                  <a:lnTo>
                    <a:pt x="579" y="0"/>
                  </a:lnTo>
                  <a:lnTo>
                    <a:pt x="584" y="0"/>
                  </a:lnTo>
                  <a:lnTo>
                    <a:pt x="591" y="1"/>
                  </a:lnTo>
                  <a:lnTo>
                    <a:pt x="596" y="1"/>
                  </a:lnTo>
                  <a:lnTo>
                    <a:pt x="602" y="2"/>
                  </a:lnTo>
                  <a:lnTo>
                    <a:pt x="607" y="2"/>
                  </a:lnTo>
                  <a:lnTo>
                    <a:pt x="613" y="3"/>
                  </a:lnTo>
                  <a:lnTo>
                    <a:pt x="619" y="3"/>
                  </a:lnTo>
                  <a:lnTo>
                    <a:pt x="625" y="4"/>
                  </a:lnTo>
                  <a:lnTo>
                    <a:pt x="630" y="5"/>
                  </a:lnTo>
                  <a:lnTo>
                    <a:pt x="636" y="6"/>
                  </a:lnTo>
                  <a:lnTo>
                    <a:pt x="641" y="7"/>
                  </a:lnTo>
                  <a:lnTo>
                    <a:pt x="648" y="8"/>
                  </a:lnTo>
                  <a:lnTo>
                    <a:pt x="653" y="9"/>
                  </a:lnTo>
                  <a:lnTo>
                    <a:pt x="659" y="12"/>
                  </a:lnTo>
                  <a:lnTo>
                    <a:pt x="664" y="13"/>
                  </a:lnTo>
                  <a:lnTo>
                    <a:pt x="670" y="14"/>
                  </a:lnTo>
                  <a:lnTo>
                    <a:pt x="677" y="16"/>
                  </a:lnTo>
                  <a:lnTo>
                    <a:pt x="682" y="18"/>
                  </a:lnTo>
                  <a:lnTo>
                    <a:pt x="688" y="19"/>
                  </a:lnTo>
                  <a:lnTo>
                    <a:pt x="693" y="21"/>
                  </a:lnTo>
                  <a:lnTo>
                    <a:pt x="699" y="23"/>
                  </a:lnTo>
                  <a:lnTo>
                    <a:pt x="705" y="25"/>
                  </a:lnTo>
                  <a:lnTo>
                    <a:pt x="711" y="26"/>
                  </a:lnTo>
                  <a:lnTo>
                    <a:pt x="716" y="28"/>
                  </a:lnTo>
                  <a:lnTo>
                    <a:pt x="722" y="30"/>
                  </a:lnTo>
                  <a:lnTo>
                    <a:pt x="727" y="33"/>
                  </a:lnTo>
                  <a:lnTo>
                    <a:pt x="734" y="35"/>
                  </a:lnTo>
                  <a:lnTo>
                    <a:pt x="739" y="37"/>
                  </a:lnTo>
                  <a:lnTo>
                    <a:pt x="745" y="39"/>
                  </a:lnTo>
                  <a:lnTo>
                    <a:pt x="750" y="42"/>
                  </a:lnTo>
                  <a:lnTo>
                    <a:pt x="756" y="45"/>
                  </a:lnTo>
                  <a:lnTo>
                    <a:pt x="762" y="47"/>
                  </a:lnTo>
                  <a:lnTo>
                    <a:pt x="768" y="50"/>
                  </a:lnTo>
                  <a:lnTo>
                    <a:pt x="774" y="52"/>
                  </a:lnTo>
                  <a:lnTo>
                    <a:pt x="779" y="55"/>
                  </a:lnTo>
                  <a:lnTo>
                    <a:pt x="785" y="58"/>
                  </a:lnTo>
                  <a:lnTo>
                    <a:pt x="791" y="60"/>
                  </a:lnTo>
                  <a:lnTo>
                    <a:pt x="797" y="63"/>
                  </a:lnTo>
                  <a:lnTo>
                    <a:pt x="802" y="66"/>
                  </a:lnTo>
                  <a:lnTo>
                    <a:pt x="808" y="70"/>
                  </a:lnTo>
                  <a:lnTo>
                    <a:pt x="813" y="73"/>
                  </a:lnTo>
                  <a:lnTo>
                    <a:pt x="820" y="75"/>
                  </a:lnTo>
                  <a:lnTo>
                    <a:pt x="825" y="78"/>
                  </a:lnTo>
                  <a:lnTo>
                    <a:pt x="831" y="81"/>
                  </a:lnTo>
                  <a:lnTo>
                    <a:pt x="836" y="84"/>
                  </a:lnTo>
                  <a:lnTo>
                    <a:pt x="842" y="88"/>
                  </a:lnTo>
                  <a:lnTo>
                    <a:pt x="848" y="91"/>
                  </a:lnTo>
                  <a:lnTo>
                    <a:pt x="854" y="94"/>
                  </a:lnTo>
                  <a:lnTo>
                    <a:pt x="860" y="98"/>
                  </a:lnTo>
                  <a:lnTo>
                    <a:pt x="865" y="101"/>
                  </a:lnTo>
                  <a:lnTo>
                    <a:pt x="871" y="105"/>
                  </a:lnTo>
                  <a:lnTo>
                    <a:pt x="877" y="108"/>
                  </a:lnTo>
                  <a:lnTo>
                    <a:pt x="883" y="111"/>
                  </a:lnTo>
                  <a:lnTo>
                    <a:pt x="888" y="115"/>
                  </a:lnTo>
                  <a:lnTo>
                    <a:pt x="894" y="118"/>
                  </a:lnTo>
                  <a:lnTo>
                    <a:pt x="899" y="122"/>
                  </a:lnTo>
                  <a:lnTo>
                    <a:pt x="906" y="125"/>
                  </a:lnTo>
                  <a:lnTo>
                    <a:pt x="911" y="130"/>
                  </a:lnTo>
                  <a:lnTo>
                    <a:pt x="917" y="133"/>
                  </a:lnTo>
                  <a:lnTo>
                    <a:pt x="922" y="137"/>
                  </a:lnTo>
                  <a:lnTo>
                    <a:pt x="928" y="140"/>
                  </a:lnTo>
                  <a:lnTo>
                    <a:pt x="934" y="144"/>
                  </a:lnTo>
                  <a:lnTo>
                    <a:pt x="940" y="148"/>
                  </a:lnTo>
                  <a:lnTo>
                    <a:pt x="945" y="151"/>
                  </a:lnTo>
                  <a:lnTo>
                    <a:pt x="951" y="156"/>
                  </a:lnTo>
                  <a:lnTo>
                    <a:pt x="957" y="160"/>
                  </a:lnTo>
                  <a:lnTo>
                    <a:pt x="963" y="164"/>
                  </a:lnTo>
                  <a:lnTo>
                    <a:pt x="969" y="167"/>
                  </a:lnTo>
                  <a:lnTo>
                    <a:pt x="974" y="171"/>
                  </a:lnTo>
                  <a:lnTo>
                    <a:pt x="980" y="175"/>
                  </a:lnTo>
                  <a:lnTo>
                    <a:pt x="985" y="179"/>
                  </a:lnTo>
                  <a:lnTo>
                    <a:pt x="992" y="184"/>
                  </a:lnTo>
                  <a:lnTo>
                    <a:pt x="997" y="188"/>
                  </a:lnTo>
                  <a:lnTo>
                    <a:pt x="1003" y="192"/>
                  </a:lnTo>
                  <a:lnTo>
                    <a:pt x="1008" y="196"/>
                  </a:lnTo>
                  <a:lnTo>
                    <a:pt x="1014" y="200"/>
                  </a:lnTo>
                  <a:lnTo>
                    <a:pt x="1020" y="204"/>
                  </a:lnTo>
                  <a:lnTo>
                    <a:pt x="1026" y="208"/>
                  </a:lnTo>
                  <a:lnTo>
                    <a:pt x="1031" y="213"/>
                  </a:lnTo>
                  <a:lnTo>
                    <a:pt x="1037" y="217"/>
                  </a:lnTo>
                  <a:lnTo>
                    <a:pt x="1043" y="221"/>
                  </a:lnTo>
                  <a:lnTo>
                    <a:pt x="1049" y="225"/>
                  </a:lnTo>
                  <a:lnTo>
                    <a:pt x="1055" y="229"/>
                  </a:lnTo>
                  <a:lnTo>
                    <a:pt x="1060" y="233"/>
                  </a:lnTo>
                  <a:lnTo>
                    <a:pt x="1066" y="238"/>
                  </a:lnTo>
                  <a:lnTo>
                    <a:pt x="1071" y="243"/>
                  </a:lnTo>
                  <a:lnTo>
                    <a:pt x="1078" y="247"/>
                  </a:lnTo>
                  <a:lnTo>
                    <a:pt x="1083" y="251"/>
                  </a:lnTo>
                  <a:lnTo>
                    <a:pt x="1089" y="255"/>
                  </a:lnTo>
                  <a:lnTo>
                    <a:pt x="1094" y="260"/>
                  </a:lnTo>
                  <a:lnTo>
                    <a:pt x="1100" y="264"/>
                  </a:lnTo>
                  <a:lnTo>
                    <a:pt x="1106" y="268"/>
                  </a:lnTo>
                  <a:lnTo>
                    <a:pt x="1112" y="273"/>
                  </a:lnTo>
                  <a:lnTo>
                    <a:pt x="1117" y="278"/>
                  </a:lnTo>
                  <a:lnTo>
                    <a:pt x="1123" y="282"/>
                  </a:lnTo>
                  <a:lnTo>
                    <a:pt x="1128" y="286"/>
                  </a:lnTo>
                  <a:lnTo>
                    <a:pt x="1135" y="291"/>
                  </a:lnTo>
                  <a:lnTo>
                    <a:pt x="1141" y="295"/>
                  </a:lnTo>
                  <a:lnTo>
                    <a:pt x="1146" y="300"/>
                  </a:lnTo>
                  <a:lnTo>
                    <a:pt x="1152" y="305"/>
                  </a:lnTo>
                  <a:lnTo>
                    <a:pt x="1157" y="309"/>
                  </a:lnTo>
                  <a:lnTo>
                    <a:pt x="1164" y="313"/>
                  </a:lnTo>
                  <a:lnTo>
                    <a:pt x="1169" y="318"/>
                  </a:lnTo>
                  <a:lnTo>
                    <a:pt x="1175" y="322"/>
                  </a:lnTo>
                  <a:lnTo>
                    <a:pt x="1180" y="328"/>
                  </a:lnTo>
                  <a:lnTo>
                    <a:pt x="1186" y="332"/>
                  </a:lnTo>
                  <a:lnTo>
                    <a:pt x="1192" y="336"/>
                  </a:lnTo>
                  <a:lnTo>
                    <a:pt x="1198" y="341"/>
                  </a:lnTo>
                  <a:lnTo>
                    <a:pt x="1203" y="345"/>
                  </a:lnTo>
                  <a:lnTo>
                    <a:pt x="1209" y="350"/>
                  </a:lnTo>
                  <a:lnTo>
                    <a:pt x="1214" y="354"/>
                  </a:lnTo>
                  <a:lnTo>
                    <a:pt x="1221" y="360"/>
                  </a:lnTo>
                  <a:lnTo>
                    <a:pt x="1227" y="364"/>
                  </a:lnTo>
                  <a:lnTo>
                    <a:pt x="1232" y="369"/>
                  </a:lnTo>
                  <a:lnTo>
                    <a:pt x="1238" y="373"/>
                  </a:lnTo>
                  <a:lnTo>
                    <a:pt x="1243" y="378"/>
                  </a:lnTo>
                  <a:lnTo>
                    <a:pt x="1250" y="382"/>
                  </a:lnTo>
                  <a:lnTo>
                    <a:pt x="1255" y="388"/>
                  </a:lnTo>
                  <a:lnTo>
                    <a:pt x="1261" y="392"/>
                  </a:lnTo>
                  <a:lnTo>
                    <a:pt x="1266" y="397"/>
                  </a:lnTo>
                  <a:lnTo>
                    <a:pt x="1272" y="401"/>
                  </a:lnTo>
                  <a:lnTo>
                    <a:pt x="1278" y="406"/>
                  </a:lnTo>
                  <a:lnTo>
                    <a:pt x="1284" y="410"/>
                  </a:lnTo>
                  <a:lnTo>
                    <a:pt x="1289" y="416"/>
                  </a:lnTo>
                  <a:lnTo>
                    <a:pt x="1295" y="420"/>
                  </a:lnTo>
                  <a:lnTo>
                    <a:pt x="1300" y="425"/>
                  </a:lnTo>
                  <a:lnTo>
                    <a:pt x="1307" y="429"/>
                  </a:lnTo>
                  <a:lnTo>
                    <a:pt x="1312" y="434"/>
                  </a:lnTo>
                  <a:lnTo>
                    <a:pt x="1318" y="438"/>
                  </a:lnTo>
                  <a:lnTo>
                    <a:pt x="1324" y="444"/>
                  </a:lnTo>
                  <a:lnTo>
                    <a:pt x="1329" y="449"/>
                  </a:lnTo>
                  <a:lnTo>
                    <a:pt x="1336" y="453"/>
                  </a:lnTo>
                  <a:lnTo>
                    <a:pt x="1341" y="458"/>
                  </a:lnTo>
                  <a:lnTo>
                    <a:pt x="1347" y="462"/>
                  </a:lnTo>
                  <a:lnTo>
                    <a:pt x="1352" y="467"/>
                  </a:lnTo>
                  <a:lnTo>
                    <a:pt x="1358" y="472"/>
                  </a:lnTo>
                  <a:lnTo>
                    <a:pt x="1364" y="477"/>
                  </a:lnTo>
                  <a:lnTo>
                    <a:pt x="1370" y="481"/>
                  </a:lnTo>
                  <a:lnTo>
                    <a:pt x="1375" y="486"/>
                  </a:lnTo>
                  <a:lnTo>
                    <a:pt x="1381" y="491"/>
                  </a:lnTo>
                  <a:lnTo>
                    <a:pt x="1386" y="495"/>
                  </a:lnTo>
                  <a:lnTo>
                    <a:pt x="1393" y="501"/>
                  </a:lnTo>
                  <a:lnTo>
                    <a:pt x="1398" y="505"/>
                  </a:lnTo>
                  <a:lnTo>
                    <a:pt x="1404" y="510"/>
                  </a:lnTo>
                  <a:lnTo>
                    <a:pt x="1410" y="514"/>
                  </a:lnTo>
                  <a:lnTo>
                    <a:pt x="1415" y="519"/>
                  </a:lnTo>
                  <a:lnTo>
                    <a:pt x="1422" y="523"/>
                  </a:lnTo>
                  <a:lnTo>
                    <a:pt x="1427" y="529"/>
                  </a:lnTo>
                  <a:lnTo>
                    <a:pt x="1433" y="534"/>
                  </a:lnTo>
                  <a:lnTo>
                    <a:pt x="1438" y="538"/>
                  </a:lnTo>
                  <a:lnTo>
                    <a:pt x="1444" y="543"/>
                  </a:lnTo>
                  <a:lnTo>
                    <a:pt x="1450" y="547"/>
                  </a:lnTo>
                  <a:lnTo>
                    <a:pt x="1456" y="552"/>
                  </a:lnTo>
                  <a:lnTo>
                    <a:pt x="1461" y="557"/>
                  </a:lnTo>
                  <a:lnTo>
                    <a:pt x="1467" y="562"/>
                  </a:lnTo>
                  <a:lnTo>
                    <a:pt x="1472" y="566"/>
                  </a:lnTo>
                  <a:lnTo>
                    <a:pt x="1479" y="571"/>
                  </a:lnTo>
                  <a:lnTo>
                    <a:pt x="1484" y="575"/>
                  </a:lnTo>
                  <a:lnTo>
                    <a:pt x="1490" y="580"/>
                  </a:lnTo>
                  <a:lnTo>
                    <a:pt x="1495" y="586"/>
                  </a:lnTo>
                  <a:lnTo>
                    <a:pt x="1501" y="590"/>
                  </a:lnTo>
                  <a:lnTo>
                    <a:pt x="1508" y="595"/>
                  </a:lnTo>
                  <a:lnTo>
                    <a:pt x="1513" y="599"/>
                  </a:lnTo>
                  <a:lnTo>
                    <a:pt x="1519" y="604"/>
                  </a:lnTo>
                  <a:lnTo>
                    <a:pt x="1524" y="608"/>
                  </a:lnTo>
                  <a:lnTo>
                    <a:pt x="1531" y="613"/>
                  </a:lnTo>
                  <a:lnTo>
                    <a:pt x="1536" y="618"/>
                  </a:lnTo>
                  <a:lnTo>
                    <a:pt x="1542" y="623"/>
                  </a:lnTo>
                  <a:lnTo>
                    <a:pt x="1547" y="627"/>
                  </a:lnTo>
                  <a:lnTo>
                    <a:pt x="1553" y="632"/>
                  </a:lnTo>
                  <a:lnTo>
                    <a:pt x="1558" y="636"/>
                  </a:lnTo>
                  <a:lnTo>
                    <a:pt x="1565" y="641"/>
                  </a:lnTo>
                  <a:lnTo>
                    <a:pt x="1570" y="646"/>
                  </a:lnTo>
                  <a:lnTo>
                    <a:pt x="1576" y="651"/>
                  </a:lnTo>
                  <a:lnTo>
                    <a:pt x="1581" y="655"/>
                  </a:lnTo>
                  <a:lnTo>
                    <a:pt x="1588" y="659"/>
                  </a:lnTo>
                  <a:lnTo>
                    <a:pt x="1594" y="664"/>
                  </a:lnTo>
                  <a:lnTo>
                    <a:pt x="1599" y="668"/>
                  </a:lnTo>
                  <a:lnTo>
                    <a:pt x="1605" y="674"/>
                  </a:lnTo>
                  <a:lnTo>
                    <a:pt x="1610" y="678"/>
                  </a:lnTo>
                  <a:lnTo>
                    <a:pt x="1617" y="683"/>
                  </a:lnTo>
                  <a:lnTo>
                    <a:pt x="1622" y="687"/>
                  </a:lnTo>
                  <a:lnTo>
                    <a:pt x="1628" y="692"/>
                  </a:lnTo>
                  <a:lnTo>
                    <a:pt x="1633" y="696"/>
                  </a:lnTo>
                  <a:lnTo>
                    <a:pt x="1639" y="701"/>
                  </a:lnTo>
                  <a:lnTo>
                    <a:pt x="1645" y="706"/>
                  </a:lnTo>
                  <a:lnTo>
                    <a:pt x="1651" y="710"/>
                  </a:lnTo>
                  <a:lnTo>
                    <a:pt x="1656" y="715"/>
                  </a:lnTo>
                  <a:lnTo>
                    <a:pt x="1662" y="719"/>
                  </a:lnTo>
                  <a:lnTo>
                    <a:pt x="1667" y="723"/>
                  </a:lnTo>
                  <a:lnTo>
                    <a:pt x="1674" y="729"/>
                  </a:lnTo>
                  <a:lnTo>
                    <a:pt x="1679" y="733"/>
                  </a:lnTo>
                  <a:lnTo>
                    <a:pt x="1685" y="737"/>
                  </a:lnTo>
                  <a:lnTo>
                    <a:pt x="1691" y="742"/>
                  </a:lnTo>
                  <a:lnTo>
                    <a:pt x="1696" y="746"/>
                  </a:lnTo>
                  <a:lnTo>
                    <a:pt x="1703" y="751"/>
                  </a:lnTo>
                  <a:lnTo>
                    <a:pt x="1708" y="755"/>
                  </a:lnTo>
                  <a:lnTo>
                    <a:pt x="1714" y="760"/>
                  </a:lnTo>
                  <a:lnTo>
                    <a:pt x="1719" y="764"/>
                  </a:lnTo>
                  <a:lnTo>
                    <a:pt x="1725" y="769"/>
                  </a:lnTo>
                  <a:lnTo>
                    <a:pt x="1731" y="773"/>
                  </a:lnTo>
                  <a:lnTo>
                    <a:pt x="1737" y="777"/>
                  </a:lnTo>
                  <a:lnTo>
                    <a:pt x="1742" y="782"/>
                  </a:lnTo>
                  <a:lnTo>
                    <a:pt x="1748" y="787"/>
                  </a:lnTo>
                  <a:lnTo>
                    <a:pt x="1753" y="791"/>
                  </a:lnTo>
                  <a:lnTo>
                    <a:pt x="1760" y="796"/>
                  </a:lnTo>
                  <a:lnTo>
                    <a:pt x="1765" y="800"/>
                  </a:lnTo>
                  <a:lnTo>
                    <a:pt x="1771" y="804"/>
                  </a:lnTo>
                  <a:lnTo>
                    <a:pt x="1777" y="808"/>
                  </a:lnTo>
                  <a:lnTo>
                    <a:pt x="1782" y="813"/>
                  </a:lnTo>
                  <a:lnTo>
                    <a:pt x="1789" y="818"/>
                  </a:lnTo>
                  <a:lnTo>
                    <a:pt x="1794" y="822"/>
                  </a:lnTo>
                  <a:lnTo>
                    <a:pt x="1800" y="826"/>
                  </a:lnTo>
                  <a:lnTo>
                    <a:pt x="1805" y="830"/>
                  </a:lnTo>
                  <a:lnTo>
                    <a:pt x="1811" y="835"/>
                  </a:lnTo>
                  <a:lnTo>
                    <a:pt x="1817" y="839"/>
                  </a:lnTo>
                  <a:lnTo>
                    <a:pt x="1823" y="844"/>
                  </a:lnTo>
                  <a:lnTo>
                    <a:pt x="1828" y="848"/>
                  </a:lnTo>
                  <a:lnTo>
                    <a:pt x="1834" y="852"/>
                  </a:lnTo>
                  <a:lnTo>
                    <a:pt x="1839" y="856"/>
                  </a:lnTo>
                  <a:lnTo>
                    <a:pt x="1846" y="861"/>
                  </a:lnTo>
                  <a:lnTo>
                    <a:pt x="1851" y="865"/>
                  </a:lnTo>
                  <a:lnTo>
                    <a:pt x="1857" y="869"/>
                  </a:lnTo>
                  <a:lnTo>
                    <a:pt x="1862" y="874"/>
                  </a:lnTo>
                  <a:lnTo>
                    <a:pt x="1868" y="878"/>
                  </a:lnTo>
                  <a:lnTo>
                    <a:pt x="1875" y="882"/>
                  </a:lnTo>
                  <a:lnTo>
                    <a:pt x="1880" y="886"/>
                  </a:lnTo>
                  <a:lnTo>
                    <a:pt x="1886" y="890"/>
                  </a:lnTo>
                  <a:lnTo>
                    <a:pt x="1891" y="894"/>
                  </a:lnTo>
                  <a:lnTo>
                    <a:pt x="1897" y="898"/>
                  </a:lnTo>
                  <a:lnTo>
                    <a:pt x="1903" y="904"/>
                  </a:lnTo>
                  <a:lnTo>
                    <a:pt x="1909" y="908"/>
                  </a:lnTo>
                  <a:lnTo>
                    <a:pt x="1914" y="912"/>
                  </a:lnTo>
                  <a:lnTo>
                    <a:pt x="1920" y="916"/>
                  </a:lnTo>
                  <a:lnTo>
                    <a:pt x="1925" y="920"/>
                  </a:lnTo>
                  <a:lnTo>
                    <a:pt x="1932" y="924"/>
                  </a:lnTo>
                  <a:lnTo>
                    <a:pt x="1937" y="928"/>
                  </a:lnTo>
                  <a:lnTo>
                    <a:pt x="1943" y="933"/>
                  </a:lnTo>
                  <a:lnTo>
                    <a:pt x="1948" y="937"/>
                  </a:lnTo>
                  <a:lnTo>
                    <a:pt x="1954" y="941"/>
                  </a:lnTo>
                  <a:lnTo>
                    <a:pt x="1961" y="945"/>
                  </a:lnTo>
                  <a:lnTo>
                    <a:pt x="1966" y="949"/>
                  </a:lnTo>
                  <a:lnTo>
                    <a:pt x="1972" y="953"/>
                  </a:lnTo>
                  <a:lnTo>
                    <a:pt x="1977" y="957"/>
                  </a:lnTo>
                  <a:lnTo>
                    <a:pt x="1983" y="961"/>
                  </a:lnTo>
                  <a:lnTo>
                    <a:pt x="1989" y="965"/>
                  </a:lnTo>
                  <a:lnTo>
                    <a:pt x="1995" y="969"/>
                  </a:lnTo>
                  <a:lnTo>
                    <a:pt x="2000" y="973"/>
                  </a:lnTo>
                  <a:lnTo>
                    <a:pt x="2006" y="977"/>
                  </a:lnTo>
                  <a:lnTo>
                    <a:pt x="2011" y="981"/>
                  </a:lnTo>
                  <a:lnTo>
                    <a:pt x="2018" y="985"/>
                  </a:lnTo>
                  <a:lnTo>
                    <a:pt x="2023" y="990"/>
                  </a:lnTo>
                  <a:lnTo>
                    <a:pt x="2029" y="994"/>
                  </a:lnTo>
                  <a:lnTo>
                    <a:pt x="2034" y="997"/>
                  </a:lnTo>
                  <a:lnTo>
                    <a:pt x="2040" y="1001"/>
                  </a:lnTo>
                  <a:lnTo>
                    <a:pt x="2046" y="1005"/>
                  </a:lnTo>
                  <a:lnTo>
                    <a:pt x="2052" y="1009"/>
                  </a:lnTo>
                  <a:lnTo>
                    <a:pt x="2058" y="1013"/>
                  </a:lnTo>
                  <a:lnTo>
                    <a:pt x="2063" y="1017"/>
                  </a:lnTo>
                  <a:lnTo>
                    <a:pt x="2069" y="1021"/>
                  </a:lnTo>
                  <a:lnTo>
                    <a:pt x="2075" y="1025"/>
                  </a:lnTo>
                  <a:lnTo>
                    <a:pt x="2081" y="1029"/>
                  </a:lnTo>
                  <a:lnTo>
                    <a:pt x="2086" y="1033"/>
                  </a:lnTo>
                  <a:lnTo>
                    <a:pt x="2092" y="1036"/>
                  </a:lnTo>
                  <a:lnTo>
                    <a:pt x="2097" y="1040"/>
                  </a:lnTo>
                  <a:lnTo>
                    <a:pt x="2104" y="1045"/>
                  </a:lnTo>
                  <a:lnTo>
                    <a:pt x="2109" y="1049"/>
                  </a:lnTo>
                  <a:lnTo>
                    <a:pt x="2115" y="1052"/>
                  </a:lnTo>
                  <a:lnTo>
                    <a:pt x="2120" y="1056"/>
                  </a:lnTo>
                  <a:lnTo>
                    <a:pt x="2126" y="1060"/>
                  </a:lnTo>
                  <a:lnTo>
                    <a:pt x="2132" y="1063"/>
                  </a:lnTo>
                  <a:lnTo>
                    <a:pt x="2138" y="1067"/>
                  </a:lnTo>
                  <a:lnTo>
                    <a:pt x="2144" y="1071"/>
                  </a:lnTo>
                  <a:lnTo>
                    <a:pt x="2149" y="1075"/>
                  </a:lnTo>
                  <a:lnTo>
                    <a:pt x="2155" y="1079"/>
                  </a:lnTo>
                  <a:lnTo>
                    <a:pt x="2161" y="1083"/>
                  </a:lnTo>
                  <a:lnTo>
                    <a:pt x="2167" y="1086"/>
                  </a:lnTo>
                  <a:lnTo>
                    <a:pt x="2172" y="1090"/>
                  </a:lnTo>
                  <a:lnTo>
                    <a:pt x="2178" y="1093"/>
                  </a:lnTo>
                  <a:lnTo>
                    <a:pt x="2183" y="1097"/>
                  </a:lnTo>
                  <a:lnTo>
                    <a:pt x="2190" y="1102"/>
                  </a:lnTo>
                  <a:lnTo>
                    <a:pt x="2195" y="1105"/>
                  </a:lnTo>
                  <a:lnTo>
                    <a:pt x="2201" y="1109"/>
                  </a:lnTo>
                  <a:lnTo>
                    <a:pt x="2206" y="1112"/>
                  </a:lnTo>
                  <a:lnTo>
                    <a:pt x="2212" y="1116"/>
                  </a:lnTo>
                  <a:lnTo>
                    <a:pt x="2218" y="1119"/>
                  </a:lnTo>
                  <a:lnTo>
                    <a:pt x="2224" y="1123"/>
                  </a:lnTo>
                  <a:lnTo>
                    <a:pt x="2229" y="1126"/>
                  </a:lnTo>
                  <a:lnTo>
                    <a:pt x="2235" y="1131"/>
                  </a:lnTo>
                  <a:lnTo>
                    <a:pt x="2241" y="1134"/>
                  </a:lnTo>
                  <a:lnTo>
                    <a:pt x="2247" y="1138"/>
                  </a:lnTo>
                  <a:lnTo>
                    <a:pt x="2253" y="1141"/>
                  </a:lnTo>
                  <a:lnTo>
                    <a:pt x="2258" y="1145"/>
                  </a:lnTo>
                  <a:lnTo>
                    <a:pt x="2264" y="1148"/>
                  </a:lnTo>
                  <a:lnTo>
                    <a:pt x="2269" y="1152"/>
                  </a:lnTo>
                  <a:lnTo>
                    <a:pt x="2276" y="1155"/>
                  </a:lnTo>
                  <a:lnTo>
                    <a:pt x="2281" y="1160"/>
                  </a:lnTo>
                  <a:lnTo>
                    <a:pt x="2287" y="1163"/>
                  </a:lnTo>
                  <a:lnTo>
                    <a:pt x="2292" y="1166"/>
                  </a:lnTo>
                  <a:lnTo>
                    <a:pt x="2298" y="1170"/>
                  </a:lnTo>
                  <a:lnTo>
                    <a:pt x="2304" y="1173"/>
                  </a:lnTo>
                  <a:lnTo>
                    <a:pt x="2310" y="1177"/>
                  </a:lnTo>
                  <a:lnTo>
                    <a:pt x="2315" y="1180"/>
                  </a:lnTo>
                  <a:lnTo>
                    <a:pt x="2321" y="1183"/>
                  </a:lnTo>
                  <a:lnTo>
                    <a:pt x="2327" y="1188"/>
                  </a:lnTo>
                  <a:lnTo>
                    <a:pt x="2333" y="1191"/>
                  </a:lnTo>
                  <a:lnTo>
                    <a:pt x="2339" y="1194"/>
                  </a:lnTo>
                  <a:lnTo>
                    <a:pt x="2344" y="1198"/>
                  </a:lnTo>
                  <a:lnTo>
                    <a:pt x="2350" y="1201"/>
                  </a:lnTo>
                  <a:lnTo>
                    <a:pt x="2355" y="1204"/>
                  </a:lnTo>
                  <a:lnTo>
                    <a:pt x="2362" y="1208"/>
                  </a:lnTo>
                  <a:lnTo>
                    <a:pt x="2367" y="1211"/>
                  </a:lnTo>
                  <a:lnTo>
                    <a:pt x="2373" y="1214"/>
                  </a:lnTo>
                  <a:lnTo>
                    <a:pt x="2378" y="1218"/>
                  </a:lnTo>
                  <a:lnTo>
                    <a:pt x="2384" y="1222"/>
                  </a:lnTo>
                  <a:lnTo>
                    <a:pt x="2390" y="1225"/>
                  </a:lnTo>
                  <a:lnTo>
                    <a:pt x="2396" y="1228"/>
                  </a:lnTo>
                  <a:lnTo>
                    <a:pt x="2401" y="1231"/>
                  </a:lnTo>
                  <a:lnTo>
                    <a:pt x="2407" y="1234"/>
                  </a:lnTo>
                  <a:lnTo>
                    <a:pt x="2412" y="1238"/>
                  </a:lnTo>
                  <a:lnTo>
                    <a:pt x="2419" y="1241"/>
                  </a:lnTo>
                  <a:lnTo>
                    <a:pt x="2425" y="1244"/>
                  </a:lnTo>
                  <a:lnTo>
                    <a:pt x="2430" y="1248"/>
                  </a:lnTo>
                  <a:lnTo>
                    <a:pt x="2436" y="1251"/>
                  </a:lnTo>
                  <a:lnTo>
                    <a:pt x="2441" y="1254"/>
                  </a:lnTo>
                  <a:lnTo>
                    <a:pt x="2448" y="1258"/>
                  </a:lnTo>
                  <a:lnTo>
                    <a:pt x="2453" y="1261"/>
                  </a:lnTo>
                  <a:lnTo>
                    <a:pt x="2459" y="1264"/>
                  </a:lnTo>
                  <a:lnTo>
                    <a:pt x="2464" y="1267"/>
                  </a:lnTo>
                  <a:lnTo>
                    <a:pt x="2470" y="1270"/>
                  </a:lnTo>
                  <a:lnTo>
                    <a:pt x="2476" y="1274"/>
                  </a:lnTo>
                  <a:lnTo>
                    <a:pt x="2482" y="1277"/>
                  </a:lnTo>
                  <a:lnTo>
                    <a:pt x="2487" y="1280"/>
                  </a:lnTo>
                  <a:lnTo>
                    <a:pt x="2493" y="1283"/>
                  </a:lnTo>
                  <a:lnTo>
                    <a:pt x="2498" y="1286"/>
                  </a:lnTo>
                  <a:lnTo>
                    <a:pt x="2505" y="1289"/>
                  </a:lnTo>
                  <a:lnTo>
                    <a:pt x="2511" y="1293"/>
                  </a:lnTo>
                  <a:lnTo>
                    <a:pt x="2516" y="1296"/>
                  </a:lnTo>
                  <a:lnTo>
                    <a:pt x="2522" y="1299"/>
                  </a:lnTo>
                  <a:lnTo>
                    <a:pt x="2527" y="1303"/>
                  </a:lnTo>
                  <a:lnTo>
                    <a:pt x="2534" y="1306"/>
                  </a:lnTo>
                  <a:lnTo>
                    <a:pt x="2539" y="1309"/>
                  </a:lnTo>
                  <a:lnTo>
                    <a:pt x="2545" y="1312"/>
                  </a:lnTo>
                  <a:lnTo>
                    <a:pt x="2550" y="1314"/>
                  </a:lnTo>
                  <a:lnTo>
                    <a:pt x="2556" y="1317"/>
                  </a:lnTo>
                  <a:lnTo>
                    <a:pt x="2562" y="1320"/>
                  </a:lnTo>
                  <a:lnTo>
                    <a:pt x="2568" y="1323"/>
                  </a:lnTo>
                  <a:lnTo>
                    <a:pt x="2573" y="1326"/>
                  </a:lnTo>
                  <a:lnTo>
                    <a:pt x="2579" y="1329"/>
                  </a:lnTo>
                  <a:lnTo>
                    <a:pt x="2584" y="1333"/>
                  </a:lnTo>
                  <a:lnTo>
                    <a:pt x="2591" y="1336"/>
                  </a:lnTo>
                  <a:lnTo>
                    <a:pt x="2596" y="1339"/>
                  </a:lnTo>
                  <a:lnTo>
                    <a:pt x="2602" y="1342"/>
                  </a:lnTo>
                  <a:lnTo>
                    <a:pt x="2608" y="1345"/>
                  </a:lnTo>
                  <a:lnTo>
                    <a:pt x="2613" y="1347"/>
                  </a:lnTo>
                  <a:lnTo>
                    <a:pt x="2620" y="1350"/>
                  </a:lnTo>
                  <a:lnTo>
                    <a:pt x="2625" y="1353"/>
                  </a:lnTo>
                  <a:lnTo>
                    <a:pt x="2631" y="1356"/>
                  </a:lnTo>
                  <a:lnTo>
                    <a:pt x="2636" y="1360"/>
                  </a:lnTo>
                  <a:lnTo>
                    <a:pt x="2642" y="1363"/>
                  </a:lnTo>
                  <a:lnTo>
                    <a:pt x="2648" y="1365"/>
                  </a:lnTo>
                  <a:lnTo>
                    <a:pt x="2654" y="1368"/>
                  </a:lnTo>
                  <a:lnTo>
                    <a:pt x="2659" y="1371"/>
                  </a:lnTo>
                  <a:lnTo>
                    <a:pt x="2665" y="1374"/>
                  </a:lnTo>
                  <a:lnTo>
                    <a:pt x="2670" y="1377"/>
                  </a:lnTo>
                  <a:lnTo>
                    <a:pt x="2677" y="1379"/>
                  </a:lnTo>
                  <a:lnTo>
                    <a:pt x="2682" y="1382"/>
                  </a:lnTo>
                  <a:lnTo>
                    <a:pt x="2688" y="1385"/>
                  </a:lnTo>
                  <a:lnTo>
                    <a:pt x="2694" y="1389"/>
                  </a:lnTo>
                  <a:lnTo>
                    <a:pt x="2699" y="1391"/>
                  </a:lnTo>
                  <a:lnTo>
                    <a:pt x="2706" y="1394"/>
                  </a:lnTo>
                  <a:lnTo>
                    <a:pt x="2711" y="1397"/>
                  </a:lnTo>
                  <a:lnTo>
                    <a:pt x="2717" y="1399"/>
                  </a:lnTo>
                  <a:lnTo>
                    <a:pt x="2722" y="1402"/>
                  </a:lnTo>
                  <a:lnTo>
                    <a:pt x="2728" y="1405"/>
                  </a:lnTo>
                  <a:lnTo>
                    <a:pt x="2734" y="1407"/>
                  </a:lnTo>
                  <a:lnTo>
                    <a:pt x="2740" y="1410"/>
                  </a:lnTo>
                  <a:lnTo>
                    <a:pt x="2745" y="1413"/>
                  </a:lnTo>
                  <a:lnTo>
                    <a:pt x="2751" y="1415"/>
                  </a:lnTo>
                  <a:lnTo>
                    <a:pt x="2756" y="1419"/>
                  </a:lnTo>
                  <a:lnTo>
                    <a:pt x="2763" y="1422"/>
                  </a:lnTo>
                  <a:lnTo>
                    <a:pt x="2768" y="1424"/>
                  </a:lnTo>
                  <a:lnTo>
                    <a:pt x="2774" y="1427"/>
                  </a:lnTo>
                  <a:lnTo>
                    <a:pt x="2779" y="1429"/>
                  </a:lnTo>
                  <a:lnTo>
                    <a:pt x="2785" y="1432"/>
                  </a:lnTo>
                  <a:lnTo>
                    <a:pt x="2792" y="1435"/>
                  </a:lnTo>
                  <a:lnTo>
                    <a:pt x="2797" y="1437"/>
                  </a:lnTo>
                  <a:lnTo>
                    <a:pt x="2803" y="1440"/>
                  </a:lnTo>
                  <a:lnTo>
                    <a:pt x="2808" y="1442"/>
                  </a:lnTo>
                  <a:lnTo>
                    <a:pt x="2814" y="1446"/>
                  </a:lnTo>
                  <a:lnTo>
                    <a:pt x="2820" y="1448"/>
                  </a:lnTo>
                  <a:lnTo>
                    <a:pt x="2826" y="1451"/>
                  </a:lnTo>
                  <a:lnTo>
                    <a:pt x="2831" y="1453"/>
                  </a:lnTo>
                  <a:lnTo>
                    <a:pt x="2837" y="1456"/>
                  </a:lnTo>
                  <a:lnTo>
                    <a:pt x="2842" y="1458"/>
                  </a:lnTo>
                  <a:lnTo>
                    <a:pt x="2849" y="1461"/>
                  </a:lnTo>
                  <a:lnTo>
                    <a:pt x="2854" y="1463"/>
                  </a:lnTo>
                  <a:lnTo>
                    <a:pt x="2860" y="1466"/>
                  </a:lnTo>
                  <a:lnTo>
                    <a:pt x="2865" y="1468"/>
                  </a:lnTo>
                  <a:lnTo>
                    <a:pt x="2871" y="1471"/>
                  </a:lnTo>
                  <a:lnTo>
                    <a:pt x="2878" y="1473"/>
                  </a:lnTo>
                  <a:lnTo>
                    <a:pt x="2883" y="1477"/>
                  </a:lnTo>
                  <a:lnTo>
                    <a:pt x="2889" y="1479"/>
                  </a:lnTo>
                  <a:lnTo>
                    <a:pt x="2894" y="1481"/>
                  </a:lnTo>
                  <a:lnTo>
                    <a:pt x="2900" y="1484"/>
                  </a:lnTo>
                  <a:lnTo>
                    <a:pt x="2906" y="1486"/>
                  </a:lnTo>
                  <a:lnTo>
                    <a:pt x="2912" y="1489"/>
                  </a:lnTo>
                  <a:lnTo>
                    <a:pt x="2917" y="1491"/>
                  </a:lnTo>
                  <a:lnTo>
                    <a:pt x="2923" y="1493"/>
                  </a:lnTo>
                  <a:lnTo>
                    <a:pt x="2928" y="1496"/>
                  </a:lnTo>
                  <a:lnTo>
                    <a:pt x="2935" y="1498"/>
                  </a:lnTo>
                  <a:lnTo>
                    <a:pt x="2940" y="1501"/>
                  </a:lnTo>
                  <a:lnTo>
                    <a:pt x="2946" y="1504"/>
                  </a:lnTo>
                  <a:lnTo>
                    <a:pt x="2951" y="1506"/>
                  </a:lnTo>
                  <a:lnTo>
                    <a:pt x="2957" y="1509"/>
                  </a:lnTo>
                  <a:lnTo>
                    <a:pt x="2963" y="1511"/>
                  </a:lnTo>
                  <a:lnTo>
                    <a:pt x="2969" y="1513"/>
                  </a:lnTo>
                  <a:lnTo>
                    <a:pt x="2975" y="1515"/>
                  </a:lnTo>
                  <a:lnTo>
                    <a:pt x="2980" y="1518"/>
                  </a:lnTo>
                  <a:lnTo>
                    <a:pt x="2986" y="1520"/>
                  </a:lnTo>
                  <a:lnTo>
                    <a:pt x="2992" y="1522"/>
                  </a:lnTo>
                  <a:lnTo>
                    <a:pt x="2998" y="1525"/>
                  </a:lnTo>
                  <a:lnTo>
                    <a:pt x="3003" y="1527"/>
                  </a:lnTo>
                  <a:lnTo>
                    <a:pt x="3009" y="1529"/>
                  </a:lnTo>
                  <a:lnTo>
                    <a:pt x="3014" y="1532"/>
                  </a:lnTo>
                  <a:lnTo>
                    <a:pt x="3021" y="1535"/>
                  </a:lnTo>
                  <a:lnTo>
                    <a:pt x="3026" y="1537"/>
                  </a:lnTo>
                  <a:lnTo>
                    <a:pt x="3032" y="1539"/>
                  </a:lnTo>
                  <a:lnTo>
                    <a:pt x="3037" y="1541"/>
                  </a:lnTo>
                  <a:lnTo>
                    <a:pt x="3043" y="1543"/>
                  </a:lnTo>
                  <a:lnTo>
                    <a:pt x="3049" y="1546"/>
                  </a:lnTo>
                  <a:lnTo>
                    <a:pt x="3055" y="1548"/>
                  </a:lnTo>
                  <a:lnTo>
                    <a:pt x="3061" y="1550"/>
                  </a:lnTo>
                  <a:lnTo>
                    <a:pt x="3066" y="1552"/>
                  </a:lnTo>
                  <a:lnTo>
                    <a:pt x="3073" y="1554"/>
                  </a:lnTo>
                  <a:lnTo>
                    <a:pt x="3078" y="1557"/>
                  </a:lnTo>
                  <a:lnTo>
                    <a:pt x="3084" y="1559"/>
                  </a:lnTo>
                  <a:lnTo>
                    <a:pt x="3089" y="1562"/>
                  </a:lnTo>
                  <a:lnTo>
                    <a:pt x="3095" y="1564"/>
                  </a:lnTo>
                  <a:lnTo>
                    <a:pt x="3100" y="1566"/>
                  </a:lnTo>
                  <a:lnTo>
                    <a:pt x="3107" y="1568"/>
                  </a:lnTo>
                  <a:lnTo>
                    <a:pt x="3112" y="1570"/>
                  </a:lnTo>
                  <a:lnTo>
                    <a:pt x="3118" y="1572"/>
                  </a:lnTo>
                  <a:lnTo>
                    <a:pt x="3123" y="1575"/>
                  </a:lnTo>
                  <a:lnTo>
                    <a:pt x="3130" y="1577"/>
                  </a:lnTo>
                  <a:lnTo>
                    <a:pt x="3135" y="1579"/>
                  </a:lnTo>
                  <a:lnTo>
                    <a:pt x="3141" y="1581"/>
                  </a:lnTo>
                  <a:lnTo>
                    <a:pt x="3146" y="1583"/>
                  </a:lnTo>
                  <a:lnTo>
                    <a:pt x="3152" y="1585"/>
                  </a:lnTo>
                  <a:lnTo>
                    <a:pt x="3159" y="1587"/>
                  </a:lnTo>
                  <a:lnTo>
                    <a:pt x="3164" y="1590"/>
                  </a:lnTo>
                  <a:lnTo>
                    <a:pt x="3170" y="1592"/>
                  </a:lnTo>
                  <a:lnTo>
                    <a:pt x="3175" y="1594"/>
                  </a:lnTo>
                  <a:lnTo>
                    <a:pt x="3181" y="1596"/>
                  </a:lnTo>
                  <a:lnTo>
                    <a:pt x="3186" y="1598"/>
                  </a:lnTo>
                  <a:lnTo>
                    <a:pt x="3193" y="1600"/>
                  </a:lnTo>
                  <a:lnTo>
                    <a:pt x="3198" y="1602"/>
                  </a:lnTo>
                  <a:lnTo>
                    <a:pt x="3204" y="1604"/>
                  </a:lnTo>
                  <a:lnTo>
                    <a:pt x="3209" y="1606"/>
                  </a:lnTo>
                  <a:lnTo>
                    <a:pt x="3216" y="1608"/>
                  </a:lnTo>
                  <a:lnTo>
                    <a:pt x="3221" y="1610"/>
                  </a:lnTo>
                  <a:lnTo>
                    <a:pt x="3227" y="1612"/>
                  </a:lnTo>
                  <a:lnTo>
                    <a:pt x="3232" y="1614"/>
                  </a:lnTo>
                  <a:lnTo>
                    <a:pt x="3238" y="1616"/>
                  </a:lnTo>
                  <a:lnTo>
                    <a:pt x="3245" y="1619"/>
                  </a:lnTo>
                  <a:lnTo>
                    <a:pt x="3250" y="1621"/>
                  </a:lnTo>
                  <a:lnTo>
                    <a:pt x="3256" y="1623"/>
                  </a:lnTo>
                  <a:lnTo>
                    <a:pt x="3261" y="1625"/>
                  </a:lnTo>
                  <a:lnTo>
                    <a:pt x="3267" y="1627"/>
                  </a:lnTo>
                  <a:lnTo>
                    <a:pt x="3273" y="1628"/>
                  </a:lnTo>
                  <a:lnTo>
                    <a:pt x="3279" y="1630"/>
                  </a:lnTo>
                  <a:lnTo>
                    <a:pt x="3284" y="1632"/>
                  </a:lnTo>
                  <a:lnTo>
                    <a:pt x="3290" y="1634"/>
                  </a:lnTo>
                  <a:lnTo>
                    <a:pt x="3295" y="1636"/>
                  </a:lnTo>
                  <a:lnTo>
                    <a:pt x="3302" y="1638"/>
                  </a:lnTo>
                  <a:lnTo>
                    <a:pt x="3307" y="1640"/>
                  </a:lnTo>
                  <a:lnTo>
                    <a:pt x="3313" y="1642"/>
                  </a:lnTo>
                  <a:lnTo>
                    <a:pt x="3318" y="1643"/>
                  </a:lnTo>
                  <a:lnTo>
                    <a:pt x="3324" y="1645"/>
                  </a:lnTo>
                  <a:lnTo>
                    <a:pt x="3330" y="1648"/>
                  </a:lnTo>
                  <a:lnTo>
                    <a:pt x="3336" y="1650"/>
                  </a:lnTo>
                  <a:lnTo>
                    <a:pt x="3342" y="1652"/>
                  </a:lnTo>
                  <a:lnTo>
                    <a:pt x="3347" y="1654"/>
                  </a:lnTo>
                  <a:lnTo>
                    <a:pt x="3353" y="1655"/>
                  </a:lnTo>
                  <a:lnTo>
                    <a:pt x="3359" y="1657"/>
                  </a:lnTo>
                  <a:lnTo>
                    <a:pt x="3365" y="1659"/>
                  </a:lnTo>
                  <a:lnTo>
                    <a:pt x="3370" y="1661"/>
                  </a:lnTo>
                  <a:lnTo>
                    <a:pt x="3376" y="1662"/>
                  </a:lnTo>
                  <a:lnTo>
                    <a:pt x="3381" y="1664"/>
                  </a:lnTo>
                  <a:lnTo>
                    <a:pt x="3388" y="1666"/>
                  </a:lnTo>
                  <a:lnTo>
                    <a:pt x="3393" y="1668"/>
                  </a:lnTo>
                  <a:lnTo>
                    <a:pt x="3399" y="1670"/>
                  </a:lnTo>
                  <a:lnTo>
                    <a:pt x="3404" y="1671"/>
                  </a:lnTo>
                  <a:lnTo>
                    <a:pt x="3410" y="1673"/>
                  </a:lnTo>
                  <a:lnTo>
                    <a:pt x="3416" y="1676"/>
                  </a:lnTo>
                  <a:lnTo>
                    <a:pt x="3422" y="1677"/>
                  </a:lnTo>
                  <a:lnTo>
                    <a:pt x="3428" y="1679"/>
                  </a:lnTo>
                  <a:lnTo>
                    <a:pt x="3433" y="1681"/>
                  </a:lnTo>
                  <a:lnTo>
                    <a:pt x="3439" y="1683"/>
                  </a:lnTo>
                  <a:lnTo>
                    <a:pt x="3445" y="1684"/>
                  </a:lnTo>
                  <a:lnTo>
                    <a:pt x="3451" y="1686"/>
                  </a:lnTo>
                  <a:lnTo>
                    <a:pt x="3456" y="1688"/>
                  </a:lnTo>
                  <a:lnTo>
                    <a:pt x="3462" y="1689"/>
                  </a:lnTo>
                  <a:lnTo>
                    <a:pt x="3467" y="1691"/>
                  </a:lnTo>
                  <a:lnTo>
                    <a:pt x="3474" y="1693"/>
                  </a:lnTo>
                  <a:lnTo>
                    <a:pt x="3479" y="1694"/>
                  </a:lnTo>
                  <a:lnTo>
                    <a:pt x="3485" y="1696"/>
                  </a:lnTo>
                  <a:lnTo>
                    <a:pt x="3490" y="1698"/>
                  </a:lnTo>
                  <a:lnTo>
                    <a:pt x="3496" y="1699"/>
                  </a:lnTo>
                  <a:lnTo>
                    <a:pt x="3502" y="1701"/>
                  </a:lnTo>
                  <a:lnTo>
                    <a:pt x="3508" y="1703"/>
                  </a:lnTo>
                  <a:lnTo>
                    <a:pt x="3513" y="1705"/>
                  </a:lnTo>
                  <a:lnTo>
                    <a:pt x="3519" y="1707"/>
                  </a:lnTo>
                  <a:lnTo>
                    <a:pt x="3525" y="1708"/>
                  </a:lnTo>
                  <a:lnTo>
                    <a:pt x="3531" y="1710"/>
                  </a:lnTo>
                  <a:lnTo>
                    <a:pt x="3537" y="1712"/>
                  </a:lnTo>
                  <a:lnTo>
                    <a:pt x="3542" y="1713"/>
                  </a:lnTo>
                  <a:lnTo>
                    <a:pt x="3548" y="1715"/>
                  </a:lnTo>
                  <a:lnTo>
                    <a:pt x="3553" y="1716"/>
                  </a:lnTo>
                  <a:lnTo>
                    <a:pt x="3560" y="1718"/>
                  </a:lnTo>
                  <a:lnTo>
                    <a:pt x="3565" y="1720"/>
                  </a:lnTo>
                  <a:lnTo>
                    <a:pt x="3571" y="1721"/>
                  </a:lnTo>
                  <a:lnTo>
                    <a:pt x="3576" y="1723"/>
                  </a:lnTo>
                  <a:lnTo>
                    <a:pt x="3582" y="1724"/>
                  </a:lnTo>
                  <a:lnTo>
                    <a:pt x="3588" y="1726"/>
                  </a:lnTo>
                  <a:lnTo>
                    <a:pt x="3594" y="1727"/>
                  </a:lnTo>
                  <a:lnTo>
                    <a:pt x="3599" y="1729"/>
                  </a:lnTo>
                  <a:lnTo>
                    <a:pt x="3605" y="1730"/>
                  </a:lnTo>
                  <a:lnTo>
                    <a:pt x="3611" y="1733"/>
                  </a:lnTo>
                  <a:lnTo>
                    <a:pt x="3617" y="1734"/>
                  </a:lnTo>
                  <a:lnTo>
                    <a:pt x="3623" y="1736"/>
                  </a:lnTo>
                  <a:lnTo>
                    <a:pt x="3628" y="1737"/>
                  </a:lnTo>
                  <a:lnTo>
                    <a:pt x="3634" y="1739"/>
                  </a:lnTo>
                  <a:lnTo>
                    <a:pt x="3639" y="1740"/>
                  </a:lnTo>
                  <a:lnTo>
                    <a:pt x="3646" y="1742"/>
                  </a:lnTo>
                  <a:lnTo>
                    <a:pt x="3651" y="1743"/>
                  </a:lnTo>
                  <a:lnTo>
                    <a:pt x="3657" y="1745"/>
                  </a:lnTo>
                  <a:lnTo>
                    <a:pt x="3662" y="1746"/>
                  </a:lnTo>
                  <a:lnTo>
                    <a:pt x="3668" y="1748"/>
                  </a:lnTo>
                  <a:lnTo>
                    <a:pt x="3674" y="1749"/>
                  </a:lnTo>
                  <a:lnTo>
                    <a:pt x="3680" y="1751"/>
                  </a:lnTo>
                  <a:lnTo>
                    <a:pt x="3685" y="1752"/>
                  </a:lnTo>
                  <a:lnTo>
                    <a:pt x="3691" y="1753"/>
                  </a:lnTo>
                  <a:lnTo>
                    <a:pt x="3696" y="1755"/>
                  </a:lnTo>
                  <a:lnTo>
                    <a:pt x="3703" y="1756"/>
                  </a:lnTo>
                  <a:lnTo>
                    <a:pt x="3709" y="1758"/>
                  </a:lnTo>
                  <a:lnTo>
                    <a:pt x="3714" y="1759"/>
                  </a:lnTo>
                  <a:lnTo>
                    <a:pt x="3720" y="1762"/>
                  </a:lnTo>
                  <a:lnTo>
                    <a:pt x="3725" y="1763"/>
                  </a:lnTo>
                  <a:lnTo>
                    <a:pt x="3732" y="1764"/>
                  </a:lnTo>
                  <a:lnTo>
                    <a:pt x="3737" y="1766"/>
                  </a:lnTo>
                  <a:lnTo>
                    <a:pt x="3743" y="1767"/>
                  </a:lnTo>
                  <a:lnTo>
                    <a:pt x="3748" y="1769"/>
                  </a:lnTo>
                  <a:lnTo>
                    <a:pt x="3754" y="1770"/>
                  </a:lnTo>
                  <a:lnTo>
                    <a:pt x="3760" y="1771"/>
                  </a:lnTo>
                  <a:lnTo>
                    <a:pt x="3766" y="1773"/>
                  </a:lnTo>
                  <a:lnTo>
                    <a:pt x="3771" y="1774"/>
                  </a:lnTo>
                  <a:lnTo>
                    <a:pt x="3777" y="1775"/>
                  </a:lnTo>
                  <a:lnTo>
                    <a:pt x="3782" y="1777"/>
                  </a:lnTo>
                  <a:lnTo>
                    <a:pt x="3789" y="1778"/>
                  </a:lnTo>
                  <a:lnTo>
                    <a:pt x="3795" y="1779"/>
                  </a:lnTo>
                  <a:lnTo>
                    <a:pt x="3800" y="1781"/>
                  </a:lnTo>
                  <a:lnTo>
                    <a:pt x="3806" y="1782"/>
                  </a:lnTo>
                  <a:lnTo>
                    <a:pt x="3811" y="1783"/>
                  </a:lnTo>
                  <a:lnTo>
                    <a:pt x="3818" y="1785"/>
                  </a:lnTo>
                  <a:lnTo>
                    <a:pt x="3823" y="1786"/>
                  </a:lnTo>
                  <a:lnTo>
                    <a:pt x="3829" y="1787"/>
                  </a:lnTo>
                  <a:lnTo>
                    <a:pt x="3834" y="1789"/>
                  </a:lnTo>
                  <a:lnTo>
                    <a:pt x="3840" y="1791"/>
                  </a:lnTo>
                  <a:lnTo>
                    <a:pt x="3846" y="1792"/>
                  </a:lnTo>
                  <a:lnTo>
                    <a:pt x="3852" y="1794"/>
                  </a:lnTo>
                  <a:lnTo>
                    <a:pt x="3857" y="1795"/>
                  </a:lnTo>
                  <a:lnTo>
                    <a:pt x="3863" y="1796"/>
                  </a:lnTo>
                  <a:lnTo>
                    <a:pt x="3868" y="1797"/>
                  </a:lnTo>
                  <a:lnTo>
                    <a:pt x="3875" y="1799"/>
                  </a:lnTo>
                  <a:lnTo>
                    <a:pt x="3880" y="1800"/>
                  </a:lnTo>
                  <a:lnTo>
                    <a:pt x="3886" y="1801"/>
                  </a:lnTo>
                  <a:lnTo>
                    <a:pt x="3892" y="1802"/>
                  </a:lnTo>
                  <a:lnTo>
                    <a:pt x="3897" y="1804"/>
                  </a:lnTo>
                  <a:lnTo>
                    <a:pt x="3904" y="1805"/>
                  </a:lnTo>
                  <a:lnTo>
                    <a:pt x="3909" y="1806"/>
                  </a:lnTo>
                  <a:lnTo>
                    <a:pt x="3915" y="1807"/>
                  </a:lnTo>
                  <a:lnTo>
                    <a:pt x="3920" y="1809"/>
                  </a:lnTo>
                  <a:lnTo>
                    <a:pt x="3926" y="1810"/>
                  </a:lnTo>
                  <a:lnTo>
                    <a:pt x="3932" y="1811"/>
                  </a:lnTo>
                  <a:lnTo>
                    <a:pt x="3938" y="1812"/>
                  </a:lnTo>
                  <a:lnTo>
                    <a:pt x="3943" y="1813"/>
                  </a:lnTo>
                  <a:lnTo>
                    <a:pt x="3949" y="1815"/>
                  </a:lnTo>
                  <a:lnTo>
                    <a:pt x="3954" y="1816"/>
                  </a:lnTo>
                  <a:lnTo>
                    <a:pt x="3961" y="1817"/>
                  </a:lnTo>
                  <a:lnTo>
                    <a:pt x="3966" y="1819"/>
                  </a:lnTo>
                  <a:lnTo>
                    <a:pt x="3972" y="1820"/>
                  </a:lnTo>
                  <a:lnTo>
                    <a:pt x="3978" y="1822"/>
                  </a:lnTo>
                  <a:lnTo>
                    <a:pt x="3983" y="1823"/>
                  </a:lnTo>
                  <a:lnTo>
                    <a:pt x="3990" y="1824"/>
                  </a:lnTo>
                  <a:lnTo>
                    <a:pt x="3995" y="1825"/>
                  </a:lnTo>
                  <a:lnTo>
                    <a:pt x="4001" y="1826"/>
                  </a:lnTo>
                  <a:lnTo>
                    <a:pt x="4006" y="1827"/>
                  </a:lnTo>
                  <a:lnTo>
                    <a:pt x="4012" y="1829"/>
                  </a:lnTo>
                  <a:lnTo>
                    <a:pt x="4018" y="1830"/>
                  </a:lnTo>
                  <a:lnTo>
                    <a:pt x="4024" y="1831"/>
                  </a:lnTo>
                  <a:lnTo>
                    <a:pt x="4029" y="1832"/>
                  </a:lnTo>
                  <a:lnTo>
                    <a:pt x="4035" y="1833"/>
                  </a:lnTo>
                  <a:lnTo>
                    <a:pt x="4040" y="1834"/>
                  </a:lnTo>
                  <a:lnTo>
                    <a:pt x="4047" y="1835"/>
                  </a:lnTo>
                  <a:lnTo>
                    <a:pt x="4052" y="1836"/>
                  </a:lnTo>
                  <a:lnTo>
                    <a:pt x="4058" y="1838"/>
                  </a:lnTo>
                  <a:lnTo>
                    <a:pt x="4063" y="1839"/>
                  </a:lnTo>
                  <a:lnTo>
                    <a:pt x="4069" y="1840"/>
                  </a:lnTo>
                  <a:lnTo>
                    <a:pt x="4076" y="1841"/>
                  </a:lnTo>
                  <a:lnTo>
                    <a:pt x="4081" y="1842"/>
                  </a:lnTo>
                  <a:lnTo>
                    <a:pt x="4087" y="1843"/>
                  </a:lnTo>
                  <a:lnTo>
                    <a:pt x="4092" y="1844"/>
                  </a:lnTo>
                  <a:lnTo>
                    <a:pt x="4098" y="1845"/>
                  </a:lnTo>
                  <a:lnTo>
                    <a:pt x="4104" y="1846"/>
                  </a:lnTo>
                  <a:lnTo>
                    <a:pt x="4110" y="1848"/>
                  </a:lnTo>
                  <a:lnTo>
                    <a:pt x="4115" y="1849"/>
                  </a:lnTo>
                  <a:lnTo>
                    <a:pt x="4121" y="1850"/>
                  </a:lnTo>
                  <a:lnTo>
                    <a:pt x="4126" y="1852"/>
                  </a:lnTo>
                  <a:lnTo>
                    <a:pt x="4133" y="1853"/>
                  </a:lnTo>
                  <a:lnTo>
                    <a:pt x="4138" y="1854"/>
                  </a:lnTo>
                  <a:lnTo>
                    <a:pt x="4144" y="1855"/>
                  </a:lnTo>
                  <a:lnTo>
                    <a:pt x="4149" y="1856"/>
                  </a:lnTo>
                  <a:lnTo>
                    <a:pt x="4155" y="1857"/>
                  </a:lnTo>
                  <a:lnTo>
                    <a:pt x="4162" y="1858"/>
                  </a:lnTo>
                  <a:lnTo>
                    <a:pt x="4167" y="1859"/>
                  </a:lnTo>
                  <a:lnTo>
                    <a:pt x="4173" y="1860"/>
                  </a:lnTo>
                  <a:lnTo>
                    <a:pt x="4178" y="1861"/>
                  </a:lnTo>
                  <a:lnTo>
                    <a:pt x="4184" y="1862"/>
                  </a:lnTo>
                  <a:lnTo>
                    <a:pt x="4190" y="1863"/>
                  </a:lnTo>
                  <a:lnTo>
                    <a:pt x="4196" y="1864"/>
                  </a:lnTo>
                  <a:lnTo>
                    <a:pt x="4201" y="1865"/>
                  </a:lnTo>
                  <a:lnTo>
                    <a:pt x="4207" y="1866"/>
                  </a:lnTo>
                  <a:lnTo>
                    <a:pt x="4212" y="1867"/>
                  </a:lnTo>
                  <a:lnTo>
                    <a:pt x="4219" y="1868"/>
                  </a:lnTo>
                  <a:lnTo>
                    <a:pt x="4224" y="1869"/>
                  </a:lnTo>
                  <a:lnTo>
                    <a:pt x="4230" y="1870"/>
                  </a:lnTo>
                  <a:lnTo>
                    <a:pt x="4235" y="1871"/>
                  </a:lnTo>
                  <a:lnTo>
                    <a:pt x="4241" y="1872"/>
                  </a:lnTo>
                  <a:lnTo>
                    <a:pt x="4247" y="1873"/>
                  </a:lnTo>
                  <a:lnTo>
                    <a:pt x="4253" y="1874"/>
                  </a:lnTo>
                  <a:lnTo>
                    <a:pt x="4259" y="1875"/>
                  </a:lnTo>
                  <a:lnTo>
                    <a:pt x="4264" y="1877"/>
                  </a:lnTo>
                  <a:lnTo>
                    <a:pt x="4270" y="1878"/>
                  </a:lnTo>
                  <a:lnTo>
                    <a:pt x="4276" y="1879"/>
                  </a:lnTo>
                  <a:lnTo>
                    <a:pt x="4282" y="1880"/>
                  </a:lnTo>
                  <a:lnTo>
                    <a:pt x="4287" y="1881"/>
                  </a:lnTo>
                  <a:lnTo>
                    <a:pt x="4293" y="1881"/>
                  </a:lnTo>
                  <a:lnTo>
                    <a:pt x="4298" y="1882"/>
                  </a:lnTo>
                  <a:lnTo>
                    <a:pt x="4305" y="1883"/>
                  </a:lnTo>
                  <a:lnTo>
                    <a:pt x="4310" y="1884"/>
                  </a:lnTo>
                  <a:lnTo>
                    <a:pt x="4316" y="1885"/>
                  </a:lnTo>
                  <a:lnTo>
                    <a:pt x="4321" y="1886"/>
                  </a:lnTo>
                  <a:lnTo>
                    <a:pt x="4327" y="1887"/>
                  </a:lnTo>
                  <a:lnTo>
                    <a:pt x="4333" y="1888"/>
                  </a:lnTo>
                  <a:lnTo>
                    <a:pt x="4339" y="1889"/>
                  </a:lnTo>
                  <a:lnTo>
                    <a:pt x="4345" y="1890"/>
                  </a:lnTo>
                  <a:lnTo>
                    <a:pt x="4350" y="1891"/>
                  </a:lnTo>
                  <a:lnTo>
                    <a:pt x="4356" y="1892"/>
                  </a:lnTo>
                  <a:lnTo>
                    <a:pt x="4362" y="1892"/>
                  </a:lnTo>
                  <a:lnTo>
                    <a:pt x="4368" y="1893"/>
                  </a:lnTo>
                  <a:lnTo>
                    <a:pt x="4373" y="1894"/>
                  </a:lnTo>
                  <a:lnTo>
                    <a:pt x="4379" y="1895"/>
                  </a:lnTo>
                  <a:lnTo>
                    <a:pt x="4384" y="1896"/>
                  </a:lnTo>
                  <a:lnTo>
                    <a:pt x="4391" y="1897"/>
                  </a:lnTo>
                  <a:lnTo>
                    <a:pt x="4396" y="1898"/>
                  </a:lnTo>
                  <a:lnTo>
                    <a:pt x="4402" y="1899"/>
                  </a:lnTo>
                  <a:lnTo>
                    <a:pt x="4407" y="1899"/>
                  </a:lnTo>
                  <a:lnTo>
                    <a:pt x="4413" y="1900"/>
                  </a:lnTo>
                  <a:lnTo>
                    <a:pt x="4419" y="1901"/>
                  </a:lnTo>
                  <a:lnTo>
                    <a:pt x="4425" y="1902"/>
                  </a:lnTo>
                  <a:lnTo>
                    <a:pt x="4430" y="1903"/>
                  </a:lnTo>
                  <a:lnTo>
                    <a:pt x="4436" y="1905"/>
                  </a:lnTo>
                  <a:lnTo>
                    <a:pt x="4442" y="1906"/>
                  </a:lnTo>
                  <a:lnTo>
                    <a:pt x="4448" y="1906"/>
                  </a:lnTo>
                  <a:lnTo>
                    <a:pt x="4454" y="1907"/>
                  </a:lnTo>
                  <a:lnTo>
                    <a:pt x="4459" y="1908"/>
                  </a:lnTo>
                  <a:lnTo>
                    <a:pt x="4465" y="1909"/>
                  </a:lnTo>
                  <a:lnTo>
                    <a:pt x="4470" y="1910"/>
                  </a:lnTo>
                  <a:lnTo>
                    <a:pt x="4477" y="1911"/>
                  </a:lnTo>
                  <a:lnTo>
                    <a:pt x="4482" y="1911"/>
                  </a:lnTo>
                  <a:lnTo>
                    <a:pt x="4488" y="1912"/>
                  </a:lnTo>
                  <a:lnTo>
                    <a:pt x="4493" y="1913"/>
                  </a:lnTo>
                  <a:lnTo>
                    <a:pt x="4499" y="1914"/>
                  </a:lnTo>
                  <a:lnTo>
                    <a:pt x="4505" y="1915"/>
                  </a:lnTo>
                  <a:lnTo>
                    <a:pt x="4511" y="1915"/>
                  </a:lnTo>
                  <a:lnTo>
                    <a:pt x="4516" y="1916"/>
                  </a:lnTo>
                  <a:lnTo>
                    <a:pt x="4522" y="1917"/>
                  </a:lnTo>
                  <a:lnTo>
                    <a:pt x="4528" y="1918"/>
                  </a:lnTo>
                  <a:lnTo>
                    <a:pt x="4534" y="1919"/>
                  </a:lnTo>
                  <a:lnTo>
                    <a:pt x="4540" y="1919"/>
                  </a:lnTo>
                  <a:lnTo>
                    <a:pt x="4545" y="1920"/>
                  </a:lnTo>
                  <a:lnTo>
                    <a:pt x="4551" y="1921"/>
                  </a:lnTo>
                  <a:lnTo>
                    <a:pt x="4556" y="1922"/>
                  </a:lnTo>
                  <a:lnTo>
                    <a:pt x="4563" y="1923"/>
                  </a:lnTo>
                  <a:lnTo>
                    <a:pt x="4568" y="1923"/>
                  </a:lnTo>
                  <a:lnTo>
                    <a:pt x="4574" y="1924"/>
                  </a:lnTo>
                  <a:lnTo>
                    <a:pt x="4579" y="1925"/>
                  </a:lnTo>
                  <a:lnTo>
                    <a:pt x="4585" y="1926"/>
                  </a:lnTo>
                  <a:lnTo>
                    <a:pt x="4591" y="1926"/>
                  </a:lnTo>
                  <a:lnTo>
                    <a:pt x="4597" y="1927"/>
                  </a:lnTo>
                  <a:lnTo>
                    <a:pt x="4602" y="1928"/>
                  </a:lnTo>
                  <a:lnTo>
                    <a:pt x="4608" y="1929"/>
                  </a:lnTo>
                  <a:lnTo>
                    <a:pt x="4613" y="1929"/>
                  </a:lnTo>
                  <a:lnTo>
                    <a:pt x="4620" y="1930"/>
                  </a:lnTo>
                  <a:lnTo>
                    <a:pt x="4626" y="1931"/>
                  </a:lnTo>
                  <a:lnTo>
                    <a:pt x="4631" y="1932"/>
                  </a:lnTo>
                  <a:lnTo>
                    <a:pt x="4637" y="1932"/>
                  </a:lnTo>
                  <a:lnTo>
                    <a:pt x="4642" y="1934"/>
                  </a:lnTo>
                  <a:lnTo>
                    <a:pt x="4649" y="1935"/>
                  </a:lnTo>
                  <a:lnTo>
                    <a:pt x="4654" y="1936"/>
                  </a:lnTo>
                  <a:lnTo>
                    <a:pt x="4660" y="1936"/>
                  </a:lnTo>
                  <a:lnTo>
                    <a:pt x="4665" y="1937"/>
                  </a:lnTo>
                  <a:lnTo>
                    <a:pt x="4671" y="1938"/>
                  </a:lnTo>
                  <a:lnTo>
                    <a:pt x="4677" y="1938"/>
                  </a:lnTo>
                  <a:lnTo>
                    <a:pt x="4683" y="1939"/>
                  </a:lnTo>
                  <a:lnTo>
                    <a:pt x="4688" y="1940"/>
                  </a:lnTo>
                  <a:lnTo>
                    <a:pt x="4694" y="1940"/>
                  </a:lnTo>
                  <a:lnTo>
                    <a:pt x="4699" y="1941"/>
                  </a:lnTo>
                  <a:lnTo>
                    <a:pt x="4706" y="1942"/>
                  </a:lnTo>
                  <a:lnTo>
                    <a:pt x="4712" y="1943"/>
                  </a:lnTo>
                  <a:lnTo>
                    <a:pt x="4717" y="1943"/>
                  </a:lnTo>
                  <a:lnTo>
                    <a:pt x="4723" y="1944"/>
                  </a:lnTo>
                  <a:lnTo>
                    <a:pt x="4728" y="1945"/>
                  </a:lnTo>
                  <a:lnTo>
                    <a:pt x="4735" y="1945"/>
                  </a:lnTo>
                  <a:lnTo>
                    <a:pt x="4740" y="1946"/>
                  </a:lnTo>
                  <a:lnTo>
                    <a:pt x="4746" y="1947"/>
                  </a:lnTo>
                  <a:lnTo>
                    <a:pt x="4751" y="1947"/>
                  </a:lnTo>
                  <a:lnTo>
                    <a:pt x="4758" y="1948"/>
                  </a:lnTo>
                  <a:lnTo>
                    <a:pt x="4763" y="1949"/>
                  </a:lnTo>
                  <a:lnTo>
                    <a:pt x="4769" y="1949"/>
                  </a:lnTo>
                  <a:lnTo>
                    <a:pt x="4774" y="1950"/>
                  </a:lnTo>
                  <a:lnTo>
                    <a:pt x="4780" y="1951"/>
                  </a:lnTo>
                  <a:lnTo>
                    <a:pt x="4785" y="1951"/>
                  </a:lnTo>
                  <a:lnTo>
                    <a:pt x="4792" y="1952"/>
                  </a:lnTo>
                  <a:lnTo>
                    <a:pt x="4797" y="1953"/>
                  </a:lnTo>
                  <a:lnTo>
                    <a:pt x="4803" y="1953"/>
                  </a:lnTo>
                  <a:lnTo>
                    <a:pt x="4809" y="1954"/>
                  </a:lnTo>
                  <a:lnTo>
                    <a:pt x="4815" y="1955"/>
                  </a:lnTo>
                  <a:lnTo>
                    <a:pt x="4821" y="1955"/>
                  </a:lnTo>
                  <a:lnTo>
                    <a:pt x="4826" y="1956"/>
                  </a:lnTo>
                  <a:lnTo>
                    <a:pt x="4832" y="1956"/>
                  </a:lnTo>
                  <a:lnTo>
                    <a:pt x="4837" y="1957"/>
                  </a:lnTo>
                  <a:lnTo>
                    <a:pt x="4844" y="1958"/>
                  </a:lnTo>
                  <a:lnTo>
                    <a:pt x="4849" y="1958"/>
                  </a:lnTo>
                  <a:lnTo>
                    <a:pt x="4855" y="1959"/>
                  </a:lnTo>
                  <a:lnTo>
                    <a:pt x="4860" y="1960"/>
                  </a:lnTo>
                  <a:lnTo>
                    <a:pt x="4866" y="1960"/>
                  </a:lnTo>
                  <a:lnTo>
                    <a:pt x="4871" y="1961"/>
                  </a:lnTo>
                  <a:lnTo>
                    <a:pt x="4878" y="1961"/>
                  </a:lnTo>
                  <a:lnTo>
                    <a:pt x="4883" y="1963"/>
                  </a:lnTo>
                  <a:lnTo>
                    <a:pt x="4889" y="1964"/>
                  </a:lnTo>
                  <a:lnTo>
                    <a:pt x="4895" y="1964"/>
                  </a:lnTo>
                  <a:lnTo>
                    <a:pt x="4901" y="1965"/>
                  </a:lnTo>
                  <a:lnTo>
                    <a:pt x="4907" y="1965"/>
                  </a:lnTo>
                  <a:lnTo>
                    <a:pt x="4912" y="1966"/>
                  </a:lnTo>
                  <a:lnTo>
                    <a:pt x="4918" y="1967"/>
                  </a:lnTo>
                  <a:lnTo>
                    <a:pt x="4923" y="1967"/>
                  </a:lnTo>
                  <a:lnTo>
                    <a:pt x="4930" y="1968"/>
                  </a:lnTo>
                  <a:lnTo>
                    <a:pt x="4935" y="1968"/>
                  </a:lnTo>
                  <a:lnTo>
                    <a:pt x="4941" y="1969"/>
                  </a:lnTo>
                  <a:lnTo>
                    <a:pt x="4946" y="1970"/>
                  </a:lnTo>
                  <a:lnTo>
                    <a:pt x="4952" y="1970"/>
                  </a:lnTo>
                  <a:lnTo>
                    <a:pt x="4958" y="1971"/>
                  </a:lnTo>
                  <a:lnTo>
                    <a:pt x="4964" y="1971"/>
                  </a:lnTo>
                  <a:lnTo>
                    <a:pt x="4969" y="1972"/>
                  </a:lnTo>
                  <a:lnTo>
                    <a:pt x="4975" y="1972"/>
                  </a:lnTo>
                  <a:lnTo>
                    <a:pt x="4980" y="1973"/>
                  </a:lnTo>
                  <a:lnTo>
                    <a:pt x="4987" y="1974"/>
                  </a:lnTo>
                  <a:lnTo>
                    <a:pt x="4993" y="1974"/>
                  </a:lnTo>
                  <a:lnTo>
                    <a:pt x="4998" y="1975"/>
                  </a:lnTo>
                  <a:lnTo>
                    <a:pt x="5004" y="1975"/>
                  </a:lnTo>
                  <a:lnTo>
                    <a:pt x="5009" y="1976"/>
                  </a:lnTo>
                  <a:lnTo>
                    <a:pt x="5016" y="1976"/>
                  </a:lnTo>
                  <a:lnTo>
                    <a:pt x="5021" y="1977"/>
                  </a:lnTo>
                  <a:lnTo>
                    <a:pt x="5027" y="1978"/>
                  </a:lnTo>
                  <a:lnTo>
                    <a:pt x="5032" y="1978"/>
                  </a:lnTo>
                  <a:lnTo>
                    <a:pt x="5038" y="1979"/>
                  </a:lnTo>
                  <a:lnTo>
                    <a:pt x="5044" y="1979"/>
                  </a:lnTo>
                  <a:lnTo>
                    <a:pt x="5050" y="1980"/>
                  </a:lnTo>
                  <a:lnTo>
                    <a:pt x="5055" y="1980"/>
                  </a:lnTo>
                  <a:lnTo>
                    <a:pt x="5061" y="1981"/>
                  </a:lnTo>
                  <a:lnTo>
                    <a:pt x="5066" y="1981"/>
                  </a:lnTo>
                  <a:lnTo>
                    <a:pt x="5073" y="1982"/>
                  </a:lnTo>
                  <a:lnTo>
                    <a:pt x="5079" y="1982"/>
                  </a:lnTo>
                  <a:lnTo>
                    <a:pt x="5084" y="1983"/>
                  </a:lnTo>
                  <a:lnTo>
                    <a:pt x="5090" y="1983"/>
                  </a:lnTo>
                  <a:lnTo>
                    <a:pt x="5095" y="1984"/>
                  </a:lnTo>
                  <a:lnTo>
                    <a:pt x="5102" y="1984"/>
                  </a:lnTo>
                  <a:lnTo>
                    <a:pt x="5107" y="1985"/>
                  </a:lnTo>
                  <a:lnTo>
                    <a:pt x="5113" y="1985"/>
                  </a:lnTo>
                  <a:lnTo>
                    <a:pt x="5118" y="1986"/>
                  </a:lnTo>
                  <a:lnTo>
                    <a:pt x="5124" y="1987"/>
                  </a:lnTo>
                  <a:lnTo>
                    <a:pt x="5130" y="1987"/>
                  </a:lnTo>
                  <a:lnTo>
                    <a:pt x="5136" y="1988"/>
                  </a:lnTo>
                  <a:lnTo>
                    <a:pt x="5141" y="1988"/>
                  </a:lnTo>
                  <a:lnTo>
                    <a:pt x="5147" y="1989"/>
                  </a:lnTo>
                  <a:lnTo>
                    <a:pt x="5152" y="1989"/>
                  </a:lnTo>
                  <a:lnTo>
                    <a:pt x="5159" y="1991"/>
                  </a:lnTo>
                  <a:lnTo>
                    <a:pt x="5164" y="1991"/>
                  </a:lnTo>
                  <a:lnTo>
                    <a:pt x="5170" y="1992"/>
                  </a:lnTo>
                  <a:lnTo>
                    <a:pt x="5176" y="1992"/>
                  </a:lnTo>
                  <a:lnTo>
                    <a:pt x="5181" y="1992"/>
                  </a:lnTo>
                  <a:lnTo>
                    <a:pt x="5188" y="1993"/>
                  </a:lnTo>
                  <a:lnTo>
                    <a:pt x="5193" y="1993"/>
                  </a:lnTo>
                  <a:lnTo>
                    <a:pt x="5199" y="1994"/>
                  </a:lnTo>
                  <a:lnTo>
                    <a:pt x="5204" y="1994"/>
                  </a:lnTo>
                  <a:lnTo>
                    <a:pt x="5210" y="1995"/>
                  </a:lnTo>
                  <a:lnTo>
                    <a:pt x="5216" y="1995"/>
                  </a:lnTo>
                  <a:lnTo>
                    <a:pt x="5222" y="1996"/>
                  </a:lnTo>
                  <a:lnTo>
                    <a:pt x="5227" y="1996"/>
                  </a:lnTo>
                  <a:lnTo>
                    <a:pt x="5233" y="1997"/>
                  </a:lnTo>
                  <a:lnTo>
                    <a:pt x="5238" y="1997"/>
                  </a:lnTo>
                  <a:lnTo>
                    <a:pt x="5245" y="1998"/>
                  </a:lnTo>
                  <a:lnTo>
                    <a:pt x="5250" y="1998"/>
                  </a:lnTo>
                  <a:lnTo>
                    <a:pt x="5256" y="1999"/>
                  </a:lnTo>
                  <a:lnTo>
                    <a:pt x="5262" y="1999"/>
                  </a:lnTo>
                  <a:lnTo>
                    <a:pt x="5267" y="2000"/>
                  </a:lnTo>
                  <a:lnTo>
                    <a:pt x="5274" y="2000"/>
                  </a:lnTo>
                  <a:lnTo>
                    <a:pt x="5279" y="2000"/>
                  </a:lnTo>
                  <a:lnTo>
                    <a:pt x="5285" y="2001"/>
                  </a:lnTo>
                  <a:lnTo>
                    <a:pt x="5290" y="2001"/>
                  </a:lnTo>
                  <a:lnTo>
                    <a:pt x="5296" y="2002"/>
                  </a:lnTo>
                  <a:lnTo>
                    <a:pt x="5302" y="2002"/>
                  </a:lnTo>
                  <a:lnTo>
                    <a:pt x="5308" y="2003"/>
                  </a:lnTo>
                  <a:lnTo>
                    <a:pt x="5313" y="2003"/>
                  </a:lnTo>
                  <a:lnTo>
                    <a:pt x="5319" y="2004"/>
                  </a:lnTo>
                  <a:lnTo>
                    <a:pt x="5324" y="2004"/>
                  </a:lnTo>
                  <a:lnTo>
                    <a:pt x="5331" y="2004"/>
                  </a:lnTo>
                  <a:lnTo>
                    <a:pt x="5336" y="2005"/>
                  </a:lnTo>
                  <a:lnTo>
                    <a:pt x="5342" y="2005"/>
                  </a:lnTo>
                  <a:lnTo>
                    <a:pt x="5347" y="2006"/>
                  </a:lnTo>
                  <a:lnTo>
                    <a:pt x="5353" y="2006"/>
                  </a:lnTo>
                  <a:lnTo>
                    <a:pt x="5360" y="2007"/>
                  </a:lnTo>
                  <a:lnTo>
                    <a:pt x="5365" y="2007"/>
                  </a:lnTo>
                  <a:lnTo>
                    <a:pt x="5371" y="2007"/>
                  </a:lnTo>
                  <a:lnTo>
                    <a:pt x="5376" y="2008"/>
                  </a:lnTo>
                  <a:lnTo>
                    <a:pt x="5382" y="2008"/>
                  </a:lnTo>
                  <a:lnTo>
                    <a:pt x="5388" y="2009"/>
                  </a:lnTo>
                  <a:lnTo>
                    <a:pt x="5394" y="2009"/>
                  </a:lnTo>
                  <a:lnTo>
                    <a:pt x="5399" y="2010"/>
                  </a:lnTo>
                  <a:lnTo>
                    <a:pt x="5405" y="2010"/>
                  </a:lnTo>
                  <a:lnTo>
                    <a:pt x="5410" y="2010"/>
                  </a:lnTo>
                  <a:lnTo>
                    <a:pt x="5417" y="2011"/>
                  </a:lnTo>
                  <a:lnTo>
                    <a:pt x="5422" y="2011"/>
                  </a:lnTo>
                  <a:lnTo>
                    <a:pt x="5428" y="2012"/>
                  </a:lnTo>
                  <a:lnTo>
                    <a:pt x="5433" y="2012"/>
                  </a:lnTo>
                  <a:lnTo>
                    <a:pt x="5439" y="2012"/>
                  </a:lnTo>
                  <a:lnTo>
                    <a:pt x="5446" y="2013"/>
                  </a:lnTo>
                  <a:lnTo>
                    <a:pt x="5451" y="2013"/>
                  </a:lnTo>
                  <a:lnTo>
                    <a:pt x="5457" y="2014"/>
                  </a:lnTo>
                  <a:lnTo>
                    <a:pt x="5462" y="2014"/>
                  </a:lnTo>
                  <a:lnTo>
                    <a:pt x="5468" y="2014"/>
                  </a:lnTo>
                  <a:lnTo>
                    <a:pt x="5474" y="2015"/>
                  </a:lnTo>
                  <a:lnTo>
                    <a:pt x="5480" y="2015"/>
                  </a:lnTo>
                  <a:lnTo>
                    <a:pt x="5485" y="2016"/>
                  </a:lnTo>
                  <a:lnTo>
                    <a:pt x="5491" y="2016"/>
                  </a:lnTo>
                  <a:lnTo>
                    <a:pt x="5496" y="2016"/>
                  </a:lnTo>
                  <a:lnTo>
                    <a:pt x="5503" y="2017"/>
                  </a:lnTo>
                  <a:lnTo>
                    <a:pt x="5508" y="2017"/>
                  </a:lnTo>
                  <a:lnTo>
                    <a:pt x="5514" y="2018"/>
                  </a:lnTo>
                  <a:lnTo>
                    <a:pt x="5519" y="2018"/>
                  </a:lnTo>
                  <a:lnTo>
                    <a:pt x="5525" y="2018"/>
                  </a:lnTo>
                  <a:lnTo>
                    <a:pt x="5531" y="2020"/>
                  </a:lnTo>
                  <a:lnTo>
                    <a:pt x="5537" y="2020"/>
                  </a:lnTo>
                  <a:lnTo>
                    <a:pt x="5543" y="2020"/>
                  </a:lnTo>
                  <a:lnTo>
                    <a:pt x="5548" y="2021"/>
                  </a:lnTo>
                  <a:lnTo>
                    <a:pt x="5554" y="2021"/>
                  </a:lnTo>
                  <a:lnTo>
                    <a:pt x="5560" y="2021"/>
                  </a:lnTo>
                  <a:lnTo>
                    <a:pt x="5566" y="2022"/>
                  </a:lnTo>
                  <a:lnTo>
                    <a:pt x="5571" y="2022"/>
                  </a:lnTo>
                  <a:lnTo>
                    <a:pt x="5577" y="2023"/>
                  </a:lnTo>
                  <a:lnTo>
                    <a:pt x="5582" y="2023"/>
                  </a:lnTo>
                  <a:lnTo>
                    <a:pt x="5589" y="2023"/>
                  </a:lnTo>
                  <a:lnTo>
                    <a:pt x="5594" y="2024"/>
                  </a:lnTo>
                  <a:lnTo>
                    <a:pt x="5600" y="2024"/>
                  </a:lnTo>
                  <a:lnTo>
                    <a:pt x="5605" y="2024"/>
                  </a:lnTo>
                  <a:lnTo>
                    <a:pt x="5611" y="2025"/>
                  </a:lnTo>
                  <a:lnTo>
                    <a:pt x="5617" y="2025"/>
                  </a:lnTo>
                  <a:lnTo>
                    <a:pt x="5623" y="2025"/>
                  </a:lnTo>
                  <a:lnTo>
                    <a:pt x="5629" y="2026"/>
                  </a:lnTo>
                  <a:lnTo>
                    <a:pt x="5634" y="2026"/>
                  </a:lnTo>
                  <a:lnTo>
                    <a:pt x="5640" y="2026"/>
                  </a:lnTo>
                  <a:lnTo>
                    <a:pt x="5646" y="2027"/>
                  </a:lnTo>
                  <a:lnTo>
                    <a:pt x="5652" y="2027"/>
                  </a:lnTo>
                  <a:lnTo>
                    <a:pt x="5657" y="2027"/>
                  </a:lnTo>
                  <a:lnTo>
                    <a:pt x="5663" y="2028"/>
                  </a:lnTo>
                  <a:lnTo>
                    <a:pt x="5668" y="2028"/>
                  </a:lnTo>
                  <a:lnTo>
                    <a:pt x="5675" y="2029"/>
                  </a:lnTo>
                  <a:lnTo>
                    <a:pt x="5680" y="2029"/>
                  </a:lnTo>
                  <a:lnTo>
                    <a:pt x="5686" y="2029"/>
                  </a:lnTo>
                  <a:lnTo>
                    <a:pt x="5691" y="2030"/>
                  </a:lnTo>
                  <a:lnTo>
                    <a:pt x="5697" y="2030"/>
                  </a:lnTo>
                  <a:lnTo>
                    <a:pt x="5703" y="2030"/>
                  </a:lnTo>
                  <a:lnTo>
                    <a:pt x="5709" y="2030"/>
                  </a:lnTo>
                  <a:lnTo>
                    <a:pt x="5714" y="2031"/>
                  </a:lnTo>
                  <a:lnTo>
                    <a:pt x="5720" y="2031"/>
                  </a:lnTo>
                  <a:lnTo>
                    <a:pt x="5726" y="2031"/>
                  </a:lnTo>
                  <a:lnTo>
                    <a:pt x="5732" y="2032"/>
                  </a:lnTo>
                  <a:lnTo>
                    <a:pt x="5738" y="2032"/>
                  </a:lnTo>
                  <a:lnTo>
                    <a:pt x="5743" y="2032"/>
                  </a:lnTo>
                  <a:lnTo>
                    <a:pt x="5749" y="2033"/>
                  </a:lnTo>
                  <a:lnTo>
                    <a:pt x="5754" y="2033"/>
                  </a:lnTo>
                  <a:lnTo>
                    <a:pt x="5761" y="2033"/>
                  </a:lnTo>
                  <a:lnTo>
                    <a:pt x="5766" y="2034"/>
                  </a:lnTo>
                  <a:lnTo>
                    <a:pt x="5772" y="2034"/>
                  </a:lnTo>
                  <a:lnTo>
                    <a:pt x="5777" y="2034"/>
                  </a:lnTo>
                  <a:lnTo>
                    <a:pt x="5783" y="2035"/>
                  </a:lnTo>
                  <a:lnTo>
                    <a:pt x="5789" y="2035"/>
                  </a:lnTo>
                  <a:lnTo>
                    <a:pt x="5795" y="2035"/>
                  </a:lnTo>
                  <a:lnTo>
                    <a:pt x="5800" y="2036"/>
                  </a:lnTo>
                  <a:lnTo>
                    <a:pt x="5806" y="2036"/>
                  </a:lnTo>
                  <a:lnTo>
                    <a:pt x="5812" y="2036"/>
                  </a:lnTo>
                  <a:lnTo>
                    <a:pt x="5818" y="2036"/>
                  </a:lnTo>
                  <a:lnTo>
                    <a:pt x="5824" y="2037"/>
                  </a:lnTo>
                  <a:lnTo>
                    <a:pt x="5829" y="2037"/>
                  </a:lnTo>
                  <a:lnTo>
                    <a:pt x="5835" y="2037"/>
                  </a:lnTo>
                  <a:lnTo>
                    <a:pt x="5840" y="2038"/>
                  </a:lnTo>
                  <a:lnTo>
                    <a:pt x="5847" y="2038"/>
                  </a:lnTo>
                  <a:lnTo>
                    <a:pt x="5852" y="2038"/>
                  </a:lnTo>
                  <a:lnTo>
                    <a:pt x="5858" y="2039"/>
                  </a:lnTo>
                  <a:lnTo>
                    <a:pt x="5863" y="2039"/>
                  </a:lnTo>
                  <a:lnTo>
                    <a:pt x="5869" y="2039"/>
                  </a:lnTo>
                  <a:lnTo>
                    <a:pt x="5875" y="2039"/>
                  </a:lnTo>
                  <a:lnTo>
                    <a:pt x="5881" y="2040"/>
                  </a:lnTo>
                  <a:lnTo>
                    <a:pt x="5886" y="2040"/>
                  </a:lnTo>
                  <a:lnTo>
                    <a:pt x="5892" y="2040"/>
                  </a:lnTo>
                  <a:lnTo>
                    <a:pt x="5897" y="2041"/>
                  </a:lnTo>
                  <a:lnTo>
                    <a:pt x="5904" y="2041"/>
                  </a:lnTo>
                  <a:lnTo>
                    <a:pt x="5910" y="2041"/>
                  </a:lnTo>
                  <a:lnTo>
                    <a:pt x="5915" y="2041"/>
                  </a:lnTo>
                  <a:lnTo>
                    <a:pt x="5921" y="2042"/>
                  </a:lnTo>
                  <a:lnTo>
                    <a:pt x="5926" y="2042"/>
                  </a:lnTo>
                  <a:lnTo>
                    <a:pt x="5933" y="2042"/>
                  </a:lnTo>
                  <a:lnTo>
                    <a:pt x="5938" y="2042"/>
                  </a:lnTo>
                  <a:lnTo>
                    <a:pt x="5944" y="2043"/>
                  </a:lnTo>
                  <a:lnTo>
                    <a:pt x="5949" y="2043"/>
                  </a:lnTo>
                  <a:lnTo>
                    <a:pt x="5955" y="2043"/>
                  </a:lnTo>
                  <a:lnTo>
                    <a:pt x="5961" y="2044"/>
                  </a:lnTo>
                  <a:lnTo>
                    <a:pt x="5967" y="2044"/>
                  </a:lnTo>
                  <a:lnTo>
                    <a:pt x="5972" y="2044"/>
                  </a:lnTo>
                  <a:lnTo>
                    <a:pt x="5978" y="2044"/>
                  </a:lnTo>
                  <a:lnTo>
                    <a:pt x="5983" y="2045"/>
                  </a:lnTo>
                  <a:lnTo>
                    <a:pt x="5990" y="2045"/>
                  </a:lnTo>
                  <a:lnTo>
                    <a:pt x="5996" y="2045"/>
                  </a:lnTo>
                  <a:lnTo>
                    <a:pt x="6001" y="2045"/>
                  </a:lnTo>
                  <a:lnTo>
                    <a:pt x="6007" y="2046"/>
                  </a:lnTo>
                  <a:lnTo>
                    <a:pt x="6012" y="2046"/>
                  </a:lnTo>
                  <a:lnTo>
                    <a:pt x="6019" y="2046"/>
                  </a:lnTo>
                  <a:lnTo>
                    <a:pt x="6024" y="2046"/>
                  </a:lnTo>
                  <a:lnTo>
                    <a:pt x="6030" y="2047"/>
                  </a:lnTo>
                  <a:lnTo>
                    <a:pt x="6035" y="2047"/>
                  </a:lnTo>
                  <a:lnTo>
                    <a:pt x="6041" y="2047"/>
                  </a:lnTo>
                  <a:lnTo>
                    <a:pt x="6047" y="2047"/>
                  </a:lnTo>
                  <a:lnTo>
                    <a:pt x="6053" y="2049"/>
                  </a:lnTo>
                  <a:lnTo>
                    <a:pt x="6058" y="2049"/>
                  </a:lnTo>
                  <a:lnTo>
                    <a:pt x="6064" y="2049"/>
                  </a:lnTo>
                  <a:lnTo>
                    <a:pt x="6069" y="2049"/>
                  </a:lnTo>
                  <a:lnTo>
                    <a:pt x="6076" y="2050"/>
                  </a:lnTo>
                  <a:lnTo>
                    <a:pt x="6081" y="2050"/>
                  </a:lnTo>
                  <a:lnTo>
                    <a:pt x="6087" y="2050"/>
                  </a:lnTo>
                  <a:lnTo>
                    <a:pt x="6093" y="2050"/>
                  </a:lnTo>
                  <a:lnTo>
                    <a:pt x="6098" y="2051"/>
                  </a:lnTo>
                  <a:lnTo>
                    <a:pt x="6105" y="2051"/>
                  </a:lnTo>
                  <a:lnTo>
                    <a:pt x="6110" y="2051"/>
                  </a:lnTo>
                  <a:lnTo>
                    <a:pt x="6116" y="2051"/>
                  </a:lnTo>
                  <a:lnTo>
                    <a:pt x="6121" y="2052"/>
                  </a:lnTo>
                  <a:lnTo>
                    <a:pt x="6127" y="2052"/>
                  </a:lnTo>
                  <a:lnTo>
                    <a:pt x="6133" y="2052"/>
                  </a:lnTo>
                  <a:lnTo>
                    <a:pt x="6139" y="2052"/>
                  </a:lnTo>
                  <a:lnTo>
                    <a:pt x="6144" y="2053"/>
                  </a:lnTo>
                  <a:lnTo>
                    <a:pt x="6150" y="2053"/>
                  </a:lnTo>
                  <a:lnTo>
                    <a:pt x="6155" y="2053"/>
                  </a:lnTo>
                  <a:lnTo>
                    <a:pt x="6162" y="2053"/>
                  </a:lnTo>
                  <a:lnTo>
                    <a:pt x="6167" y="2054"/>
                  </a:lnTo>
                  <a:lnTo>
                    <a:pt x="6173" y="2054"/>
                  </a:lnTo>
                  <a:lnTo>
                    <a:pt x="6179" y="2054"/>
                  </a:lnTo>
                  <a:lnTo>
                    <a:pt x="6184" y="2054"/>
                  </a:lnTo>
                  <a:lnTo>
                    <a:pt x="6191" y="2054"/>
                  </a:lnTo>
                  <a:lnTo>
                    <a:pt x="6196" y="2055"/>
                  </a:lnTo>
                  <a:lnTo>
                    <a:pt x="6202" y="2055"/>
                  </a:lnTo>
                  <a:lnTo>
                    <a:pt x="6207" y="2055"/>
                  </a:lnTo>
                  <a:lnTo>
                    <a:pt x="6213" y="2055"/>
                  </a:lnTo>
                  <a:lnTo>
                    <a:pt x="6219" y="2056"/>
                  </a:lnTo>
                  <a:lnTo>
                    <a:pt x="6225" y="2056"/>
                  </a:lnTo>
                  <a:lnTo>
                    <a:pt x="6230" y="2056"/>
                  </a:lnTo>
                  <a:lnTo>
                    <a:pt x="6236" y="2056"/>
                  </a:lnTo>
                  <a:lnTo>
                    <a:pt x="6241" y="2056"/>
                  </a:lnTo>
                  <a:lnTo>
                    <a:pt x="6248" y="2057"/>
                  </a:lnTo>
                  <a:lnTo>
                    <a:pt x="6253" y="2057"/>
                  </a:lnTo>
                  <a:lnTo>
                    <a:pt x="6259" y="2057"/>
                  </a:lnTo>
                  <a:lnTo>
                    <a:pt x="6264" y="2057"/>
                  </a:lnTo>
                  <a:lnTo>
                    <a:pt x="6270" y="2058"/>
                  </a:lnTo>
                  <a:lnTo>
                    <a:pt x="6277" y="2058"/>
                  </a:lnTo>
                  <a:lnTo>
                    <a:pt x="6282" y="2058"/>
                  </a:lnTo>
                  <a:lnTo>
                    <a:pt x="6288" y="2058"/>
                  </a:lnTo>
                  <a:lnTo>
                    <a:pt x="6293" y="2058"/>
                  </a:lnTo>
                  <a:lnTo>
                    <a:pt x="6299" y="2059"/>
                  </a:lnTo>
                  <a:lnTo>
                    <a:pt x="6305" y="2059"/>
                  </a:lnTo>
                  <a:lnTo>
                    <a:pt x="6311" y="2059"/>
                  </a:lnTo>
                  <a:lnTo>
                    <a:pt x="6316" y="2059"/>
                  </a:lnTo>
                  <a:lnTo>
                    <a:pt x="6322" y="2059"/>
                  </a:lnTo>
                  <a:lnTo>
                    <a:pt x="6327" y="2060"/>
                  </a:lnTo>
                  <a:lnTo>
                    <a:pt x="6334" y="2060"/>
                  </a:lnTo>
                  <a:lnTo>
                    <a:pt x="6339" y="2060"/>
                  </a:lnTo>
                  <a:lnTo>
                    <a:pt x="6345" y="2060"/>
                  </a:lnTo>
                  <a:lnTo>
                    <a:pt x="6350" y="2060"/>
                  </a:lnTo>
                  <a:lnTo>
                    <a:pt x="6356" y="2061"/>
                  </a:lnTo>
                  <a:lnTo>
                    <a:pt x="6363" y="2061"/>
                  </a:lnTo>
                  <a:lnTo>
                    <a:pt x="6368" y="2061"/>
                  </a:lnTo>
                  <a:lnTo>
                    <a:pt x="6374" y="2061"/>
                  </a:lnTo>
                  <a:lnTo>
                    <a:pt x="6379" y="2061"/>
                  </a:lnTo>
                  <a:lnTo>
                    <a:pt x="6386" y="2062"/>
                  </a:lnTo>
                  <a:lnTo>
                    <a:pt x="6391" y="2062"/>
                  </a:lnTo>
                  <a:lnTo>
                    <a:pt x="6397" y="2062"/>
                  </a:lnTo>
                  <a:lnTo>
                    <a:pt x="6402" y="2062"/>
                  </a:lnTo>
                  <a:lnTo>
                    <a:pt x="6408" y="2062"/>
                  </a:lnTo>
                  <a:lnTo>
                    <a:pt x="6413" y="2063"/>
                  </a:lnTo>
                  <a:lnTo>
                    <a:pt x="6420" y="2063"/>
                  </a:lnTo>
                  <a:lnTo>
                    <a:pt x="6425" y="2063"/>
                  </a:lnTo>
                  <a:lnTo>
                    <a:pt x="6431" y="2063"/>
                  </a:lnTo>
                  <a:lnTo>
                    <a:pt x="6436" y="2063"/>
                  </a:lnTo>
                  <a:lnTo>
                    <a:pt x="6443" y="2063"/>
                  </a:lnTo>
                  <a:lnTo>
                    <a:pt x="6448" y="2064"/>
                  </a:lnTo>
                  <a:lnTo>
                    <a:pt x="6454" y="2064"/>
                  </a:lnTo>
                  <a:lnTo>
                    <a:pt x="6460" y="2064"/>
                  </a:lnTo>
                  <a:lnTo>
                    <a:pt x="6465" y="2064"/>
                  </a:lnTo>
                  <a:lnTo>
                    <a:pt x="6472" y="2064"/>
                  </a:lnTo>
                  <a:lnTo>
                    <a:pt x="6477" y="2065"/>
                  </a:lnTo>
                  <a:lnTo>
                    <a:pt x="6483" y="2065"/>
                  </a:lnTo>
                  <a:lnTo>
                    <a:pt x="6488" y="2065"/>
                  </a:lnTo>
                  <a:lnTo>
                    <a:pt x="6494" y="2065"/>
                  </a:lnTo>
                  <a:lnTo>
                    <a:pt x="6500" y="2065"/>
                  </a:lnTo>
                  <a:lnTo>
                    <a:pt x="6506" y="2065"/>
                  </a:lnTo>
                  <a:lnTo>
                    <a:pt x="6511" y="2066"/>
                  </a:lnTo>
                  <a:lnTo>
                    <a:pt x="6517" y="2066"/>
                  </a:lnTo>
                  <a:lnTo>
                    <a:pt x="6522" y="2066"/>
                  </a:lnTo>
                  <a:lnTo>
                    <a:pt x="6529" y="2066"/>
                  </a:lnTo>
                  <a:lnTo>
                    <a:pt x="6534" y="2066"/>
                  </a:lnTo>
                  <a:lnTo>
                    <a:pt x="6540" y="2066"/>
                  </a:lnTo>
                  <a:lnTo>
                    <a:pt x="6546" y="2067"/>
                  </a:lnTo>
                  <a:lnTo>
                    <a:pt x="6551" y="2067"/>
                  </a:lnTo>
                  <a:lnTo>
                    <a:pt x="6558" y="2067"/>
                  </a:lnTo>
                  <a:lnTo>
                    <a:pt x="6563" y="2067"/>
                  </a:lnTo>
                  <a:lnTo>
                    <a:pt x="6569" y="2067"/>
                  </a:lnTo>
                  <a:lnTo>
                    <a:pt x="6574" y="2068"/>
                  </a:lnTo>
                  <a:lnTo>
                    <a:pt x="6580" y="2068"/>
                  </a:lnTo>
                  <a:lnTo>
                    <a:pt x="6586" y="2068"/>
                  </a:lnTo>
                  <a:lnTo>
                    <a:pt x="6592" y="2068"/>
                  </a:lnTo>
                  <a:lnTo>
                    <a:pt x="6597" y="2068"/>
                  </a:lnTo>
                  <a:lnTo>
                    <a:pt x="6603" y="2068"/>
                  </a:lnTo>
                  <a:lnTo>
                    <a:pt x="6608" y="2069"/>
                  </a:lnTo>
                  <a:lnTo>
                    <a:pt x="6615" y="2069"/>
                  </a:lnTo>
                  <a:lnTo>
                    <a:pt x="6620" y="2069"/>
                  </a:lnTo>
                  <a:lnTo>
                    <a:pt x="6626" y="2069"/>
                  </a:lnTo>
                  <a:lnTo>
                    <a:pt x="6631" y="2069"/>
                  </a:lnTo>
                  <a:lnTo>
                    <a:pt x="6637" y="2069"/>
                  </a:lnTo>
                  <a:lnTo>
                    <a:pt x="6644" y="2069"/>
                  </a:lnTo>
                  <a:lnTo>
                    <a:pt x="6649" y="2070"/>
                  </a:lnTo>
                  <a:lnTo>
                    <a:pt x="6655" y="2070"/>
                  </a:lnTo>
                  <a:lnTo>
                    <a:pt x="6660" y="2070"/>
                  </a:lnTo>
                  <a:lnTo>
                    <a:pt x="6666" y="2070"/>
                  </a:lnTo>
                  <a:lnTo>
                    <a:pt x="6672" y="2070"/>
                  </a:lnTo>
                  <a:lnTo>
                    <a:pt x="6678" y="2070"/>
                  </a:lnTo>
                  <a:lnTo>
                    <a:pt x="6683" y="2071"/>
                  </a:lnTo>
                  <a:lnTo>
                    <a:pt x="6689" y="2071"/>
                  </a:lnTo>
                  <a:lnTo>
                    <a:pt x="6694" y="2071"/>
                  </a:lnTo>
                  <a:lnTo>
                    <a:pt x="6701" y="2071"/>
                  </a:lnTo>
                  <a:lnTo>
                    <a:pt x="6706" y="2071"/>
                  </a:lnTo>
                  <a:lnTo>
                    <a:pt x="6712" y="2071"/>
                  </a:lnTo>
                  <a:lnTo>
                    <a:pt x="6717" y="2071"/>
                  </a:lnTo>
                  <a:lnTo>
                    <a:pt x="6723" y="2072"/>
                  </a:lnTo>
                  <a:lnTo>
                    <a:pt x="6730" y="2072"/>
                  </a:lnTo>
                  <a:lnTo>
                    <a:pt x="6735" y="2072"/>
                  </a:lnTo>
                  <a:lnTo>
                    <a:pt x="6741" y="2072"/>
                  </a:lnTo>
                  <a:lnTo>
                    <a:pt x="6746" y="2072"/>
                  </a:lnTo>
                  <a:lnTo>
                    <a:pt x="6752" y="2072"/>
                  </a:lnTo>
                  <a:lnTo>
                    <a:pt x="6758" y="2072"/>
                  </a:lnTo>
                  <a:lnTo>
                    <a:pt x="6764" y="2073"/>
                  </a:lnTo>
                  <a:lnTo>
                    <a:pt x="6769" y="2073"/>
                  </a:lnTo>
                  <a:lnTo>
                    <a:pt x="6775" y="2073"/>
                  </a:lnTo>
                  <a:lnTo>
                    <a:pt x="6780" y="2073"/>
                  </a:lnTo>
                  <a:lnTo>
                    <a:pt x="6787" y="2073"/>
                  </a:lnTo>
                  <a:lnTo>
                    <a:pt x="6792" y="2073"/>
                  </a:lnTo>
                  <a:lnTo>
                    <a:pt x="6798" y="2073"/>
                  </a:lnTo>
                  <a:lnTo>
                    <a:pt x="6803" y="2074"/>
                  </a:lnTo>
                  <a:lnTo>
                    <a:pt x="6809" y="2074"/>
                  </a:lnTo>
                  <a:lnTo>
                    <a:pt x="6815" y="2074"/>
                  </a:lnTo>
                  <a:lnTo>
                    <a:pt x="6821" y="2074"/>
                  </a:lnTo>
                  <a:lnTo>
                    <a:pt x="6827" y="2074"/>
                  </a:lnTo>
                  <a:lnTo>
                    <a:pt x="6832" y="2074"/>
                  </a:lnTo>
                  <a:lnTo>
                    <a:pt x="6838" y="2074"/>
                  </a:lnTo>
                  <a:lnTo>
                    <a:pt x="6844" y="2075"/>
                  </a:lnTo>
                  <a:lnTo>
                    <a:pt x="6850" y="2075"/>
                  </a:lnTo>
                  <a:lnTo>
                    <a:pt x="6855" y="2075"/>
                  </a:lnTo>
                  <a:lnTo>
                    <a:pt x="6861" y="2075"/>
                  </a:lnTo>
                  <a:lnTo>
                    <a:pt x="6866" y="2075"/>
                  </a:lnTo>
                  <a:lnTo>
                    <a:pt x="6873" y="2075"/>
                  </a:lnTo>
                  <a:lnTo>
                    <a:pt x="6878" y="2075"/>
                  </a:lnTo>
                  <a:lnTo>
                    <a:pt x="6884" y="2077"/>
                  </a:lnTo>
                  <a:lnTo>
                    <a:pt x="6889" y="2077"/>
                  </a:lnTo>
                  <a:lnTo>
                    <a:pt x="6895" y="2077"/>
                  </a:lnTo>
                  <a:lnTo>
                    <a:pt x="6901" y="2077"/>
                  </a:lnTo>
                  <a:lnTo>
                    <a:pt x="6907" y="2077"/>
                  </a:lnTo>
                  <a:lnTo>
                    <a:pt x="6913" y="2077"/>
                  </a:lnTo>
                  <a:lnTo>
                    <a:pt x="6918" y="2077"/>
                  </a:lnTo>
                  <a:lnTo>
                    <a:pt x="6924" y="2077"/>
                  </a:lnTo>
                  <a:lnTo>
                    <a:pt x="6930" y="2078"/>
                  </a:lnTo>
                  <a:lnTo>
                    <a:pt x="6936" y="2078"/>
                  </a:lnTo>
                  <a:lnTo>
                    <a:pt x="6941" y="2078"/>
                  </a:lnTo>
                  <a:lnTo>
                    <a:pt x="6947" y="2078"/>
                  </a:lnTo>
                  <a:lnTo>
                    <a:pt x="6952" y="2078"/>
                  </a:lnTo>
                  <a:lnTo>
                    <a:pt x="6959" y="2078"/>
                  </a:lnTo>
                  <a:lnTo>
                    <a:pt x="6964" y="2078"/>
                  </a:lnTo>
                  <a:lnTo>
                    <a:pt x="6970" y="2078"/>
                  </a:lnTo>
                  <a:lnTo>
                    <a:pt x="6975" y="2079"/>
                  </a:lnTo>
                  <a:lnTo>
                    <a:pt x="6981" y="2079"/>
                  </a:lnTo>
                  <a:lnTo>
                    <a:pt x="6987" y="2079"/>
                  </a:lnTo>
                  <a:lnTo>
                    <a:pt x="6993" y="2079"/>
                  </a:lnTo>
                  <a:lnTo>
                    <a:pt x="6998" y="2079"/>
                  </a:lnTo>
                  <a:lnTo>
                    <a:pt x="7004" y="2079"/>
                  </a:lnTo>
                  <a:lnTo>
                    <a:pt x="7010" y="2079"/>
                  </a:lnTo>
                  <a:lnTo>
                    <a:pt x="7016" y="2079"/>
                  </a:lnTo>
                  <a:lnTo>
                    <a:pt x="7022" y="2080"/>
                  </a:lnTo>
                  <a:lnTo>
                    <a:pt x="7027" y="2080"/>
                  </a:lnTo>
                  <a:lnTo>
                    <a:pt x="7033" y="2080"/>
                  </a:lnTo>
                  <a:lnTo>
                    <a:pt x="7038" y="2080"/>
                  </a:lnTo>
                  <a:lnTo>
                    <a:pt x="7045" y="2080"/>
                  </a:lnTo>
                  <a:lnTo>
                    <a:pt x="7050" y="2080"/>
                  </a:lnTo>
                  <a:lnTo>
                    <a:pt x="7056" y="2080"/>
                  </a:lnTo>
                  <a:lnTo>
                    <a:pt x="7061" y="2080"/>
                  </a:lnTo>
                  <a:lnTo>
                    <a:pt x="7067" y="2080"/>
                  </a:lnTo>
                  <a:lnTo>
                    <a:pt x="7073" y="2081"/>
                  </a:lnTo>
                  <a:lnTo>
                    <a:pt x="7079" y="2081"/>
                  </a:lnTo>
                  <a:lnTo>
                    <a:pt x="7084" y="2081"/>
                  </a:lnTo>
                  <a:lnTo>
                    <a:pt x="7090" y="2081"/>
                  </a:lnTo>
                  <a:lnTo>
                    <a:pt x="7096" y="2081"/>
                  </a:lnTo>
                  <a:lnTo>
                    <a:pt x="7102" y="2081"/>
                  </a:lnTo>
                  <a:lnTo>
                    <a:pt x="7108" y="2081"/>
                  </a:lnTo>
                  <a:lnTo>
                    <a:pt x="7113" y="2081"/>
                  </a:lnTo>
                  <a:lnTo>
                    <a:pt x="7119" y="2081"/>
                  </a:lnTo>
                  <a:lnTo>
                    <a:pt x="7124" y="2082"/>
                  </a:lnTo>
                  <a:lnTo>
                    <a:pt x="7131" y="2082"/>
                  </a:lnTo>
                  <a:lnTo>
                    <a:pt x="7136" y="2082"/>
                  </a:lnTo>
                  <a:lnTo>
                    <a:pt x="7142" y="2082"/>
                  </a:lnTo>
                  <a:lnTo>
                    <a:pt x="7147" y="2082"/>
                  </a:lnTo>
                  <a:lnTo>
                    <a:pt x="7153" y="2082"/>
                  </a:lnTo>
                  <a:lnTo>
                    <a:pt x="7159" y="2082"/>
                  </a:lnTo>
                  <a:lnTo>
                    <a:pt x="7165" y="2082"/>
                  </a:lnTo>
                  <a:lnTo>
                    <a:pt x="7170" y="2082"/>
                  </a:lnTo>
                  <a:lnTo>
                    <a:pt x="7176" y="2083"/>
                  </a:lnTo>
                  <a:lnTo>
                    <a:pt x="7181" y="2083"/>
                  </a:lnTo>
                  <a:lnTo>
                    <a:pt x="7188" y="2083"/>
                  </a:lnTo>
                  <a:lnTo>
                    <a:pt x="7194" y="2083"/>
                  </a:lnTo>
                  <a:lnTo>
                    <a:pt x="7199" y="2083"/>
                  </a:lnTo>
                  <a:lnTo>
                    <a:pt x="7205" y="2083"/>
                  </a:lnTo>
                  <a:lnTo>
                    <a:pt x="7210" y="2083"/>
                  </a:lnTo>
                  <a:lnTo>
                    <a:pt x="7217" y="2083"/>
                  </a:lnTo>
                  <a:lnTo>
                    <a:pt x="7222" y="2083"/>
                  </a:lnTo>
                  <a:lnTo>
                    <a:pt x="7228" y="2083"/>
                  </a:lnTo>
                  <a:lnTo>
                    <a:pt x="7233" y="2084"/>
                  </a:lnTo>
                  <a:lnTo>
                    <a:pt x="7239" y="2084"/>
                  </a:lnTo>
                  <a:lnTo>
                    <a:pt x="7245" y="2084"/>
                  </a:lnTo>
                  <a:lnTo>
                    <a:pt x="7251" y="2084"/>
                  </a:lnTo>
                  <a:lnTo>
                    <a:pt x="7256" y="2084"/>
                  </a:lnTo>
                  <a:lnTo>
                    <a:pt x="7262" y="2084"/>
                  </a:lnTo>
                  <a:lnTo>
                    <a:pt x="7267" y="2084"/>
                  </a:lnTo>
                  <a:lnTo>
                    <a:pt x="7274" y="2084"/>
                  </a:lnTo>
                  <a:lnTo>
                    <a:pt x="7280" y="2084"/>
                  </a:lnTo>
                  <a:lnTo>
                    <a:pt x="7285" y="2084"/>
                  </a:lnTo>
                  <a:lnTo>
                    <a:pt x="7291" y="2085"/>
                  </a:lnTo>
                  <a:lnTo>
                    <a:pt x="7296" y="2085"/>
                  </a:lnTo>
                  <a:lnTo>
                    <a:pt x="7303" y="2085"/>
                  </a:lnTo>
                  <a:lnTo>
                    <a:pt x="7308" y="2085"/>
                  </a:lnTo>
                  <a:lnTo>
                    <a:pt x="7314" y="2085"/>
                  </a:lnTo>
                  <a:lnTo>
                    <a:pt x="7319" y="2085"/>
                  </a:lnTo>
                  <a:lnTo>
                    <a:pt x="7325" y="2085"/>
                  </a:lnTo>
                  <a:lnTo>
                    <a:pt x="7331" y="2085"/>
                  </a:lnTo>
                  <a:lnTo>
                    <a:pt x="7337" y="2085"/>
                  </a:lnTo>
                  <a:lnTo>
                    <a:pt x="7342" y="2085"/>
                  </a:lnTo>
                  <a:lnTo>
                    <a:pt x="7348" y="2085"/>
                  </a:lnTo>
                  <a:lnTo>
                    <a:pt x="7353" y="2086"/>
                  </a:lnTo>
                  <a:lnTo>
                    <a:pt x="7360" y="2086"/>
                  </a:lnTo>
                  <a:lnTo>
                    <a:pt x="7365" y="2086"/>
                  </a:lnTo>
                  <a:lnTo>
                    <a:pt x="7371" y="2086"/>
                  </a:lnTo>
                  <a:lnTo>
                    <a:pt x="7377" y="2086"/>
                  </a:lnTo>
                  <a:lnTo>
                    <a:pt x="7382" y="2086"/>
                  </a:lnTo>
                  <a:lnTo>
                    <a:pt x="7389" y="2086"/>
                  </a:lnTo>
                  <a:lnTo>
                    <a:pt x="7394" y="2086"/>
                  </a:lnTo>
                  <a:lnTo>
                    <a:pt x="7400" y="2086"/>
                  </a:lnTo>
                  <a:lnTo>
                    <a:pt x="7405" y="2086"/>
                  </a:lnTo>
                  <a:lnTo>
                    <a:pt x="7411" y="2086"/>
                  </a:lnTo>
                  <a:lnTo>
                    <a:pt x="7417" y="2086"/>
                  </a:lnTo>
                  <a:lnTo>
                    <a:pt x="7423" y="2087"/>
                  </a:lnTo>
                  <a:lnTo>
                    <a:pt x="7428" y="2087"/>
                  </a:lnTo>
                  <a:lnTo>
                    <a:pt x="7434" y="2087"/>
                  </a:lnTo>
                  <a:lnTo>
                    <a:pt x="7439" y="2087"/>
                  </a:lnTo>
                  <a:lnTo>
                    <a:pt x="7446" y="2087"/>
                  </a:lnTo>
                  <a:lnTo>
                    <a:pt x="7451" y="2087"/>
                  </a:lnTo>
                  <a:lnTo>
                    <a:pt x="7457" y="2087"/>
                  </a:lnTo>
                  <a:lnTo>
                    <a:pt x="7463" y="2087"/>
                  </a:lnTo>
                  <a:lnTo>
                    <a:pt x="7468" y="2087"/>
                  </a:lnTo>
                  <a:lnTo>
                    <a:pt x="7475" y="2087"/>
                  </a:lnTo>
                  <a:lnTo>
                    <a:pt x="7480" y="2087"/>
                  </a:lnTo>
                  <a:lnTo>
                    <a:pt x="7486" y="2088"/>
                  </a:lnTo>
                  <a:lnTo>
                    <a:pt x="7491" y="2088"/>
                  </a:lnTo>
                  <a:lnTo>
                    <a:pt x="7497" y="2088"/>
                  </a:lnTo>
                  <a:lnTo>
                    <a:pt x="7503" y="2088"/>
                  </a:lnTo>
                  <a:lnTo>
                    <a:pt x="7509" y="2088"/>
                  </a:lnTo>
                  <a:lnTo>
                    <a:pt x="7514" y="2088"/>
                  </a:lnTo>
                  <a:lnTo>
                    <a:pt x="7520" y="2088"/>
                  </a:lnTo>
                  <a:lnTo>
                    <a:pt x="7525" y="2088"/>
                  </a:lnTo>
                  <a:lnTo>
                    <a:pt x="7532" y="2088"/>
                  </a:lnTo>
                  <a:lnTo>
                    <a:pt x="7537" y="2088"/>
                  </a:lnTo>
                  <a:lnTo>
                    <a:pt x="7543" y="2088"/>
                  </a:lnTo>
                  <a:lnTo>
                    <a:pt x="7548" y="2088"/>
                  </a:lnTo>
                  <a:lnTo>
                    <a:pt x="7554" y="2088"/>
                  </a:lnTo>
                  <a:lnTo>
                    <a:pt x="7561" y="2089"/>
                  </a:lnTo>
                  <a:lnTo>
                    <a:pt x="7566" y="2089"/>
                  </a:lnTo>
                  <a:lnTo>
                    <a:pt x="7572" y="2089"/>
                  </a:lnTo>
                  <a:lnTo>
                    <a:pt x="7577" y="2089"/>
                  </a:lnTo>
                  <a:lnTo>
                    <a:pt x="7583" y="2089"/>
                  </a:lnTo>
                  <a:lnTo>
                    <a:pt x="7589" y="2089"/>
                  </a:lnTo>
                  <a:lnTo>
                    <a:pt x="7595" y="2089"/>
                  </a:lnTo>
                  <a:lnTo>
                    <a:pt x="7600" y="2089"/>
                  </a:lnTo>
                  <a:lnTo>
                    <a:pt x="7606" y="2089"/>
                  </a:lnTo>
                  <a:lnTo>
                    <a:pt x="7611" y="2089"/>
                  </a:lnTo>
                  <a:lnTo>
                    <a:pt x="7618" y="2089"/>
                  </a:lnTo>
                  <a:lnTo>
                    <a:pt x="7623" y="2089"/>
                  </a:lnTo>
                  <a:lnTo>
                    <a:pt x="7629" y="2089"/>
                  </a:lnTo>
                  <a:lnTo>
                    <a:pt x="7634" y="2090"/>
                  </a:lnTo>
                  <a:lnTo>
                    <a:pt x="7640" y="2090"/>
                  </a:lnTo>
                  <a:lnTo>
                    <a:pt x="7647" y="2090"/>
                  </a:lnTo>
                  <a:lnTo>
                    <a:pt x="7652" y="2090"/>
                  </a:lnTo>
                  <a:lnTo>
                    <a:pt x="7658" y="2090"/>
                  </a:lnTo>
                  <a:lnTo>
                    <a:pt x="7663" y="2090"/>
                  </a:lnTo>
                  <a:lnTo>
                    <a:pt x="7669" y="2090"/>
                  </a:lnTo>
                  <a:lnTo>
                    <a:pt x="7675" y="2090"/>
                  </a:lnTo>
                  <a:lnTo>
                    <a:pt x="7681" y="2090"/>
                  </a:lnTo>
                  <a:lnTo>
                    <a:pt x="7686" y="2090"/>
                  </a:lnTo>
                  <a:lnTo>
                    <a:pt x="7692" y="2090"/>
                  </a:lnTo>
                  <a:lnTo>
                    <a:pt x="7697" y="2090"/>
                  </a:lnTo>
                  <a:lnTo>
                    <a:pt x="7704" y="2090"/>
                  </a:lnTo>
                  <a:lnTo>
                    <a:pt x="7709" y="2090"/>
                  </a:lnTo>
                  <a:lnTo>
                    <a:pt x="7715" y="2090"/>
                  </a:lnTo>
                  <a:lnTo>
                    <a:pt x="7720" y="2091"/>
                  </a:lnTo>
                  <a:lnTo>
                    <a:pt x="7726" y="2091"/>
                  </a:lnTo>
                  <a:lnTo>
                    <a:pt x="7732" y="2091"/>
                  </a:lnTo>
                  <a:lnTo>
                    <a:pt x="7738" y="2091"/>
                  </a:lnTo>
                  <a:lnTo>
                    <a:pt x="7744" y="2091"/>
                  </a:lnTo>
                  <a:lnTo>
                    <a:pt x="7749" y="2091"/>
                  </a:lnTo>
                  <a:lnTo>
                    <a:pt x="7755" y="2091"/>
                  </a:lnTo>
                  <a:lnTo>
                    <a:pt x="7761" y="2091"/>
                  </a:lnTo>
                  <a:lnTo>
                    <a:pt x="7767" y="2091"/>
                  </a:lnTo>
                  <a:lnTo>
                    <a:pt x="7772" y="2091"/>
                  </a:lnTo>
                  <a:lnTo>
                    <a:pt x="7778" y="2091"/>
                  </a:lnTo>
                  <a:lnTo>
                    <a:pt x="7783" y="2091"/>
                  </a:lnTo>
                  <a:lnTo>
                    <a:pt x="7790" y="2091"/>
                  </a:lnTo>
                  <a:lnTo>
                    <a:pt x="7795" y="2091"/>
                  </a:lnTo>
                  <a:lnTo>
                    <a:pt x="7801" y="2091"/>
                  </a:lnTo>
                  <a:lnTo>
                    <a:pt x="7806" y="2092"/>
                  </a:lnTo>
                  <a:lnTo>
                    <a:pt x="7812" y="2092"/>
                  </a:lnTo>
                  <a:lnTo>
                    <a:pt x="7818" y="2092"/>
                  </a:lnTo>
                  <a:lnTo>
                    <a:pt x="7824" y="2092"/>
                  </a:lnTo>
                  <a:lnTo>
                    <a:pt x="7830" y="2092"/>
                  </a:lnTo>
                  <a:lnTo>
                    <a:pt x="7835" y="2092"/>
                  </a:lnTo>
                  <a:lnTo>
                    <a:pt x="7841" y="2092"/>
                  </a:lnTo>
                  <a:lnTo>
                    <a:pt x="7847" y="2092"/>
                  </a:lnTo>
                  <a:lnTo>
                    <a:pt x="7853" y="2092"/>
                  </a:lnTo>
                  <a:lnTo>
                    <a:pt x="7858" y="2092"/>
                  </a:lnTo>
                  <a:lnTo>
                    <a:pt x="7864" y="2092"/>
                  </a:lnTo>
                  <a:lnTo>
                    <a:pt x="7869" y="2092"/>
                  </a:lnTo>
                  <a:lnTo>
                    <a:pt x="7876" y="2092"/>
                  </a:lnTo>
                  <a:lnTo>
                    <a:pt x="7881" y="2092"/>
                  </a:lnTo>
                  <a:lnTo>
                    <a:pt x="7887" y="2092"/>
                  </a:lnTo>
                  <a:lnTo>
                    <a:pt x="7892" y="2092"/>
                  </a:lnTo>
                  <a:lnTo>
                    <a:pt x="7898" y="2093"/>
                  </a:lnTo>
                  <a:lnTo>
                    <a:pt x="7904" y="2093"/>
                  </a:lnTo>
                  <a:lnTo>
                    <a:pt x="7910" y="2093"/>
                  </a:lnTo>
                  <a:lnTo>
                    <a:pt x="7915" y="2093"/>
                  </a:lnTo>
                  <a:lnTo>
                    <a:pt x="7921" y="2093"/>
                  </a:lnTo>
                  <a:lnTo>
                    <a:pt x="7928" y="2093"/>
                  </a:lnTo>
                  <a:lnTo>
                    <a:pt x="7933" y="2093"/>
                  </a:lnTo>
                  <a:lnTo>
                    <a:pt x="7939" y="2093"/>
                  </a:lnTo>
                  <a:lnTo>
                    <a:pt x="7944" y="2093"/>
                  </a:lnTo>
                  <a:lnTo>
                    <a:pt x="7950" y="2093"/>
                  </a:lnTo>
                  <a:lnTo>
                    <a:pt x="7955" y="2093"/>
                  </a:lnTo>
                  <a:lnTo>
                    <a:pt x="7962" y="2093"/>
                  </a:lnTo>
                  <a:lnTo>
                    <a:pt x="7967" y="2093"/>
                  </a:lnTo>
                  <a:lnTo>
                    <a:pt x="7973" y="2093"/>
                  </a:lnTo>
                  <a:lnTo>
                    <a:pt x="7978" y="2093"/>
                  </a:lnTo>
                  <a:lnTo>
                    <a:pt x="7984" y="2093"/>
                  </a:lnTo>
                  <a:lnTo>
                    <a:pt x="7990" y="2093"/>
                  </a:lnTo>
                  <a:lnTo>
                    <a:pt x="7996" y="2093"/>
                  </a:lnTo>
                  <a:lnTo>
                    <a:pt x="8001" y="2094"/>
                  </a:lnTo>
                  <a:lnTo>
                    <a:pt x="8007" y="2094"/>
                  </a:lnTo>
                  <a:lnTo>
                    <a:pt x="8012" y="2094"/>
                  </a:lnTo>
                  <a:lnTo>
                    <a:pt x="8019" y="2094"/>
                  </a:lnTo>
                  <a:lnTo>
                    <a:pt x="8025" y="2094"/>
                  </a:lnTo>
                  <a:lnTo>
                    <a:pt x="8030" y="2094"/>
                  </a:lnTo>
                  <a:lnTo>
                    <a:pt x="8036" y="2094"/>
                  </a:lnTo>
                  <a:lnTo>
                    <a:pt x="8041" y="2094"/>
                  </a:lnTo>
                  <a:lnTo>
                    <a:pt x="8048" y="2094"/>
                  </a:lnTo>
                  <a:lnTo>
                    <a:pt x="8053" y="2094"/>
                  </a:lnTo>
                  <a:lnTo>
                    <a:pt x="8059" y="2094"/>
                  </a:lnTo>
                  <a:lnTo>
                    <a:pt x="8064" y="2094"/>
                  </a:lnTo>
                  <a:lnTo>
                    <a:pt x="8071" y="2094"/>
                  </a:lnTo>
                  <a:lnTo>
                    <a:pt x="8076" y="2094"/>
                  </a:lnTo>
                  <a:lnTo>
                    <a:pt x="8082" y="2094"/>
                  </a:lnTo>
                  <a:lnTo>
                    <a:pt x="8087" y="2094"/>
                  </a:lnTo>
                  <a:lnTo>
                    <a:pt x="8093" y="2094"/>
                  </a:lnTo>
                  <a:lnTo>
                    <a:pt x="8098" y="2094"/>
                  </a:lnTo>
                  <a:lnTo>
                    <a:pt x="8105" y="2094"/>
                  </a:lnTo>
                  <a:lnTo>
                    <a:pt x="8111" y="2095"/>
                  </a:lnTo>
                  <a:lnTo>
                    <a:pt x="8116" y="2095"/>
                  </a:lnTo>
                  <a:lnTo>
                    <a:pt x="8122" y="2095"/>
                  </a:lnTo>
                  <a:lnTo>
                    <a:pt x="8128" y="2095"/>
                  </a:lnTo>
                  <a:lnTo>
                    <a:pt x="8134" y="2095"/>
                  </a:lnTo>
                  <a:lnTo>
                    <a:pt x="8139" y="2095"/>
                  </a:lnTo>
                  <a:lnTo>
                    <a:pt x="8145" y="2095"/>
                  </a:lnTo>
                  <a:lnTo>
                    <a:pt x="8150" y="2095"/>
                  </a:lnTo>
                  <a:lnTo>
                    <a:pt x="8157" y="2095"/>
                  </a:lnTo>
                  <a:lnTo>
                    <a:pt x="8162" y="2095"/>
                  </a:lnTo>
                  <a:lnTo>
                    <a:pt x="8168" y="2095"/>
                  </a:lnTo>
                  <a:lnTo>
                    <a:pt x="8173" y="2095"/>
                  </a:lnTo>
                  <a:lnTo>
                    <a:pt x="8179" y="2095"/>
                  </a:lnTo>
                  <a:lnTo>
                    <a:pt x="8185" y="2095"/>
                  </a:lnTo>
                  <a:lnTo>
                    <a:pt x="8191" y="2095"/>
                  </a:lnTo>
                  <a:lnTo>
                    <a:pt x="8196" y="2095"/>
                  </a:lnTo>
                  <a:lnTo>
                    <a:pt x="8202" y="2095"/>
                  </a:lnTo>
                  <a:lnTo>
                    <a:pt x="8208" y="2095"/>
                  </a:lnTo>
                  <a:lnTo>
                    <a:pt x="8214" y="2095"/>
                  </a:lnTo>
                  <a:lnTo>
                    <a:pt x="8220" y="2095"/>
                  </a:lnTo>
                  <a:lnTo>
                    <a:pt x="8225" y="2095"/>
                  </a:lnTo>
                  <a:lnTo>
                    <a:pt x="8231" y="2095"/>
                  </a:lnTo>
                  <a:lnTo>
                    <a:pt x="8236" y="2096"/>
                  </a:lnTo>
                  <a:lnTo>
                    <a:pt x="8243" y="2096"/>
                  </a:lnTo>
                  <a:lnTo>
                    <a:pt x="8248" y="2096"/>
                  </a:lnTo>
                  <a:lnTo>
                    <a:pt x="8254" y="2096"/>
                  </a:lnTo>
                  <a:lnTo>
                    <a:pt x="8259" y="2096"/>
                  </a:lnTo>
                  <a:lnTo>
                    <a:pt x="8265" y="2096"/>
                  </a:lnTo>
                  <a:lnTo>
                    <a:pt x="8271" y="2096"/>
                  </a:lnTo>
                  <a:lnTo>
                    <a:pt x="8277" y="2096"/>
                  </a:lnTo>
                  <a:lnTo>
                    <a:pt x="8282" y="2096"/>
                  </a:lnTo>
                  <a:lnTo>
                    <a:pt x="8288" y="2096"/>
                  </a:lnTo>
                  <a:lnTo>
                    <a:pt x="8294" y="2096"/>
                  </a:lnTo>
                  <a:lnTo>
                    <a:pt x="8300" y="2096"/>
                  </a:lnTo>
                  <a:lnTo>
                    <a:pt x="8306" y="2096"/>
                  </a:lnTo>
                  <a:lnTo>
                    <a:pt x="8311" y="2096"/>
                  </a:lnTo>
                  <a:lnTo>
                    <a:pt x="8317" y="2096"/>
                  </a:lnTo>
                  <a:lnTo>
                    <a:pt x="8322" y="2096"/>
                  </a:lnTo>
                  <a:lnTo>
                    <a:pt x="8329" y="2096"/>
                  </a:lnTo>
                  <a:lnTo>
                    <a:pt x="8334" y="2096"/>
                  </a:lnTo>
                  <a:lnTo>
                    <a:pt x="8340" y="2096"/>
                  </a:lnTo>
                  <a:lnTo>
                    <a:pt x="8345" y="2096"/>
                  </a:lnTo>
                  <a:lnTo>
                    <a:pt x="8351" y="2096"/>
                  </a:lnTo>
                  <a:lnTo>
                    <a:pt x="8357" y="2096"/>
                  </a:lnTo>
                  <a:lnTo>
                    <a:pt x="8363" y="2096"/>
                  </a:lnTo>
                  <a:lnTo>
                    <a:pt x="8368" y="2097"/>
                  </a:lnTo>
                  <a:lnTo>
                    <a:pt x="8374" y="2097"/>
                  </a:lnTo>
                  <a:lnTo>
                    <a:pt x="8379" y="2097"/>
                  </a:lnTo>
                  <a:lnTo>
                    <a:pt x="8386" y="2097"/>
                  </a:lnTo>
                  <a:lnTo>
                    <a:pt x="8392" y="2097"/>
                  </a:lnTo>
                  <a:lnTo>
                    <a:pt x="8397" y="2097"/>
                  </a:lnTo>
                  <a:lnTo>
                    <a:pt x="8403" y="2097"/>
                  </a:lnTo>
                  <a:lnTo>
                    <a:pt x="8408" y="2097"/>
                  </a:lnTo>
                  <a:lnTo>
                    <a:pt x="8415" y="2097"/>
                  </a:lnTo>
                  <a:lnTo>
                    <a:pt x="8420" y="2097"/>
                  </a:lnTo>
                  <a:lnTo>
                    <a:pt x="8426" y="2097"/>
                  </a:lnTo>
                  <a:lnTo>
                    <a:pt x="8431" y="2097"/>
                  </a:lnTo>
                  <a:lnTo>
                    <a:pt x="8437" y="2097"/>
                  </a:lnTo>
                  <a:lnTo>
                    <a:pt x="8443" y="2097"/>
                  </a:lnTo>
                  <a:lnTo>
                    <a:pt x="8449" y="2097"/>
                  </a:lnTo>
                  <a:lnTo>
                    <a:pt x="8454" y="2097"/>
                  </a:lnTo>
                  <a:lnTo>
                    <a:pt x="8460" y="2097"/>
                  </a:lnTo>
                  <a:lnTo>
                    <a:pt x="8465" y="2097"/>
                  </a:lnTo>
                  <a:lnTo>
                    <a:pt x="8472" y="2097"/>
                  </a:lnTo>
                  <a:lnTo>
                    <a:pt x="8478" y="2097"/>
                  </a:lnTo>
                  <a:lnTo>
                    <a:pt x="8483" y="2097"/>
                  </a:lnTo>
                  <a:lnTo>
                    <a:pt x="8489" y="2097"/>
                  </a:lnTo>
                  <a:lnTo>
                    <a:pt x="8494" y="2097"/>
                  </a:lnTo>
                  <a:lnTo>
                    <a:pt x="8501" y="2097"/>
                  </a:lnTo>
                  <a:lnTo>
                    <a:pt x="8506" y="2097"/>
                  </a:lnTo>
                  <a:lnTo>
                    <a:pt x="8512" y="2097"/>
                  </a:lnTo>
                  <a:lnTo>
                    <a:pt x="8517" y="2098"/>
                  </a:lnTo>
                  <a:lnTo>
                    <a:pt x="8523" y="2098"/>
                  </a:lnTo>
                  <a:lnTo>
                    <a:pt x="8529" y="2098"/>
                  </a:lnTo>
                  <a:lnTo>
                    <a:pt x="8535" y="2098"/>
                  </a:lnTo>
                  <a:lnTo>
                    <a:pt x="8540" y="2098"/>
                  </a:lnTo>
                  <a:lnTo>
                    <a:pt x="8546" y="2098"/>
                  </a:lnTo>
                  <a:lnTo>
                    <a:pt x="8551" y="2098"/>
                  </a:lnTo>
                  <a:lnTo>
                    <a:pt x="8558" y="2098"/>
                  </a:lnTo>
                  <a:lnTo>
                    <a:pt x="8563" y="2098"/>
                  </a:lnTo>
                  <a:lnTo>
                    <a:pt x="8569" y="2098"/>
                  </a:lnTo>
                  <a:lnTo>
                    <a:pt x="8575" y="2098"/>
                  </a:lnTo>
                  <a:lnTo>
                    <a:pt x="8580" y="2098"/>
                  </a:lnTo>
                  <a:lnTo>
                    <a:pt x="8587" y="2098"/>
                  </a:lnTo>
                  <a:lnTo>
                    <a:pt x="8592" y="2098"/>
                  </a:lnTo>
                  <a:lnTo>
                    <a:pt x="8598" y="2098"/>
                  </a:lnTo>
                </a:path>
              </a:pathLst>
            </a:custGeom>
            <a:solidFill>
              <a:srgbClr val="FFEBD7">
                <a:alpha val="0"/>
              </a:srgbClr>
            </a:solidFill>
            <a:ln w="0">
              <a:solidFill>
                <a:srgbClr val="008000"/>
              </a:solidFill>
              <a:prstDash val="sysDashDot"/>
              <a:round/>
              <a:headEnd/>
              <a:tailEnd/>
            </a:ln>
          </p:spPr>
          <p:txBody>
            <a:bodyPr/>
            <a:lstStyle/>
            <a:p>
              <a:pPr>
                <a:defRPr/>
              </a:pPr>
              <a:endParaRPr lang="en-US" dirty="0"/>
            </a:p>
          </p:txBody>
        </p:sp>
        <p:sp>
          <p:nvSpPr>
            <p:cNvPr id="36938" name="Freeform 74"/>
            <p:cNvSpPr>
              <a:spLocks/>
            </p:cNvSpPr>
            <p:nvPr/>
          </p:nvSpPr>
          <p:spPr bwMode="auto">
            <a:xfrm>
              <a:off x="3605" y="730"/>
              <a:ext cx="955" cy="149"/>
            </a:xfrm>
            <a:custGeom>
              <a:avLst/>
              <a:gdLst/>
              <a:ahLst/>
              <a:cxnLst>
                <a:cxn ang="0">
                  <a:pos x="132" y="1228"/>
                </a:cxn>
                <a:cxn ang="0">
                  <a:pos x="269" y="1047"/>
                </a:cxn>
                <a:cxn ang="0">
                  <a:pos x="407" y="857"/>
                </a:cxn>
                <a:cxn ang="0">
                  <a:pos x="544" y="675"/>
                </a:cxn>
                <a:cxn ang="0">
                  <a:pos x="682" y="514"/>
                </a:cxn>
                <a:cxn ang="0">
                  <a:pos x="820" y="374"/>
                </a:cxn>
                <a:cxn ang="0">
                  <a:pos x="957" y="259"/>
                </a:cxn>
                <a:cxn ang="0">
                  <a:pos x="1094" y="167"/>
                </a:cxn>
                <a:cxn ang="0">
                  <a:pos x="1232" y="97"/>
                </a:cxn>
                <a:cxn ang="0">
                  <a:pos x="1370" y="47"/>
                </a:cxn>
                <a:cxn ang="0">
                  <a:pos x="1508" y="16"/>
                </a:cxn>
                <a:cxn ang="0">
                  <a:pos x="1645" y="2"/>
                </a:cxn>
                <a:cxn ang="0">
                  <a:pos x="1782" y="2"/>
                </a:cxn>
                <a:cxn ang="0">
                  <a:pos x="1920" y="13"/>
                </a:cxn>
                <a:cxn ang="0">
                  <a:pos x="2058" y="34"/>
                </a:cxn>
                <a:cxn ang="0">
                  <a:pos x="2195" y="64"/>
                </a:cxn>
                <a:cxn ang="0">
                  <a:pos x="2333" y="100"/>
                </a:cxn>
                <a:cxn ang="0">
                  <a:pos x="2470" y="142"/>
                </a:cxn>
                <a:cxn ang="0">
                  <a:pos x="2608" y="187"/>
                </a:cxn>
                <a:cxn ang="0">
                  <a:pos x="2745" y="236"/>
                </a:cxn>
                <a:cxn ang="0">
                  <a:pos x="2883" y="287"/>
                </a:cxn>
                <a:cxn ang="0">
                  <a:pos x="3021" y="338"/>
                </a:cxn>
                <a:cxn ang="0">
                  <a:pos x="3159" y="389"/>
                </a:cxn>
                <a:cxn ang="0">
                  <a:pos x="3295" y="442"/>
                </a:cxn>
                <a:cxn ang="0">
                  <a:pos x="3433" y="493"/>
                </a:cxn>
                <a:cxn ang="0">
                  <a:pos x="3571" y="544"/>
                </a:cxn>
                <a:cxn ang="0">
                  <a:pos x="3709" y="592"/>
                </a:cxn>
                <a:cxn ang="0">
                  <a:pos x="3846" y="640"/>
                </a:cxn>
                <a:cxn ang="0">
                  <a:pos x="3983" y="686"/>
                </a:cxn>
                <a:cxn ang="0">
                  <a:pos x="4121" y="729"/>
                </a:cxn>
                <a:cxn ang="0">
                  <a:pos x="4259" y="771"/>
                </a:cxn>
                <a:cxn ang="0">
                  <a:pos x="4396" y="811"/>
                </a:cxn>
                <a:cxn ang="0">
                  <a:pos x="4534" y="848"/>
                </a:cxn>
                <a:cxn ang="0">
                  <a:pos x="4671" y="885"/>
                </a:cxn>
                <a:cxn ang="0">
                  <a:pos x="4809" y="918"/>
                </a:cxn>
                <a:cxn ang="0">
                  <a:pos x="4946" y="950"/>
                </a:cxn>
                <a:cxn ang="0">
                  <a:pos x="5084" y="979"/>
                </a:cxn>
                <a:cxn ang="0">
                  <a:pos x="5222" y="1007"/>
                </a:cxn>
                <a:cxn ang="0">
                  <a:pos x="5360" y="1033"/>
                </a:cxn>
                <a:cxn ang="0">
                  <a:pos x="5496" y="1058"/>
                </a:cxn>
                <a:cxn ang="0">
                  <a:pos x="5634" y="1080"/>
                </a:cxn>
                <a:cxn ang="0">
                  <a:pos x="5772" y="1101"/>
                </a:cxn>
                <a:cxn ang="0">
                  <a:pos x="5910" y="1121"/>
                </a:cxn>
                <a:cxn ang="0">
                  <a:pos x="6047" y="1138"/>
                </a:cxn>
                <a:cxn ang="0">
                  <a:pos x="6184" y="1156"/>
                </a:cxn>
                <a:cxn ang="0">
                  <a:pos x="6322" y="1171"/>
                </a:cxn>
                <a:cxn ang="0">
                  <a:pos x="6460" y="1185"/>
                </a:cxn>
                <a:cxn ang="0">
                  <a:pos x="6597" y="1199"/>
                </a:cxn>
                <a:cxn ang="0">
                  <a:pos x="6735" y="1211"/>
                </a:cxn>
                <a:cxn ang="0">
                  <a:pos x="6873" y="1222"/>
                </a:cxn>
                <a:cxn ang="0">
                  <a:pos x="7010" y="1233"/>
                </a:cxn>
                <a:cxn ang="0">
                  <a:pos x="7147" y="1242"/>
                </a:cxn>
                <a:cxn ang="0">
                  <a:pos x="7285" y="1250"/>
                </a:cxn>
                <a:cxn ang="0">
                  <a:pos x="7423" y="1259"/>
                </a:cxn>
                <a:cxn ang="0">
                  <a:pos x="7561" y="1266"/>
                </a:cxn>
                <a:cxn ang="0">
                  <a:pos x="7697" y="1273"/>
                </a:cxn>
                <a:cxn ang="0">
                  <a:pos x="7835" y="1278"/>
                </a:cxn>
                <a:cxn ang="0">
                  <a:pos x="7973" y="1285"/>
                </a:cxn>
                <a:cxn ang="0">
                  <a:pos x="8111" y="1290"/>
                </a:cxn>
                <a:cxn ang="0">
                  <a:pos x="8248" y="1294"/>
                </a:cxn>
                <a:cxn ang="0">
                  <a:pos x="8386" y="1299"/>
                </a:cxn>
                <a:cxn ang="0">
                  <a:pos x="8523" y="1302"/>
                </a:cxn>
              </a:cxnLst>
              <a:rect l="0" t="0" r="r" b="b"/>
              <a:pathLst>
                <a:path w="8598" h="1342">
                  <a:moveTo>
                    <a:pt x="0" y="1342"/>
                  </a:moveTo>
                  <a:lnTo>
                    <a:pt x="5" y="1340"/>
                  </a:lnTo>
                  <a:lnTo>
                    <a:pt x="11" y="1338"/>
                  </a:lnTo>
                  <a:lnTo>
                    <a:pt x="16" y="1335"/>
                  </a:lnTo>
                  <a:lnTo>
                    <a:pt x="23" y="1332"/>
                  </a:lnTo>
                  <a:lnTo>
                    <a:pt x="29" y="1329"/>
                  </a:lnTo>
                  <a:lnTo>
                    <a:pt x="34" y="1325"/>
                  </a:lnTo>
                  <a:lnTo>
                    <a:pt x="40" y="1321"/>
                  </a:lnTo>
                  <a:lnTo>
                    <a:pt x="46" y="1317"/>
                  </a:lnTo>
                  <a:lnTo>
                    <a:pt x="52" y="1311"/>
                  </a:lnTo>
                  <a:lnTo>
                    <a:pt x="57" y="1307"/>
                  </a:lnTo>
                  <a:lnTo>
                    <a:pt x="63" y="1302"/>
                  </a:lnTo>
                  <a:lnTo>
                    <a:pt x="68" y="1296"/>
                  </a:lnTo>
                  <a:lnTo>
                    <a:pt x="75" y="1291"/>
                  </a:lnTo>
                  <a:lnTo>
                    <a:pt x="80" y="1286"/>
                  </a:lnTo>
                  <a:lnTo>
                    <a:pt x="86" y="1279"/>
                  </a:lnTo>
                  <a:lnTo>
                    <a:pt x="91" y="1273"/>
                  </a:lnTo>
                  <a:lnTo>
                    <a:pt x="97" y="1267"/>
                  </a:lnTo>
                  <a:lnTo>
                    <a:pt x="103" y="1261"/>
                  </a:lnTo>
                  <a:lnTo>
                    <a:pt x="109" y="1254"/>
                  </a:lnTo>
                  <a:lnTo>
                    <a:pt x="114" y="1248"/>
                  </a:lnTo>
                  <a:lnTo>
                    <a:pt x="120" y="1241"/>
                  </a:lnTo>
                  <a:lnTo>
                    <a:pt x="126" y="1235"/>
                  </a:lnTo>
                  <a:lnTo>
                    <a:pt x="132" y="1228"/>
                  </a:lnTo>
                  <a:lnTo>
                    <a:pt x="138" y="1221"/>
                  </a:lnTo>
                  <a:lnTo>
                    <a:pt x="143" y="1214"/>
                  </a:lnTo>
                  <a:lnTo>
                    <a:pt x="149" y="1207"/>
                  </a:lnTo>
                  <a:lnTo>
                    <a:pt x="154" y="1200"/>
                  </a:lnTo>
                  <a:lnTo>
                    <a:pt x="161" y="1192"/>
                  </a:lnTo>
                  <a:lnTo>
                    <a:pt x="166" y="1185"/>
                  </a:lnTo>
                  <a:lnTo>
                    <a:pt x="172" y="1178"/>
                  </a:lnTo>
                  <a:lnTo>
                    <a:pt x="177" y="1171"/>
                  </a:lnTo>
                  <a:lnTo>
                    <a:pt x="183" y="1163"/>
                  </a:lnTo>
                  <a:lnTo>
                    <a:pt x="189" y="1156"/>
                  </a:lnTo>
                  <a:lnTo>
                    <a:pt x="195" y="1148"/>
                  </a:lnTo>
                  <a:lnTo>
                    <a:pt x="200" y="1141"/>
                  </a:lnTo>
                  <a:lnTo>
                    <a:pt x="206" y="1133"/>
                  </a:lnTo>
                  <a:lnTo>
                    <a:pt x="212" y="1125"/>
                  </a:lnTo>
                  <a:lnTo>
                    <a:pt x="218" y="1118"/>
                  </a:lnTo>
                  <a:lnTo>
                    <a:pt x="224" y="1109"/>
                  </a:lnTo>
                  <a:lnTo>
                    <a:pt x="229" y="1102"/>
                  </a:lnTo>
                  <a:lnTo>
                    <a:pt x="235" y="1094"/>
                  </a:lnTo>
                  <a:lnTo>
                    <a:pt x="240" y="1087"/>
                  </a:lnTo>
                  <a:lnTo>
                    <a:pt x="247" y="1078"/>
                  </a:lnTo>
                  <a:lnTo>
                    <a:pt x="252" y="1071"/>
                  </a:lnTo>
                  <a:lnTo>
                    <a:pt x="258" y="1063"/>
                  </a:lnTo>
                  <a:lnTo>
                    <a:pt x="263" y="1055"/>
                  </a:lnTo>
                  <a:lnTo>
                    <a:pt x="269" y="1047"/>
                  </a:lnTo>
                  <a:lnTo>
                    <a:pt x="275" y="1039"/>
                  </a:lnTo>
                  <a:lnTo>
                    <a:pt x="281" y="1031"/>
                  </a:lnTo>
                  <a:lnTo>
                    <a:pt x="286" y="1023"/>
                  </a:lnTo>
                  <a:lnTo>
                    <a:pt x="292" y="1015"/>
                  </a:lnTo>
                  <a:lnTo>
                    <a:pt x="297" y="1007"/>
                  </a:lnTo>
                  <a:lnTo>
                    <a:pt x="304" y="1000"/>
                  </a:lnTo>
                  <a:lnTo>
                    <a:pt x="310" y="991"/>
                  </a:lnTo>
                  <a:lnTo>
                    <a:pt x="315" y="983"/>
                  </a:lnTo>
                  <a:lnTo>
                    <a:pt x="321" y="975"/>
                  </a:lnTo>
                  <a:lnTo>
                    <a:pt x="326" y="967"/>
                  </a:lnTo>
                  <a:lnTo>
                    <a:pt x="333" y="959"/>
                  </a:lnTo>
                  <a:lnTo>
                    <a:pt x="338" y="951"/>
                  </a:lnTo>
                  <a:lnTo>
                    <a:pt x="344" y="944"/>
                  </a:lnTo>
                  <a:lnTo>
                    <a:pt x="349" y="935"/>
                  </a:lnTo>
                  <a:lnTo>
                    <a:pt x="355" y="927"/>
                  </a:lnTo>
                  <a:lnTo>
                    <a:pt x="361" y="920"/>
                  </a:lnTo>
                  <a:lnTo>
                    <a:pt x="367" y="912"/>
                  </a:lnTo>
                  <a:lnTo>
                    <a:pt x="372" y="903"/>
                  </a:lnTo>
                  <a:lnTo>
                    <a:pt x="378" y="896"/>
                  </a:lnTo>
                  <a:lnTo>
                    <a:pt x="383" y="888"/>
                  </a:lnTo>
                  <a:lnTo>
                    <a:pt x="390" y="879"/>
                  </a:lnTo>
                  <a:lnTo>
                    <a:pt x="396" y="872"/>
                  </a:lnTo>
                  <a:lnTo>
                    <a:pt x="401" y="864"/>
                  </a:lnTo>
                  <a:lnTo>
                    <a:pt x="407" y="857"/>
                  </a:lnTo>
                  <a:lnTo>
                    <a:pt x="412" y="848"/>
                  </a:lnTo>
                  <a:lnTo>
                    <a:pt x="419" y="841"/>
                  </a:lnTo>
                  <a:lnTo>
                    <a:pt x="424" y="833"/>
                  </a:lnTo>
                  <a:lnTo>
                    <a:pt x="430" y="826"/>
                  </a:lnTo>
                  <a:lnTo>
                    <a:pt x="435" y="817"/>
                  </a:lnTo>
                  <a:lnTo>
                    <a:pt x="441" y="810"/>
                  </a:lnTo>
                  <a:lnTo>
                    <a:pt x="447" y="802"/>
                  </a:lnTo>
                  <a:lnTo>
                    <a:pt x="453" y="794"/>
                  </a:lnTo>
                  <a:lnTo>
                    <a:pt x="458" y="787"/>
                  </a:lnTo>
                  <a:lnTo>
                    <a:pt x="464" y="779"/>
                  </a:lnTo>
                  <a:lnTo>
                    <a:pt x="469" y="772"/>
                  </a:lnTo>
                  <a:lnTo>
                    <a:pt x="476" y="764"/>
                  </a:lnTo>
                  <a:lnTo>
                    <a:pt x="481" y="756"/>
                  </a:lnTo>
                  <a:lnTo>
                    <a:pt x="487" y="749"/>
                  </a:lnTo>
                  <a:lnTo>
                    <a:pt x="493" y="742"/>
                  </a:lnTo>
                  <a:lnTo>
                    <a:pt x="498" y="734"/>
                  </a:lnTo>
                  <a:lnTo>
                    <a:pt x="505" y="726"/>
                  </a:lnTo>
                  <a:lnTo>
                    <a:pt x="510" y="719"/>
                  </a:lnTo>
                  <a:lnTo>
                    <a:pt x="516" y="712"/>
                  </a:lnTo>
                  <a:lnTo>
                    <a:pt x="521" y="704"/>
                  </a:lnTo>
                  <a:lnTo>
                    <a:pt x="527" y="697"/>
                  </a:lnTo>
                  <a:lnTo>
                    <a:pt x="533" y="690"/>
                  </a:lnTo>
                  <a:lnTo>
                    <a:pt x="539" y="683"/>
                  </a:lnTo>
                  <a:lnTo>
                    <a:pt x="544" y="675"/>
                  </a:lnTo>
                  <a:lnTo>
                    <a:pt x="550" y="668"/>
                  </a:lnTo>
                  <a:lnTo>
                    <a:pt x="555" y="661"/>
                  </a:lnTo>
                  <a:lnTo>
                    <a:pt x="562" y="654"/>
                  </a:lnTo>
                  <a:lnTo>
                    <a:pt x="567" y="647"/>
                  </a:lnTo>
                  <a:lnTo>
                    <a:pt x="573" y="640"/>
                  </a:lnTo>
                  <a:lnTo>
                    <a:pt x="579" y="633"/>
                  </a:lnTo>
                  <a:lnTo>
                    <a:pt x="584" y="626"/>
                  </a:lnTo>
                  <a:lnTo>
                    <a:pt x="591" y="619"/>
                  </a:lnTo>
                  <a:lnTo>
                    <a:pt x="596" y="612"/>
                  </a:lnTo>
                  <a:lnTo>
                    <a:pt x="602" y="605"/>
                  </a:lnTo>
                  <a:lnTo>
                    <a:pt x="607" y="599"/>
                  </a:lnTo>
                  <a:lnTo>
                    <a:pt x="613" y="591"/>
                  </a:lnTo>
                  <a:lnTo>
                    <a:pt x="619" y="585"/>
                  </a:lnTo>
                  <a:lnTo>
                    <a:pt x="625" y="578"/>
                  </a:lnTo>
                  <a:lnTo>
                    <a:pt x="630" y="572"/>
                  </a:lnTo>
                  <a:lnTo>
                    <a:pt x="636" y="564"/>
                  </a:lnTo>
                  <a:lnTo>
                    <a:pt x="641" y="558"/>
                  </a:lnTo>
                  <a:lnTo>
                    <a:pt x="648" y="552"/>
                  </a:lnTo>
                  <a:lnTo>
                    <a:pt x="653" y="546"/>
                  </a:lnTo>
                  <a:lnTo>
                    <a:pt x="659" y="539"/>
                  </a:lnTo>
                  <a:lnTo>
                    <a:pt x="664" y="532"/>
                  </a:lnTo>
                  <a:lnTo>
                    <a:pt x="670" y="526"/>
                  </a:lnTo>
                  <a:lnTo>
                    <a:pt x="677" y="520"/>
                  </a:lnTo>
                  <a:lnTo>
                    <a:pt x="682" y="514"/>
                  </a:lnTo>
                  <a:lnTo>
                    <a:pt x="688" y="507"/>
                  </a:lnTo>
                  <a:lnTo>
                    <a:pt x="693" y="501"/>
                  </a:lnTo>
                  <a:lnTo>
                    <a:pt x="699" y="495"/>
                  </a:lnTo>
                  <a:lnTo>
                    <a:pt x="705" y="489"/>
                  </a:lnTo>
                  <a:lnTo>
                    <a:pt x="711" y="483"/>
                  </a:lnTo>
                  <a:lnTo>
                    <a:pt x="716" y="476"/>
                  </a:lnTo>
                  <a:lnTo>
                    <a:pt x="722" y="470"/>
                  </a:lnTo>
                  <a:lnTo>
                    <a:pt x="727" y="464"/>
                  </a:lnTo>
                  <a:lnTo>
                    <a:pt x="734" y="458"/>
                  </a:lnTo>
                  <a:lnTo>
                    <a:pt x="739" y="453"/>
                  </a:lnTo>
                  <a:lnTo>
                    <a:pt x="745" y="446"/>
                  </a:lnTo>
                  <a:lnTo>
                    <a:pt x="750" y="440"/>
                  </a:lnTo>
                  <a:lnTo>
                    <a:pt x="756" y="435"/>
                  </a:lnTo>
                  <a:lnTo>
                    <a:pt x="762" y="429"/>
                  </a:lnTo>
                  <a:lnTo>
                    <a:pt x="768" y="424"/>
                  </a:lnTo>
                  <a:lnTo>
                    <a:pt x="774" y="417"/>
                  </a:lnTo>
                  <a:lnTo>
                    <a:pt x="779" y="412"/>
                  </a:lnTo>
                  <a:lnTo>
                    <a:pt x="785" y="407"/>
                  </a:lnTo>
                  <a:lnTo>
                    <a:pt x="791" y="401"/>
                  </a:lnTo>
                  <a:lnTo>
                    <a:pt x="797" y="396"/>
                  </a:lnTo>
                  <a:lnTo>
                    <a:pt x="802" y="390"/>
                  </a:lnTo>
                  <a:lnTo>
                    <a:pt x="808" y="384"/>
                  </a:lnTo>
                  <a:lnTo>
                    <a:pt x="813" y="379"/>
                  </a:lnTo>
                  <a:lnTo>
                    <a:pt x="820" y="374"/>
                  </a:lnTo>
                  <a:lnTo>
                    <a:pt x="825" y="369"/>
                  </a:lnTo>
                  <a:lnTo>
                    <a:pt x="831" y="363"/>
                  </a:lnTo>
                  <a:lnTo>
                    <a:pt x="836" y="358"/>
                  </a:lnTo>
                  <a:lnTo>
                    <a:pt x="842" y="353"/>
                  </a:lnTo>
                  <a:lnTo>
                    <a:pt x="848" y="348"/>
                  </a:lnTo>
                  <a:lnTo>
                    <a:pt x="854" y="343"/>
                  </a:lnTo>
                  <a:lnTo>
                    <a:pt x="860" y="338"/>
                  </a:lnTo>
                  <a:lnTo>
                    <a:pt x="865" y="332"/>
                  </a:lnTo>
                  <a:lnTo>
                    <a:pt x="871" y="328"/>
                  </a:lnTo>
                  <a:lnTo>
                    <a:pt x="877" y="323"/>
                  </a:lnTo>
                  <a:lnTo>
                    <a:pt x="883" y="318"/>
                  </a:lnTo>
                  <a:lnTo>
                    <a:pt x="888" y="313"/>
                  </a:lnTo>
                  <a:lnTo>
                    <a:pt x="894" y="308"/>
                  </a:lnTo>
                  <a:lnTo>
                    <a:pt x="899" y="303"/>
                  </a:lnTo>
                  <a:lnTo>
                    <a:pt x="906" y="299"/>
                  </a:lnTo>
                  <a:lnTo>
                    <a:pt x="911" y="294"/>
                  </a:lnTo>
                  <a:lnTo>
                    <a:pt x="917" y="290"/>
                  </a:lnTo>
                  <a:lnTo>
                    <a:pt x="922" y="285"/>
                  </a:lnTo>
                  <a:lnTo>
                    <a:pt x="928" y="281"/>
                  </a:lnTo>
                  <a:lnTo>
                    <a:pt x="934" y="276"/>
                  </a:lnTo>
                  <a:lnTo>
                    <a:pt x="940" y="271"/>
                  </a:lnTo>
                  <a:lnTo>
                    <a:pt x="945" y="267"/>
                  </a:lnTo>
                  <a:lnTo>
                    <a:pt x="951" y="263"/>
                  </a:lnTo>
                  <a:lnTo>
                    <a:pt x="957" y="259"/>
                  </a:lnTo>
                  <a:lnTo>
                    <a:pt x="963" y="254"/>
                  </a:lnTo>
                  <a:lnTo>
                    <a:pt x="969" y="249"/>
                  </a:lnTo>
                  <a:lnTo>
                    <a:pt x="974" y="245"/>
                  </a:lnTo>
                  <a:lnTo>
                    <a:pt x="980" y="241"/>
                  </a:lnTo>
                  <a:lnTo>
                    <a:pt x="985" y="237"/>
                  </a:lnTo>
                  <a:lnTo>
                    <a:pt x="992" y="233"/>
                  </a:lnTo>
                  <a:lnTo>
                    <a:pt x="997" y="229"/>
                  </a:lnTo>
                  <a:lnTo>
                    <a:pt x="1003" y="226"/>
                  </a:lnTo>
                  <a:lnTo>
                    <a:pt x="1008" y="221"/>
                  </a:lnTo>
                  <a:lnTo>
                    <a:pt x="1014" y="217"/>
                  </a:lnTo>
                  <a:lnTo>
                    <a:pt x="1020" y="213"/>
                  </a:lnTo>
                  <a:lnTo>
                    <a:pt x="1026" y="209"/>
                  </a:lnTo>
                  <a:lnTo>
                    <a:pt x="1031" y="206"/>
                  </a:lnTo>
                  <a:lnTo>
                    <a:pt x="1037" y="202"/>
                  </a:lnTo>
                  <a:lnTo>
                    <a:pt x="1043" y="199"/>
                  </a:lnTo>
                  <a:lnTo>
                    <a:pt x="1049" y="195"/>
                  </a:lnTo>
                  <a:lnTo>
                    <a:pt x="1055" y="190"/>
                  </a:lnTo>
                  <a:lnTo>
                    <a:pt x="1060" y="187"/>
                  </a:lnTo>
                  <a:lnTo>
                    <a:pt x="1066" y="184"/>
                  </a:lnTo>
                  <a:lnTo>
                    <a:pt x="1071" y="180"/>
                  </a:lnTo>
                  <a:lnTo>
                    <a:pt x="1078" y="177"/>
                  </a:lnTo>
                  <a:lnTo>
                    <a:pt x="1083" y="173"/>
                  </a:lnTo>
                  <a:lnTo>
                    <a:pt x="1089" y="170"/>
                  </a:lnTo>
                  <a:lnTo>
                    <a:pt x="1094" y="167"/>
                  </a:lnTo>
                  <a:lnTo>
                    <a:pt x="1100" y="163"/>
                  </a:lnTo>
                  <a:lnTo>
                    <a:pt x="1106" y="159"/>
                  </a:lnTo>
                  <a:lnTo>
                    <a:pt x="1112" y="156"/>
                  </a:lnTo>
                  <a:lnTo>
                    <a:pt x="1117" y="153"/>
                  </a:lnTo>
                  <a:lnTo>
                    <a:pt x="1123" y="150"/>
                  </a:lnTo>
                  <a:lnTo>
                    <a:pt x="1128" y="147"/>
                  </a:lnTo>
                  <a:lnTo>
                    <a:pt x="1135" y="144"/>
                  </a:lnTo>
                  <a:lnTo>
                    <a:pt x="1141" y="141"/>
                  </a:lnTo>
                  <a:lnTo>
                    <a:pt x="1146" y="138"/>
                  </a:lnTo>
                  <a:lnTo>
                    <a:pt x="1152" y="134"/>
                  </a:lnTo>
                  <a:lnTo>
                    <a:pt x="1157" y="132"/>
                  </a:lnTo>
                  <a:lnTo>
                    <a:pt x="1164" y="129"/>
                  </a:lnTo>
                  <a:lnTo>
                    <a:pt x="1169" y="126"/>
                  </a:lnTo>
                  <a:lnTo>
                    <a:pt x="1175" y="123"/>
                  </a:lnTo>
                  <a:lnTo>
                    <a:pt x="1180" y="120"/>
                  </a:lnTo>
                  <a:lnTo>
                    <a:pt x="1186" y="118"/>
                  </a:lnTo>
                  <a:lnTo>
                    <a:pt x="1192" y="115"/>
                  </a:lnTo>
                  <a:lnTo>
                    <a:pt x="1198" y="113"/>
                  </a:lnTo>
                  <a:lnTo>
                    <a:pt x="1203" y="110"/>
                  </a:lnTo>
                  <a:lnTo>
                    <a:pt x="1209" y="106"/>
                  </a:lnTo>
                  <a:lnTo>
                    <a:pt x="1214" y="104"/>
                  </a:lnTo>
                  <a:lnTo>
                    <a:pt x="1221" y="102"/>
                  </a:lnTo>
                  <a:lnTo>
                    <a:pt x="1227" y="99"/>
                  </a:lnTo>
                  <a:lnTo>
                    <a:pt x="1232" y="97"/>
                  </a:lnTo>
                  <a:lnTo>
                    <a:pt x="1238" y="94"/>
                  </a:lnTo>
                  <a:lnTo>
                    <a:pt x="1243" y="92"/>
                  </a:lnTo>
                  <a:lnTo>
                    <a:pt x="1250" y="90"/>
                  </a:lnTo>
                  <a:lnTo>
                    <a:pt x="1255" y="87"/>
                  </a:lnTo>
                  <a:lnTo>
                    <a:pt x="1261" y="85"/>
                  </a:lnTo>
                  <a:lnTo>
                    <a:pt x="1266" y="83"/>
                  </a:lnTo>
                  <a:lnTo>
                    <a:pt x="1272" y="81"/>
                  </a:lnTo>
                  <a:lnTo>
                    <a:pt x="1278" y="78"/>
                  </a:lnTo>
                  <a:lnTo>
                    <a:pt x="1284" y="76"/>
                  </a:lnTo>
                  <a:lnTo>
                    <a:pt x="1289" y="74"/>
                  </a:lnTo>
                  <a:lnTo>
                    <a:pt x="1295" y="72"/>
                  </a:lnTo>
                  <a:lnTo>
                    <a:pt x="1300" y="70"/>
                  </a:lnTo>
                  <a:lnTo>
                    <a:pt x="1307" y="68"/>
                  </a:lnTo>
                  <a:lnTo>
                    <a:pt x="1312" y="66"/>
                  </a:lnTo>
                  <a:lnTo>
                    <a:pt x="1318" y="64"/>
                  </a:lnTo>
                  <a:lnTo>
                    <a:pt x="1324" y="62"/>
                  </a:lnTo>
                  <a:lnTo>
                    <a:pt x="1329" y="60"/>
                  </a:lnTo>
                  <a:lnTo>
                    <a:pt x="1336" y="58"/>
                  </a:lnTo>
                  <a:lnTo>
                    <a:pt x="1341" y="57"/>
                  </a:lnTo>
                  <a:lnTo>
                    <a:pt x="1347" y="55"/>
                  </a:lnTo>
                  <a:lnTo>
                    <a:pt x="1352" y="53"/>
                  </a:lnTo>
                  <a:lnTo>
                    <a:pt x="1358" y="51"/>
                  </a:lnTo>
                  <a:lnTo>
                    <a:pt x="1364" y="49"/>
                  </a:lnTo>
                  <a:lnTo>
                    <a:pt x="1370" y="47"/>
                  </a:lnTo>
                  <a:lnTo>
                    <a:pt x="1375" y="46"/>
                  </a:lnTo>
                  <a:lnTo>
                    <a:pt x="1381" y="44"/>
                  </a:lnTo>
                  <a:lnTo>
                    <a:pt x="1386" y="43"/>
                  </a:lnTo>
                  <a:lnTo>
                    <a:pt x="1393" y="41"/>
                  </a:lnTo>
                  <a:lnTo>
                    <a:pt x="1398" y="40"/>
                  </a:lnTo>
                  <a:lnTo>
                    <a:pt x="1404" y="38"/>
                  </a:lnTo>
                  <a:lnTo>
                    <a:pt x="1410" y="37"/>
                  </a:lnTo>
                  <a:lnTo>
                    <a:pt x="1415" y="35"/>
                  </a:lnTo>
                  <a:lnTo>
                    <a:pt x="1422" y="34"/>
                  </a:lnTo>
                  <a:lnTo>
                    <a:pt x="1427" y="33"/>
                  </a:lnTo>
                  <a:lnTo>
                    <a:pt x="1433" y="32"/>
                  </a:lnTo>
                  <a:lnTo>
                    <a:pt x="1438" y="30"/>
                  </a:lnTo>
                  <a:lnTo>
                    <a:pt x="1444" y="29"/>
                  </a:lnTo>
                  <a:lnTo>
                    <a:pt x="1450" y="28"/>
                  </a:lnTo>
                  <a:lnTo>
                    <a:pt x="1456" y="27"/>
                  </a:lnTo>
                  <a:lnTo>
                    <a:pt x="1461" y="26"/>
                  </a:lnTo>
                  <a:lnTo>
                    <a:pt x="1467" y="24"/>
                  </a:lnTo>
                  <a:lnTo>
                    <a:pt x="1472" y="23"/>
                  </a:lnTo>
                  <a:lnTo>
                    <a:pt x="1479" y="21"/>
                  </a:lnTo>
                  <a:lnTo>
                    <a:pt x="1484" y="20"/>
                  </a:lnTo>
                  <a:lnTo>
                    <a:pt x="1490" y="19"/>
                  </a:lnTo>
                  <a:lnTo>
                    <a:pt x="1495" y="18"/>
                  </a:lnTo>
                  <a:lnTo>
                    <a:pt x="1501" y="17"/>
                  </a:lnTo>
                  <a:lnTo>
                    <a:pt x="1508" y="16"/>
                  </a:lnTo>
                  <a:lnTo>
                    <a:pt x="1513" y="16"/>
                  </a:lnTo>
                  <a:lnTo>
                    <a:pt x="1519" y="15"/>
                  </a:lnTo>
                  <a:lnTo>
                    <a:pt x="1524" y="14"/>
                  </a:lnTo>
                  <a:lnTo>
                    <a:pt x="1531" y="13"/>
                  </a:lnTo>
                  <a:lnTo>
                    <a:pt x="1536" y="12"/>
                  </a:lnTo>
                  <a:lnTo>
                    <a:pt x="1542" y="12"/>
                  </a:lnTo>
                  <a:lnTo>
                    <a:pt x="1547" y="11"/>
                  </a:lnTo>
                  <a:lnTo>
                    <a:pt x="1553" y="10"/>
                  </a:lnTo>
                  <a:lnTo>
                    <a:pt x="1558" y="9"/>
                  </a:lnTo>
                  <a:lnTo>
                    <a:pt x="1565" y="9"/>
                  </a:lnTo>
                  <a:lnTo>
                    <a:pt x="1570" y="8"/>
                  </a:lnTo>
                  <a:lnTo>
                    <a:pt x="1576" y="8"/>
                  </a:lnTo>
                  <a:lnTo>
                    <a:pt x="1581" y="7"/>
                  </a:lnTo>
                  <a:lnTo>
                    <a:pt x="1588" y="6"/>
                  </a:lnTo>
                  <a:lnTo>
                    <a:pt x="1594" y="6"/>
                  </a:lnTo>
                  <a:lnTo>
                    <a:pt x="1599" y="5"/>
                  </a:lnTo>
                  <a:lnTo>
                    <a:pt x="1605" y="5"/>
                  </a:lnTo>
                  <a:lnTo>
                    <a:pt x="1610" y="5"/>
                  </a:lnTo>
                  <a:lnTo>
                    <a:pt x="1617" y="4"/>
                  </a:lnTo>
                  <a:lnTo>
                    <a:pt x="1622" y="4"/>
                  </a:lnTo>
                  <a:lnTo>
                    <a:pt x="1628" y="3"/>
                  </a:lnTo>
                  <a:lnTo>
                    <a:pt x="1633" y="3"/>
                  </a:lnTo>
                  <a:lnTo>
                    <a:pt x="1639" y="3"/>
                  </a:lnTo>
                  <a:lnTo>
                    <a:pt x="1645" y="2"/>
                  </a:lnTo>
                  <a:lnTo>
                    <a:pt x="1651" y="2"/>
                  </a:lnTo>
                  <a:lnTo>
                    <a:pt x="1656" y="2"/>
                  </a:lnTo>
                  <a:lnTo>
                    <a:pt x="1662" y="2"/>
                  </a:lnTo>
                  <a:lnTo>
                    <a:pt x="1667" y="1"/>
                  </a:lnTo>
                  <a:lnTo>
                    <a:pt x="1674" y="1"/>
                  </a:lnTo>
                  <a:lnTo>
                    <a:pt x="1679" y="1"/>
                  </a:lnTo>
                  <a:lnTo>
                    <a:pt x="1685" y="1"/>
                  </a:lnTo>
                  <a:lnTo>
                    <a:pt x="1691" y="1"/>
                  </a:lnTo>
                  <a:lnTo>
                    <a:pt x="1696" y="1"/>
                  </a:lnTo>
                  <a:lnTo>
                    <a:pt x="1703" y="1"/>
                  </a:lnTo>
                  <a:lnTo>
                    <a:pt x="1708" y="1"/>
                  </a:lnTo>
                  <a:lnTo>
                    <a:pt x="1714" y="0"/>
                  </a:lnTo>
                  <a:lnTo>
                    <a:pt x="1719" y="0"/>
                  </a:lnTo>
                  <a:lnTo>
                    <a:pt x="1725" y="0"/>
                  </a:lnTo>
                  <a:lnTo>
                    <a:pt x="1731" y="1"/>
                  </a:lnTo>
                  <a:lnTo>
                    <a:pt x="1737" y="1"/>
                  </a:lnTo>
                  <a:lnTo>
                    <a:pt x="1742" y="1"/>
                  </a:lnTo>
                  <a:lnTo>
                    <a:pt x="1748" y="1"/>
                  </a:lnTo>
                  <a:lnTo>
                    <a:pt x="1753" y="1"/>
                  </a:lnTo>
                  <a:lnTo>
                    <a:pt x="1760" y="1"/>
                  </a:lnTo>
                  <a:lnTo>
                    <a:pt x="1765" y="1"/>
                  </a:lnTo>
                  <a:lnTo>
                    <a:pt x="1771" y="1"/>
                  </a:lnTo>
                  <a:lnTo>
                    <a:pt x="1777" y="2"/>
                  </a:lnTo>
                  <a:lnTo>
                    <a:pt x="1782" y="2"/>
                  </a:lnTo>
                  <a:lnTo>
                    <a:pt x="1789" y="2"/>
                  </a:lnTo>
                  <a:lnTo>
                    <a:pt x="1794" y="2"/>
                  </a:lnTo>
                  <a:lnTo>
                    <a:pt x="1800" y="3"/>
                  </a:lnTo>
                  <a:lnTo>
                    <a:pt x="1805" y="3"/>
                  </a:lnTo>
                  <a:lnTo>
                    <a:pt x="1811" y="3"/>
                  </a:lnTo>
                  <a:lnTo>
                    <a:pt x="1817" y="3"/>
                  </a:lnTo>
                  <a:lnTo>
                    <a:pt x="1823" y="4"/>
                  </a:lnTo>
                  <a:lnTo>
                    <a:pt x="1828" y="4"/>
                  </a:lnTo>
                  <a:lnTo>
                    <a:pt x="1834" y="5"/>
                  </a:lnTo>
                  <a:lnTo>
                    <a:pt x="1839" y="5"/>
                  </a:lnTo>
                  <a:lnTo>
                    <a:pt x="1846" y="5"/>
                  </a:lnTo>
                  <a:lnTo>
                    <a:pt x="1851" y="6"/>
                  </a:lnTo>
                  <a:lnTo>
                    <a:pt x="1857" y="6"/>
                  </a:lnTo>
                  <a:lnTo>
                    <a:pt x="1862" y="7"/>
                  </a:lnTo>
                  <a:lnTo>
                    <a:pt x="1868" y="7"/>
                  </a:lnTo>
                  <a:lnTo>
                    <a:pt x="1875" y="8"/>
                  </a:lnTo>
                  <a:lnTo>
                    <a:pt x="1880" y="8"/>
                  </a:lnTo>
                  <a:lnTo>
                    <a:pt x="1886" y="9"/>
                  </a:lnTo>
                  <a:lnTo>
                    <a:pt x="1891" y="10"/>
                  </a:lnTo>
                  <a:lnTo>
                    <a:pt x="1897" y="10"/>
                  </a:lnTo>
                  <a:lnTo>
                    <a:pt x="1903" y="11"/>
                  </a:lnTo>
                  <a:lnTo>
                    <a:pt x="1909" y="11"/>
                  </a:lnTo>
                  <a:lnTo>
                    <a:pt x="1914" y="12"/>
                  </a:lnTo>
                  <a:lnTo>
                    <a:pt x="1920" y="13"/>
                  </a:lnTo>
                  <a:lnTo>
                    <a:pt x="1925" y="13"/>
                  </a:lnTo>
                  <a:lnTo>
                    <a:pt x="1932" y="14"/>
                  </a:lnTo>
                  <a:lnTo>
                    <a:pt x="1937" y="15"/>
                  </a:lnTo>
                  <a:lnTo>
                    <a:pt x="1943" y="16"/>
                  </a:lnTo>
                  <a:lnTo>
                    <a:pt x="1948" y="16"/>
                  </a:lnTo>
                  <a:lnTo>
                    <a:pt x="1954" y="17"/>
                  </a:lnTo>
                  <a:lnTo>
                    <a:pt x="1961" y="18"/>
                  </a:lnTo>
                  <a:lnTo>
                    <a:pt x="1966" y="19"/>
                  </a:lnTo>
                  <a:lnTo>
                    <a:pt x="1972" y="19"/>
                  </a:lnTo>
                  <a:lnTo>
                    <a:pt x="1977" y="20"/>
                  </a:lnTo>
                  <a:lnTo>
                    <a:pt x="1983" y="21"/>
                  </a:lnTo>
                  <a:lnTo>
                    <a:pt x="1989" y="23"/>
                  </a:lnTo>
                  <a:lnTo>
                    <a:pt x="1995" y="24"/>
                  </a:lnTo>
                  <a:lnTo>
                    <a:pt x="2000" y="25"/>
                  </a:lnTo>
                  <a:lnTo>
                    <a:pt x="2006" y="26"/>
                  </a:lnTo>
                  <a:lnTo>
                    <a:pt x="2011" y="26"/>
                  </a:lnTo>
                  <a:lnTo>
                    <a:pt x="2018" y="27"/>
                  </a:lnTo>
                  <a:lnTo>
                    <a:pt x="2023" y="28"/>
                  </a:lnTo>
                  <a:lnTo>
                    <a:pt x="2029" y="29"/>
                  </a:lnTo>
                  <a:lnTo>
                    <a:pt x="2034" y="30"/>
                  </a:lnTo>
                  <a:lnTo>
                    <a:pt x="2040" y="31"/>
                  </a:lnTo>
                  <a:lnTo>
                    <a:pt x="2046" y="32"/>
                  </a:lnTo>
                  <a:lnTo>
                    <a:pt x="2052" y="33"/>
                  </a:lnTo>
                  <a:lnTo>
                    <a:pt x="2058" y="34"/>
                  </a:lnTo>
                  <a:lnTo>
                    <a:pt x="2063" y="35"/>
                  </a:lnTo>
                  <a:lnTo>
                    <a:pt x="2069" y="36"/>
                  </a:lnTo>
                  <a:lnTo>
                    <a:pt x="2075" y="37"/>
                  </a:lnTo>
                  <a:lnTo>
                    <a:pt x="2081" y="39"/>
                  </a:lnTo>
                  <a:lnTo>
                    <a:pt x="2086" y="40"/>
                  </a:lnTo>
                  <a:lnTo>
                    <a:pt x="2092" y="41"/>
                  </a:lnTo>
                  <a:lnTo>
                    <a:pt x="2097" y="42"/>
                  </a:lnTo>
                  <a:lnTo>
                    <a:pt x="2104" y="43"/>
                  </a:lnTo>
                  <a:lnTo>
                    <a:pt x="2109" y="44"/>
                  </a:lnTo>
                  <a:lnTo>
                    <a:pt x="2115" y="45"/>
                  </a:lnTo>
                  <a:lnTo>
                    <a:pt x="2120" y="47"/>
                  </a:lnTo>
                  <a:lnTo>
                    <a:pt x="2126" y="48"/>
                  </a:lnTo>
                  <a:lnTo>
                    <a:pt x="2132" y="49"/>
                  </a:lnTo>
                  <a:lnTo>
                    <a:pt x="2138" y="51"/>
                  </a:lnTo>
                  <a:lnTo>
                    <a:pt x="2144" y="52"/>
                  </a:lnTo>
                  <a:lnTo>
                    <a:pt x="2149" y="54"/>
                  </a:lnTo>
                  <a:lnTo>
                    <a:pt x="2155" y="55"/>
                  </a:lnTo>
                  <a:lnTo>
                    <a:pt x="2161" y="56"/>
                  </a:lnTo>
                  <a:lnTo>
                    <a:pt x="2167" y="57"/>
                  </a:lnTo>
                  <a:lnTo>
                    <a:pt x="2172" y="59"/>
                  </a:lnTo>
                  <a:lnTo>
                    <a:pt x="2178" y="60"/>
                  </a:lnTo>
                  <a:lnTo>
                    <a:pt x="2183" y="61"/>
                  </a:lnTo>
                  <a:lnTo>
                    <a:pt x="2190" y="63"/>
                  </a:lnTo>
                  <a:lnTo>
                    <a:pt x="2195" y="64"/>
                  </a:lnTo>
                  <a:lnTo>
                    <a:pt x="2201" y="65"/>
                  </a:lnTo>
                  <a:lnTo>
                    <a:pt x="2206" y="67"/>
                  </a:lnTo>
                  <a:lnTo>
                    <a:pt x="2212" y="68"/>
                  </a:lnTo>
                  <a:lnTo>
                    <a:pt x="2218" y="69"/>
                  </a:lnTo>
                  <a:lnTo>
                    <a:pt x="2224" y="71"/>
                  </a:lnTo>
                  <a:lnTo>
                    <a:pt x="2229" y="72"/>
                  </a:lnTo>
                  <a:lnTo>
                    <a:pt x="2235" y="74"/>
                  </a:lnTo>
                  <a:lnTo>
                    <a:pt x="2241" y="75"/>
                  </a:lnTo>
                  <a:lnTo>
                    <a:pt x="2247" y="76"/>
                  </a:lnTo>
                  <a:lnTo>
                    <a:pt x="2253" y="78"/>
                  </a:lnTo>
                  <a:lnTo>
                    <a:pt x="2258" y="80"/>
                  </a:lnTo>
                  <a:lnTo>
                    <a:pt x="2264" y="82"/>
                  </a:lnTo>
                  <a:lnTo>
                    <a:pt x="2269" y="83"/>
                  </a:lnTo>
                  <a:lnTo>
                    <a:pt x="2276" y="85"/>
                  </a:lnTo>
                  <a:lnTo>
                    <a:pt x="2281" y="86"/>
                  </a:lnTo>
                  <a:lnTo>
                    <a:pt x="2287" y="88"/>
                  </a:lnTo>
                  <a:lnTo>
                    <a:pt x="2292" y="89"/>
                  </a:lnTo>
                  <a:lnTo>
                    <a:pt x="2298" y="91"/>
                  </a:lnTo>
                  <a:lnTo>
                    <a:pt x="2304" y="92"/>
                  </a:lnTo>
                  <a:lnTo>
                    <a:pt x="2310" y="94"/>
                  </a:lnTo>
                  <a:lnTo>
                    <a:pt x="2315" y="95"/>
                  </a:lnTo>
                  <a:lnTo>
                    <a:pt x="2321" y="97"/>
                  </a:lnTo>
                  <a:lnTo>
                    <a:pt x="2327" y="98"/>
                  </a:lnTo>
                  <a:lnTo>
                    <a:pt x="2333" y="100"/>
                  </a:lnTo>
                  <a:lnTo>
                    <a:pt x="2339" y="102"/>
                  </a:lnTo>
                  <a:lnTo>
                    <a:pt x="2344" y="103"/>
                  </a:lnTo>
                  <a:lnTo>
                    <a:pt x="2350" y="105"/>
                  </a:lnTo>
                  <a:lnTo>
                    <a:pt x="2355" y="106"/>
                  </a:lnTo>
                  <a:lnTo>
                    <a:pt x="2362" y="109"/>
                  </a:lnTo>
                  <a:lnTo>
                    <a:pt x="2367" y="111"/>
                  </a:lnTo>
                  <a:lnTo>
                    <a:pt x="2373" y="112"/>
                  </a:lnTo>
                  <a:lnTo>
                    <a:pt x="2378" y="114"/>
                  </a:lnTo>
                  <a:lnTo>
                    <a:pt x="2384" y="115"/>
                  </a:lnTo>
                  <a:lnTo>
                    <a:pt x="2390" y="117"/>
                  </a:lnTo>
                  <a:lnTo>
                    <a:pt x="2396" y="119"/>
                  </a:lnTo>
                  <a:lnTo>
                    <a:pt x="2401" y="120"/>
                  </a:lnTo>
                  <a:lnTo>
                    <a:pt x="2407" y="122"/>
                  </a:lnTo>
                  <a:lnTo>
                    <a:pt x="2412" y="124"/>
                  </a:lnTo>
                  <a:lnTo>
                    <a:pt x="2419" y="126"/>
                  </a:lnTo>
                  <a:lnTo>
                    <a:pt x="2425" y="127"/>
                  </a:lnTo>
                  <a:lnTo>
                    <a:pt x="2430" y="129"/>
                  </a:lnTo>
                  <a:lnTo>
                    <a:pt x="2436" y="131"/>
                  </a:lnTo>
                  <a:lnTo>
                    <a:pt x="2441" y="132"/>
                  </a:lnTo>
                  <a:lnTo>
                    <a:pt x="2448" y="134"/>
                  </a:lnTo>
                  <a:lnTo>
                    <a:pt x="2453" y="137"/>
                  </a:lnTo>
                  <a:lnTo>
                    <a:pt x="2459" y="139"/>
                  </a:lnTo>
                  <a:lnTo>
                    <a:pt x="2464" y="140"/>
                  </a:lnTo>
                  <a:lnTo>
                    <a:pt x="2470" y="142"/>
                  </a:lnTo>
                  <a:lnTo>
                    <a:pt x="2476" y="144"/>
                  </a:lnTo>
                  <a:lnTo>
                    <a:pt x="2482" y="146"/>
                  </a:lnTo>
                  <a:lnTo>
                    <a:pt x="2487" y="147"/>
                  </a:lnTo>
                  <a:lnTo>
                    <a:pt x="2493" y="149"/>
                  </a:lnTo>
                  <a:lnTo>
                    <a:pt x="2498" y="151"/>
                  </a:lnTo>
                  <a:lnTo>
                    <a:pt x="2505" y="153"/>
                  </a:lnTo>
                  <a:lnTo>
                    <a:pt x="2511" y="155"/>
                  </a:lnTo>
                  <a:lnTo>
                    <a:pt x="2516" y="156"/>
                  </a:lnTo>
                  <a:lnTo>
                    <a:pt x="2522" y="158"/>
                  </a:lnTo>
                  <a:lnTo>
                    <a:pt x="2527" y="160"/>
                  </a:lnTo>
                  <a:lnTo>
                    <a:pt x="2534" y="162"/>
                  </a:lnTo>
                  <a:lnTo>
                    <a:pt x="2539" y="164"/>
                  </a:lnTo>
                  <a:lnTo>
                    <a:pt x="2545" y="167"/>
                  </a:lnTo>
                  <a:lnTo>
                    <a:pt x="2550" y="168"/>
                  </a:lnTo>
                  <a:lnTo>
                    <a:pt x="2556" y="170"/>
                  </a:lnTo>
                  <a:lnTo>
                    <a:pt x="2562" y="172"/>
                  </a:lnTo>
                  <a:lnTo>
                    <a:pt x="2568" y="174"/>
                  </a:lnTo>
                  <a:lnTo>
                    <a:pt x="2573" y="176"/>
                  </a:lnTo>
                  <a:lnTo>
                    <a:pt x="2579" y="178"/>
                  </a:lnTo>
                  <a:lnTo>
                    <a:pt x="2584" y="180"/>
                  </a:lnTo>
                  <a:lnTo>
                    <a:pt x="2591" y="181"/>
                  </a:lnTo>
                  <a:lnTo>
                    <a:pt x="2596" y="183"/>
                  </a:lnTo>
                  <a:lnTo>
                    <a:pt x="2602" y="185"/>
                  </a:lnTo>
                  <a:lnTo>
                    <a:pt x="2608" y="187"/>
                  </a:lnTo>
                  <a:lnTo>
                    <a:pt x="2613" y="189"/>
                  </a:lnTo>
                  <a:lnTo>
                    <a:pt x="2620" y="191"/>
                  </a:lnTo>
                  <a:lnTo>
                    <a:pt x="2625" y="193"/>
                  </a:lnTo>
                  <a:lnTo>
                    <a:pt x="2631" y="196"/>
                  </a:lnTo>
                  <a:lnTo>
                    <a:pt x="2636" y="198"/>
                  </a:lnTo>
                  <a:lnTo>
                    <a:pt x="2642" y="200"/>
                  </a:lnTo>
                  <a:lnTo>
                    <a:pt x="2648" y="201"/>
                  </a:lnTo>
                  <a:lnTo>
                    <a:pt x="2654" y="203"/>
                  </a:lnTo>
                  <a:lnTo>
                    <a:pt x="2659" y="205"/>
                  </a:lnTo>
                  <a:lnTo>
                    <a:pt x="2665" y="207"/>
                  </a:lnTo>
                  <a:lnTo>
                    <a:pt x="2670" y="209"/>
                  </a:lnTo>
                  <a:lnTo>
                    <a:pt x="2677" y="211"/>
                  </a:lnTo>
                  <a:lnTo>
                    <a:pt x="2682" y="213"/>
                  </a:lnTo>
                  <a:lnTo>
                    <a:pt x="2688" y="215"/>
                  </a:lnTo>
                  <a:lnTo>
                    <a:pt x="2694" y="217"/>
                  </a:lnTo>
                  <a:lnTo>
                    <a:pt x="2699" y="219"/>
                  </a:lnTo>
                  <a:lnTo>
                    <a:pt x="2706" y="221"/>
                  </a:lnTo>
                  <a:lnTo>
                    <a:pt x="2711" y="224"/>
                  </a:lnTo>
                  <a:lnTo>
                    <a:pt x="2717" y="226"/>
                  </a:lnTo>
                  <a:lnTo>
                    <a:pt x="2722" y="228"/>
                  </a:lnTo>
                  <a:lnTo>
                    <a:pt x="2728" y="230"/>
                  </a:lnTo>
                  <a:lnTo>
                    <a:pt x="2734" y="232"/>
                  </a:lnTo>
                  <a:lnTo>
                    <a:pt x="2740" y="234"/>
                  </a:lnTo>
                  <a:lnTo>
                    <a:pt x="2745" y="236"/>
                  </a:lnTo>
                  <a:lnTo>
                    <a:pt x="2751" y="238"/>
                  </a:lnTo>
                  <a:lnTo>
                    <a:pt x="2756" y="240"/>
                  </a:lnTo>
                  <a:lnTo>
                    <a:pt x="2763" y="242"/>
                  </a:lnTo>
                  <a:lnTo>
                    <a:pt x="2768" y="244"/>
                  </a:lnTo>
                  <a:lnTo>
                    <a:pt x="2774" y="246"/>
                  </a:lnTo>
                  <a:lnTo>
                    <a:pt x="2779" y="248"/>
                  </a:lnTo>
                  <a:lnTo>
                    <a:pt x="2785" y="250"/>
                  </a:lnTo>
                  <a:lnTo>
                    <a:pt x="2792" y="253"/>
                  </a:lnTo>
                  <a:lnTo>
                    <a:pt x="2797" y="255"/>
                  </a:lnTo>
                  <a:lnTo>
                    <a:pt x="2803" y="257"/>
                  </a:lnTo>
                  <a:lnTo>
                    <a:pt x="2808" y="259"/>
                  </a:lnTo>
                  <a:lnTo>
                    <a:pt x="2814" y="261"/>
                  </a:lnTo>
                  <a:lnTo>
                    <a:pt x="2820" y="263"/>
                  </a:lnTo>
                  <a:lnTo>
                    <a:pt x="2826" y="265"/>
                  </a:lnTo>
                  <a:lnTo>
                    <a:pt x="2831" y="267"/>
                  </a:lnTo>
                  <a:lnTo>
                    <a:pt x="2837" y="269"/>
                  </a:lnTo>
                  <a:lnTo>
                    <a:pt x="2842" y="271"/>
                  </a:lnTo>
                  <a:lnTo>
                    <a:pt x="2849" y="273"/>
                  </a:lnTo>
                  <a:lnTo>
                    <a:pt x="2854" y="275"/>
                  </a:lnTo>
                  <a:lnTo>
                    <a:pt x="2860" y="277"/>
                  </a:lnTo>
                  <a:lnTo>
                    <a:pt x="2865" y="279"/>
                  </a:lnTo>
                  <a:lnTo>
                    <a:pt x="2871" y="282"/>
                  </a:lnTo>
                  <a:lnTo>
                    <a:pt x="2878" y="284"/>
                  </a:lnTo>
                  <a:lnTo>
                    <a:pt x="2883" y="287"/>
                  </a:lnTo>
                  <a:lnTo>
                    <a:pt x="2889" y="289"/>
                  </a:lnTo>
                  <a:lnTo>
                    <a:pt x="2894" y="291"/>
                  </a:lnTo>
                  <a:lnTo>
                    <a:pt x="2900" y="293"/>
                  </a:lnTo>
                  <a:lnTo>
                    <a:pt x="2906" y="295"/>
                  </a:lnTo>
                  <a:lnTo>
                    <a:pt x="2912" y="297"/>
                  </a:lnTo>
                  <a:lnTo>
                    <a:pt x="2917" y="299"/>
                  </a:lnTo>
                  <a:lnTo>
                    <a:pt x="2923" y="301"/>
                  </a:lnTo>
                  <a:lnTo>
                    <a:pt x="2928" y="303"/>
                  </a:lnTo>
                  <a:lnTo>
                    <a:pt x="2935" y="305"/>
                  </a:lnTo>
                  <a:lnTo>
                    <a:pt x="2940" y="307"/>
                  </a:lnTo>
                  <a:lnTo>
                    <a:pt x="2946" y="310"/>
                  </a:lnTo>
                  <a:lnTo>
                    <a:pt x="2951" y="312"/>
                  </a:lnTo>
                  <a:lnTo>
                    <a:pt x="2957" y="314"/>
                  </a:lnTo>
                  <a:lnTo>
                    <a:pt x="2963" y="316"/>
                  </a:lnTo>
                  <a:lnTo>
                    <a:pt x="2969" y="319"/>
                  </a:lnTo>
                  <a:lnTo>
                    <a:pt x="2975" y="321"/>
                  </a:lnTo>
                  <a:lnTo>
                    <a:pt x="2980" y="323"/>
                  </a:lnTo>
                  <a:lnTo>
                    <a:pt x="2986" y="325"/>
                  </a:lnTo>
                  <a:lnTo>
                    <a:pt x="2992" y="327"/>
                  </a:lnTo>
                  <a:lnTo>
                    <a:pt x="2998" y="329"/>
                  </a:lnTo>
                  <a:lnTo>
                    <a:pt x="3003" y="331"/>
                  </a:lnTo>
                  <a:lnTo>
                    <a:pt x="3009" y="333"/>
                  </a:lnTo>
                  <a:lnTo>
                    <a:pt x="3014" y="335"/>
                  </a:lnTo>
                  <a:lnTo>
                    <a:pt x="3021" y="338"/>
                  </a:lnTo>
                  <a:lnTo>
                    <a:pt x="3026" y="340"/>
                  </a:lnTo>
                  <a:lnTo>
                    <a:pt x="3032" y="342"/>
                  </a:lnTo>
                  <a:lnTo>
                    <a:pt x="3037" y="345"/>
                  </a:lnTo>
                  <a:lnTo>
                    <a:pt x="3043" y="347"/>
                  </a:lnTo>
                  <a:lnTo>
                    <a:pt x="3049" y="349"/>
                  </a:lnTo>
                  <a:lnTo>
                    <a:pt x="3055" y="351"/>
                  </a:lnTo>
                  <a:lnTo>
                    <a:pt x="3061" y="353"/>
                  </a:lnTo>
                  <a:lnTo>
                    <a:pt x="3066" y="355"/>
                  </a:lnTo>
                  <a:lnTo>
                    <a:pt x="3073" y="357"/>
                  </a:lnTo>
                  <a:lnTo>
                    <a:pt x="3078" y="359"/>
                  </a:lnTo>
                  <a:lnTo>
                    <a:pt x="3084" y="361"/>
                  </a:lnTo>
                  <a:lnTo>
                    <a:pt x="3089" y="363"/>
                  </a:lnTo>
                  <a:lnTo>
                    <a:pt x="3095" y="365"/>
                  </a:lnTo>
                  <a:lnTo>
                    <a:pt x="3100" y="369"/>
                  </a:lnTo>
                  <a:lnTo>
                    <a:pt x="3107" y="371"/>
                  </a:lnTo>
                  <a:lnTo>
                    <a:pt x="3112" y="373"/>
                  </a:lnTo>
                  <a:lnTo>
                    <a:pt x="3118" y="375"/>
                  </a:lnTo>
                  <a:lnTo>
                    <a:pt x="3123" y="377"/>
                  </a:lnTo>
                  <a:lnTo>
                    <a:pt x="3130" y="379"/>
                  </a:lnTo>
                  <a:lnTo>
                    <a:pt x="3135" y="381"/>
                  </a:lnTo>
                  <a:lnTo>
                    <a:pt x="3141" y="383"/>
                  </a:lnTo>
                  <a:lnTo>
                    <a:pt x="3146" y="385"/>
                  </a:lnTo>
                  <a:lnTo>
                    <a:pt x="3152" y="387"/>
                  </a:lnTo>
                  <a:lnTo>
                    <a:pt x="3159" y="389"/>
                  </a:lnTo>
                  <a:lnTo>
                    <a:pt x="3164" y="392"/>
                  </a:lnTo>
                  <a:lnTo>
                    <a:pt x="3170" y="394"/>
                  </a:lnTo>
                  <a:lnTo>
                    <a:pt x="3175" y="397"/>
                  </a:lnTo>
                  <a:lnTo>
                    <a:pt x="3181" y="399"/>
                  </a:lnTo>
                  <a:lnTo>
                    <a:pt x="3186" y="401"/>
                  </a:lnTo>
                  <a:lnTo>
                    <a:pt x="3193" y="403"/>
                  </a:lnTo>
                  <a:lnTo>
                    <a:pt x="3198" y="405"/>
                  </a:lnTo>
                  <a:lnTo>
                    <a:pt x="3204" y="407"/>
                  </a:lnTo>
                  <a:lnTo>
                    <a:pt x="3209" y="409"/>
                  </a:lnTo>
                  <a:lnTo>
                    <a:pt x="3216" y="411"/>
                  </a:lnTo>
                  <a:lnTo>
                    <a:pt x="3221" y="413"/>
                  </a:lnTo>
                  <a:lnTo>
                    <a:pt x="3227" y="416"/>
                  </a:lnTo>
                  <a:lnTo>
                    <a:pt x="3232" y="418"/>
                  </a:lnTo>
                  <a:lnTo>
                    <a:pt x="3238" y="420"/>
                  </a:lnTo>
                  <a:lnTo>
                    <a:pt x="3245" y="422"/>
                  </a:lnTo>
                  <a:lnTo>
                    <a:pt x="3250" y="425"/>
                  </a:lnTo>
                  <a:lnTo>
                    <a:pt x="3256" y="427"/>
                  </a:lnTo>
                  <a:lnTo>
                    <a:pt x="3261" y="429"/>
                  </a:lnTo>
                  <a:lnTo>
                    <a:pt x="3267" y="431"/>
                  </a:lnTo>
                  <a:lnTo>
                    <a:pt x="3273" y="433"/>
                  </a:lnTo>
                  <a:lnTo>
                    <a:pt x="3279" y="435"/>
                  </a:lnTo>
                  <a:lnTo>
                    <a:pt x="3284" y="437"/>
                  </a:lnTo>
                  <a:lnTo>
                    <a:pt x="3290" y="439"/>
                  </a:lnTo>
                  <a:lnTo>
                    <a:pt x="3295" y="442"/>
                  </a:lnTo>
                  <a:lnTo>
                    <a:pt x="3302" y="444"/>
                  </a:lnTo>
                  <a:lnTo>
                    <a:pt x="3307" y="446"/>
                  </a:lnTo>
                  <a:lnTo>
                    <a:pt x="3313" y="448"/>
                  </a:lnTo>
                  <a:lnTo>
                    <a:pt x="3318" y="450"/>
                  </a:lnTo>
                  <a:lnTo>
                    <a:pt x="3324" y="453"/>
                  </a:lnTo>
                  <a:lnTo>
                    <a:pt x="3330" y="455"/>
                  </a:lnTo>
                  <a:lnTo>
                    <a:pt x="3336" y="457"/>
                  </a:lnTo>
                  <a:lnTo>
                    <a:pt x="3342" y="459"/>
                  </a:lnTo>
                  <a:lnTo>
                    <a:pt x="3347" y="461"/>
                  </a:lnTo>
                  <a:lnTo>
                    <a:pt x="3353" y="463"/>
                  </a:lnTo>
                  <a:lnTo>
                    <a:pt x="3359" y="465"/>
                  </a:lnTo>
                  <a:lnTo>
                    <a:pt x="3365" y="467"/>
                  </a:lnTo>
                  <a:lnTo>
                    <a:pt x="3370" y="469"/>
                  </a:lnTo>
                  <a:lnTo>
                    <a:pt x="3376" y="472"/>
                  </a:lnTo>
                  <a:lnTo>
                    <a:pt x="3381" y="474"/>
                  </a:lnTo>
                  <a:lnTo>
                    <a:pt x="3388" y="476"/>
                  </a:lnTo>
                  <a:lnTo>
                    <a:pt x="3393" y="478"/>
                  </a:lnTo>
                  <a:lnTo>
                    <a:pt x="3399" y="480"/>
                  </a:lnTo>
                  <a:lnTo>
                    <a:pt x="3404" y="483"/>
                  </a:lnTo>
                  <a:lnTo>
                    <a:pt x="3410" y="485"/>
                  </a:lnTo>
                  <a:lnTo>
                    <a:pt x="3416" y="487"/>
                  </a:lnTo>
                  <a:lnTo>
                    <a:pt x="3422" y="489"/>
                  </a:lnTo>
                  <a:lnTo>
                    <a:pt x="3428" y="491"/>
                  </a:lnTo>
                  <a:lnTo>
                    <a:pt x="3433" y="493"/>
                  </a:lnTo>
                  <a:lnTo>
                    <a:pt x="3439" y="495"/>
                  </a:lnTo>
                  <a:lnTo>
                    <a:pt x="3445" y="497"/>
                  </a:lnTo>
                  <a:lnTo>
                    <a:pt x="3451" y="499"/>
                  </a:lnTo>
                  <a:lnTo>
                    <a:pt x="3456" y="501"/>
                  </a:lnTo>
                  <a:lnTo>
                    <a:pt x="3462" y="503"/>
                  </a:lnTo>
                  <a:lnTo>
                    <a:pt x="3467" y="505"/>
                  </a:lnTo>
                  <a:lnTo>
                    <a:pt x="3474" y="507"/>
                  </a:lnTo>
                  <a:lnTo>
                    <a:pt x="3479" y="510"/>
                  </a:lnTo>
                  <a:lnTo>
                    <a:pt x="3485" y="512"/>
                  </a:lnTo>
                  <a:lnTo>
                    <a:pt x="3490" y="514"/>
                  </a:lnTo>
                  <a:lnTo>
                    <a:pt x="3496" y="516"/>
                  </a:lnTo>
                  <a:lnTo>
                    <a:pt x="3502" y="518"/>
                  </a:lnTo>
                  <a:lnTo>
                    <a:pt x="3508" y="520"/>
                  </a:lnTo>
                  <a:lnTo>
                    <a:pt x="3513" y="522"/>
                  </a:lnTo>
                  <a:lnTo>
                    <a:pt x="3519" y="525"/>
                  </a:lnTo>
                  <a:lnTo>
                    <a:pt x="3525" y="527"/>
                  </a:lnTo>
                  <a:lnTo>
                    <a:pt x="3531" y="529"/>
                  </a:lnTo>
                  <a:lnTo>
                    <a:pt x="3537" y="531"/>
                  </a:lnTo>
                  <a:lnTo>
                    <a:pt x="3542" y="533"/>
                  </a:lnTo>
                  <a:lnTo>
                    <a:pt x="3548" y="535"/>
                  </a:lnTo>
                  <a:lnTo>
                    <a:pt x="3553" y="537"/>
                  </a:lnTo>
                  <a:lnTo>
                    <a:pt x="3560" y="540"/>
                  </a:lnTo>
                  <a:lnTo>
                    <a:pt x="3565" y="542"/>
                  </a:lnTo>
                  <a:lnTo>
                    <a:pt x="3571" y="544"/>
                  </a:lnTo>
                  <a:lnTo>
                    <a:pt x="3576" y="546"/>
                  </a:lnTo>
                  <a:lnTo>
                    <a:pt x="3582" y="548"/>
                  </a:lnTo>
                  <a:lnTo>
                    <a:pt x="3588" y="550"/>
                  </a:lnTo>
                  <a:lnTo>
                    <a:pt x="3594" y="552"/>
                  </a:lnTo>
                  <a:lnTo>
                    <a:pt x="3599" y="554"/>
                  </a:lnTo>
                  <a:lnTo>
                    <a:pt x="3605" y="556"/>
                  </a:lnTo>
                  <a:lnTo>
                    <a:pt x="3611" y="557"/>
                  </a:lnTo>
                  <a:lnTo>
                    <a:pt x="3617" y="559"/>
                  </a:lnTo>
                  <a:lnTo>
                    <a:pt x="3623" y="561"/>
                  </a:lnTo>
                  <a:lnTo>
                    <a:pt x="3628" y="563"/>
                  </a:lnTo>
                  <a:lnTo>
                    <a:pt x="3634" y="565"/>
                  </a:lnTo>
                  <a:lnTo>
                    <a:pt x="3639" y="568"/>
                  </a:lnTo>
                  <a:lnTo>
                    <a:pt x="3646" y="570"/>
                  </a:lnTo>
                  <a:lnTo>
                    <a:pt x="3651" y="572"/>
                  </a:lnTo>
                  <a:lnTo>
                    <a:pt x="3657" y="574"/>
                  </a:lnTo>
                  <a:lnTo>
                    <a:pt x="3662" y="576"/>
                  </a:lnTo>
                  <a:lnTo>
                    <a:pt x="3668" y="578"/>
                  </a:lnTo>
                  <a:lnTo>
                    <a:pt x="3674" y="580"/>
                  </a:lnTo>
                  <a:lnTo>
                    <a:pt x="3680" y="582"/>
                  </a:lnTo>
                  <a:lnTo>
                    <a:pt x="3685" y="584"/>
                  </a:lnTo>
                  <a:lnTo>
                    <a:pt x="3691" y="586"/>
                  </a:lnTo>
                  <a:lnTo>
                    <a:pt x="3696" y="588"/>
                  </a:lnTo>
                  <a:lnTo>
                    <a:pt x="3703" y="590"/>
                  </a:lnTo>
                  <a:lnTo>
                    <a:pt x="3709" y="592"/>
                  </a:lnTo>
                  <a:lnTo>
                    <a:pt x="3714" y="594"/>
                  </a:lnTo>
                  <a:lnTo>
                    <a:pt x="3720" y="597"/>
                  </a:lnTo>
                  <a:lnTo>
                    <a:pt x="3725" y="599"/>
                  </a:lnTo>
                  <a:lnTo>
                    <a:pt x="3732" y="601"/>
                  </a:lnTo>
                  <a:lnTo>
                    <a:pt x="3737" y="602"/>
                  </a:lnTo>
                  <a:lnTo>
                    <a:pt x="3743" y="604"/>
                  </a:lnTo>
                  <a:lnTo>
                    <a:pt x="3748" y="606"/>
                  </a:lnTo>
                  <a:lnTo>
                    <a:pt x="3754" y="608"/>
                  </a:lnTo>
                  <a:lnTo>
                    <a:pt x="3760" y="610"/>
                  </a:lnTo>
                  <a:lnTo>
                    <a:pt x="3766" y="612"/>
                  </a:lnTo>
                  <a:lnTo>
                    <a:pt x="3771" y="614"/>
                  </a:lnTo>
                  <a:lnTo>
                    <a:pt x="3777" y="616"/>
                  </a:lnTo>
                  <a:lnTo>
                    <a:pt x="3782" y="618"/>
                  </a:lnTo>
                  <a:lnTo>
                    <a:pt x="3789" y="620"/>
                  </a:lnTo>
                  <a:lnTo>
                    <a:pt x="3795" y="622"/>
                  </a:lnTo>
                  <a:lnTo>
                    <a:pt x="3800" y="625"/>
                  </a:lnTo>
                  <a:lnTo>
                    <a:pt x="3806" y="626"/>
                  </a:lnTo>
                  <a:lnTo>
                    <a:pt x="3811" y="628"/>
                  </a:lnTo>
                  <a:lnTo>
                    <a:pt x="3818" y="630"/>
                  </a:lnTo>
                  <a:lnTo>
                    <a:pt x="3823" y="632"/>
                  </a:lnTo>
                  <a:lnTo>
                    <a:pt x="3829" y="634"/>
                  </a:lnTo>
                  <a:lnTo>
                    <a:pt x="3834" y="636"/>
                  </a:lnTo>
                  <a:lnTo>
                    <a:pt x="3840" y="638"/>
                  </a:lnTo>
                  <a:lnTo>
                    <a:pt x="3846" y="640"/>
                  </a:lnTo>
                  <a:lnTo>
                    <a:pt x="3852" y="641"/>
                  </a:lnTo>
                  <a:lnTo>
                    <a:pt x="3857" y="643"/>
                  </a:lnTo>
                  <a:lnTo>
                    <a:pt x="3863" y="645"/>
                  </a:lnTo>
                  <a:lnTo>
                    <a:pt x="3868" y="647"/>
                  </a:lnTo>
                  <a:lnTo>
                    <a:pt x="3875" y="649"/>
                  </a:lnTo>
                  <a:lnTo>
                    <a:pt x="3880" y="651"/>
                  </a:lnTo>
                  <a:lnTo>
                    <a:pt x="3886" y="654"/>
                  </a:lnTo>
                  <a:lnTo>
                    <a:pt x="3892" y="655"/>
                  </a:lnTo>
                  <a:lnTo>
                    <a:pt x="3897" y="657"/>
                  </a:lnTo>
                  <a:lnTo>
                    <a:pt x="3904" y="659"/>
                  </a:lnTo>
                  <a:lnTo>
                    <a:pt x="3909" y="661"/>
                  </a:lnTo>
                  <a:lnTo>
                    <a:pt x="3915" y="663"/>
                  </a:lnTo>
                  <a:lnTo>
                    <a:pt x="3920" y="665"/>
                  </a:lnTo>
                  <a:lnTo>
                    <a:pt x="3926" y="667"/>
                  </a:lnTo>
                  <a:lnTo>
                    <a:pt x="3932" y="668"/>
                  </a:lnTo>
                  <a:lnTo>
                    <a:pt x="3938" y="670"/>
                  </a:lnTo>
                  <a:lnTo>
                    <a:pt x="3943" y="672"/>
                  </a:lnTo>
                  <a:lnTo>
                    <a:pt x="3949" y="674"/>
                  </a:lnTo>
                  <a:lnTo>
                    <a:pt x="3954" y="676"/>
                  </a:lnTo>
                  <a:lnTo>
                    <a:pt x="3961" y="677"/>
                  </a:lnTo>
                  <a:lnTo>
                    <a:pt x="3966" y="679"/>
                  </a:lnTo>
                  <a:lnTo>
                    <a:pt x="3972" y="682"/>
                  </a:lnTo>
                  <a:lnTo>
                    <a:pt x="3978" y="684"/>
                  </a:lnTo>
                  <a:lnTo>
                    <a:pt x="3983" y="686"/>
                  </a:lnTo>
                  <a:lnTo>
                    <a:pt x="3990" y="687"/>
                  </a:lnTo>
                  <a:lnTo>
                    <a:pt x="3995" y="689"/>
                  </a:lnTo>
                  <a:lnTo>
                    <a:pt x="4001" y="691"/>
                  </a:lnTo>
                  <a:lnTo>
                    <a:pt x="4006" y="693"/>
                  </a:lnTo>
                  <a:lnTo>
                    <a:pt x="4012" y="695"/>
                  </a:lnTo>
                  <a:lnTo>
                    <a:pt x="4018" y="696"/>
                  </a:lnTo>
                  <a:lnTo>
                    <a:pt x="4024" y="698"/>
                  </a:lnTo>
                  <a:lnTo>
                    <a:pt x="4029" y="700"/>
                  </a:lnTo>
                  <a:lnTo>
                    <a:pt x="4035" y="702"/>
                  </a:lnTo>
                  <a:lnTo>
                    <a:pt x="4040" y="704"/>
                  </a:lnTo>
                  <a:lnTo>
                    <a:pt x="4047" y="705"/>
                  </a:lnTo>
                  <a:lnTo>
                    <a:pt x="4052" y="707"/>
                  </a:lnTo>
                  <a:lnTo>
                    <a:pt x="4058" y="709"/>
                  </a:lnTo>
                  <a:lnTo>
                    <a:pt x="4063" y="712"/>
                  </a:lnTo>
                  <a:lnTo>
                    <a:pt x="4069" y="713"/>
                  </a:lnTo>
                  <a:lnTo>
                    <a:pt x="4076" y="715"/>
                  </a:lnTo>
                  <a:lnTo>
                    <a:pt x="4081" y="717"/>
                  </a:lnTo>
                  <a:lnTo>
                    <a:pt x="4087" y="719"/>
                  </a:lnTo>
                  <a:lnTo>
                    <a:pt x="4092" y="720"/>
                  </a:lnTo>
                  <a:lnTo>
                    <a:pt x="4098" y="722"/>
                  </a:lnTo>
                  <a:lnTo>
                    <a:pt x="4104" y="724"/>
                  </a:lnTo>
                  <a:lnTo>
                    <a:pt x="4110" y="726"/>
                  </a:lnTo>
                  <a:lnTo>
                    <a:pt x="4115" y="727"/>
                  </a:lnTo>
                  <a:lnTo>
                    <a:pt x="4121" y="729"/>
                  </a:lnTo>
                  <a:lnTo>
                    <a:pt x="4126" y="731"/>
                  </a:lnTo>
                  <a:lnTo>
                    <a:pt x="4133" y="732"/>
                  </a:lnTo>
                  <a:lnTo>
                    <a:pt x="4138" y="734"/>
                  </a:lnTo>
                  <a:lnTo>
                    <a:pt x="4144" y="736"/>
                  </a:lnTo>
                  <a:lnTo>
                    <a:pt x="4149" y="738"/>
                  </a:lnTo>
                  <a:lnTo>
                    <a:pt x="4155" y="740"/>
                  </a:lnTo>
                  <a:lnTo>
                    <a:pt x="4162" y="742"/>
                  </a:lnTo>
                  <a:lnTo>
                    <a:pt x="4167" y="744"/>
                  </a:lnTo>
                  <a:lnTo>
                    <a:pt x="4173" y="745"/>
                  </a:lnTo>
                  <a:lnTo>
                    <a:pt x="4178" y="747"/>
                  </a:lnTo>
                  <a:lnTo>
                    <a:pt x="4184" y="749"/>
                  </a:lnTo>
                  <a:lnTo>
                    <a:pt x="4190" y="750"/>
                  </a:lnTo>
                  <a:lnTo>
                    <a:pt x="4196" y="752"/>
                  </a:lnTo>
                  <a:lnTo>
                    <a:pt x="4201" y="754"/>
                  </a:lnTo>
                  <a:lnTo>
                    <a:pt x="4207" y="755"/>
                  </a:lnTo>
                  <a:lnTo>
                    <a:pt x="4212" y="757"/>
                  </a:lnTo>
                  <a:lnTo>
                    <a:pt x="4219" y="759"/>
                  </a:lnTo>
                  <a:lnTo>
                    <a:pt x="4224" y="760"/>
                  </a:lnTo>
                  <a:lnTo>
                    <a:pt x="4230" y="762"/>
                  </a:lnTo>
                  <a:lnTo>
                    <a:pt x="4235" y="764"/>
                  </a:lnTo>
                  <a:lnTo>
                    <a:pt x="4241" y="765"/>
                  </a:lnTo>
                  <a:lnTo>
                    <a:pt x="4247" y="768"/>
                  </a:lnTo>
                  <a:lnTo>
                    <a:pt x="4253" y="770"/>
                  </a:lnTo>
                  <a:lnTo>
                    <a:pt x="4259" y="771"/>
                  </a:lnTo>
                  <a:lnTo>
                    <a:pt x="4264" y="773"/>
                  </a:lnTo>
                  <a:lnTo>
                    <a:pt x="4270" y="775"/>
                  </a:lnTo>
                  <a:lnTo>
                    <a:pt x="4276" y="776"/>
                  </a:lnTo>
                  <a:lnTo>
                    <a:pt x="4282" y="778"/>
                  </a:lnTo>
                  <a:lnTo>
                    <a:pt x="4287" y="780"/>
                  </a:lnTo>
                  <a:lnTo>
                    <a:pt x="4293" y="781"/>
                  </a:lnTo>
                  <a:lnTo>
                    <a:pt x="4298" y="783"/>
                  </a:lnTo>
                  <a:lnTo>
                    <a:pt x="4305" y="784"/>
                  </a:lnTo>
                  <a:lnTo>
                    <a:pt x="4310" y="786"/>
                  </a:lnTo>
                  <a:lnTo>
                    <a:pt x="4316" y="788"/>
                  </a:lnTo>
                  <a:lnTo>
                    <a:pt x="4321" y="789"/>
                  </a:lnTo>
                  <a:lnTo>
                    <a:pt x="4327" y="791"/>
                  </a:lnTo>
                  <a:lnTo>
                    <a:pt x="4333" y="792"/>
                  </a:lnTo>
                  <a:lnTo>
                    <a:pt x="4339" y="794"/>
                  </a:lnTo>
                  <a:lnTo>
                    <a:pt x="4345" y="797"/>
                  </a:lnTo>
                  <a:lnTo>
                    <a:pt x="4350" y="798"/>
                  </a:lnTo>
                  <a:lnTo>
                    <a:pt x="4356" y="800"/>
                  </a:lnTo>
                  <a:lnTo>
                    <a:pt x="4362" y="801"/>
                  </a:lnTo>
                  <a:lnTo>
                    <a:pt x="4368" y="803"/>
                  </a:lnTo>
                  <a:lnTo>
                    <a:pt x="4373" y="805"/>
                  </a:lnTo>
                  <a:lnTo>
                    <a:pt x="4379" y="806"/>
                  </a:lnTo>
                  <a:lnTo>
                    <a:pt x="4384" y="808"/>
                  </a:lnTo>
                  <a:lnTo>
                    <a:pt x="4391" y="809"/>
                  </a:lnTo>
                  <a:lnTo>
                    <a:pt x="4396" y="811"/>
                  </a:lnTo>
                  <a:lnTo>
                    <a:pt x="4402" y="812"/>
                  </a:lnTo>
                  <a:lnTo>
                    <a:pt x="4407" y="814"/>
                  </a:lnTo>
                  <a:lnTo>
                    <a:pt x="4413" y="815"/>
                  </a:lnTo>
                  <a:lnTo>
                    <a:pt x="4419" y="817"/>
                  </a:lnTo>
                  <a:lnTo>
                    <a:pt x="4425" y="819"/>
                  </a:lnTo>
                  <a:lnTo>
                    <a:pt x="4430" y="820"/>
                  </a:lnTo>
                  <a:lnTo>
                    <a:pt x="4436" y="822"/>
                  </a:lnTo>
                  <a:lnTo>
                    <a:pt x="4442" y="823"/>
                  </a:lnTo>
                  <a:lnTo>
                    <a:pt x="4448" y="826"/>
                  </a:lnTo>
                  <a:lnTo>
                    <a:pt x="4454" y="827"/>
                  </a:lnTo>
                  <a:lnTo>
                    <a:pt x="4459" y="829"/>
                  </a:lnTo>
                  <a:lnTo>
                    <a:pt x="4465" y="830"/>
                  </a:lnTo>
                  <a:lnTo>
                    <a:pt x="4470" y="832"/>
                  </a:lnTo>
                  <a:lnTo>
                    <a:pt x="4477" y="833"/>
                  </a:lnTo>
                  <a:lnTo>
                    <a:pt x="4482" y="835"/>
                  </a:lnTo>
                  <a:lnTo>
                    <a:pt x="4488" y="836"/>
                  </a:lnTo>
                  <a:lnTo>
                    <a:pt x="4493" y="838"/>
                  </a:lnTo>
                  <a:lnTo>
                    <a:pt x="4499" y="839"/>
                  </a:lnTo>
                  <a:lnTo>
                    <a:pt x="4505" y="841"/>
                  </a:lnTo>
                  <a:lnTo>
                    <a:pt x="4511" y="842"/>
                  </a:lnTo>
                  <a:lnTo>
                    <a:pt x="4516" y="844"/>
                  </a:lnTo>
                  <a:lnTo>
                    <a:pt x="4522" y="845"/>
                  </a:lnTo>
                  <a:lnTo>
                    <a:pt x="4528" y="847"/>
                  </a:lnTo>
                  <a:lnTo>
                    <a:pt x="4534" y="848"/>
                  </a:lnTo>
                  <a:lnTo>
                    <a:pt x="4540" y="850"/>
                  </a:lnTo>
                  <a:lnTo>
                    <a:pt x="4545" y="851"/>
                  </a:lnTo>
                  <a:lnTo>
                    <a:pt x="4551" y="853"/>
                  </a:lnTo>
                  <a:lnTo>
                    <a:pt x="4556" y="855"/>
                  </a:lnTo>
                  <a:lnTo>
                    <a:pt x="4563" y="857"/>
                  </a:lnTo>
                  <a:lnTo>
                    <a:pt x="4568" y="858"/>
                  </a:lnTo>
                  <a:lnTo>
                    <a:pt x="4574" y="859"/>
                  </a:lnTo>
                  <a:lnTo>
                    <a:pt x="4579" y="861"/>
                  </a:lnTo>
                  <a:lnTo>
                    <a:pt x="4585" y="862"/>
                  </a:lnTo>
                  <a:lnTo>
                    <a:pt x="4591" y="864"/>
                  </a:lnTo>
                  <a:lnTo>
                    <a:pt x="4597" y="865"/>
                  </a:lnTo>
                  <a:lnTo>
                    <a:pt x="4602" y="867"/>
                  </a:lnTo>
                  <a:lnTo>
                    <a:pt x="4608" y="868"/>
                  </a:lnTo>
                  <a:lnTo>
                    <a:pt x="4613" y="870"/>
                  </a:lnTo>
                  <a:lnTo>
                    <a:pt x="4620" y="871"/>
                  </a:lnTo>
                  <a:lnTo>
                    <a:pt x="4626" y="872"/>
                  </a:lnTo>
                  <a:lnTo>
                    <a:pt x="4631" y="874"/>
                  </a:lnTo>
                  <a:lnTo>
                    <a:pt x="4637" y="875"/>
                  </a:lnTo>
                  <a:lnTo>
                    <a:pt x="4642" y="877"/>
                  </a:lnTo>
                  <a:lnTo>
                    <a:pt x="4649" y="878"/>
                  </a:lnTo>
                  <a:lnTo>
                    <a:pt x="4654" y="879"/>
                  </a:lnTo>
                  <a:lnTo>
                    <a:pt x="4660" y="881"/>
                  </a:lnTo>
                  <a:lnTo>
                    <a:pt x="4665" y="883"/>
                  </a:lnTo>
                  <a:lnTo>
                    <a:pt x="4671" y="885"/>
                  </a:lnTo>
                  <a:lnTo>
                    <a:pt x="4677" y="886"/>
                  </a:lnTo>
                  <a:lnTo>
                    <a:pt x="4683" y="887"/>
                  </a:lnTo>
                  <a:lnTo>
                    <a:pt x="4688" y="889"/>
                  </a:lnTo>
                  <a:lnTo>
                    <a:pt x="4694" y="890"/>
                  </a:lnTo>
                  <a:lnTo>
                    <a:pt x="4699" y="892"/>
                  </a:lnTo>
                  <a:lnTo>
                    <a:pt x="4706" y="893"/>
                  </a:lnTo>
                  <a:lnTo>
                    <a:pt x="4712" y="894"/>
                  </a:lnTo>
                  <a:lnTo>
                    <a:pt x="4717" y="896"/>
                  </a:lnTo>
                  <a:lnTo>
                    <a:pt x="4723" y="897"/>
                  </a:lnTo>
                  <a:lnTo>
                    <a:pt x="4728" y="898"/>
                  </a:lnTo>
                  <a:lnTo>
                    <a:pt x="4735" y="900"/>
                  </a:lnTo>
                  <a:lnTo>
                    <a:pt x="4740" y="901"/>
                  </a:lnTo>
                  <a:lnTo>
                    <a:pt x="4746" y="903"/>
                  </a:lnTo>
                  <a:lnTo>
                    <a:pt x="4751" y="904"/>
                  </a:lnTo>
                  <a:lnTo>
                    <a:pt x="4758" y="905"/>
                  </a:lnTo>
                  <a:lnTo>
                    <a:pt x="4763" y="907"/>
                  </a:lnTo>
                  <a:lnTo>
                    <a:pt x="4769" y="908"/>
                  </a:lnTo>
                  <a:lnTo>
                    <a:pt x="4774" y="909"/>
                  </a:lnTo>
                  <a:lnTo>
                    <a:pt x="4780" y="912"/>
                  </a:lnTo>
                  <a:lnTo>
                    <a:pt x="4785" y="913"/>
                  </a:lnTo>
                  <a:lnTo>
                    <a:pt x="4792" y="914"/>
                  </a:lnTo>
                  <a:lnTo>
                    <a:pt x="4797" y="916"/>
                  </a:lnTo>
                  <a:lnTo>
                    <a:pt x="4803" y="917"/>
                  </a:lnTo>
                  <a:lnTo>
                    <a:pt x="4809" y="918"/>
                  </a:lnTo>
                  <a:lnTo>
                    <a:pt x="4815" y="919"/>
                  </a:lnTo>
                  <a:lnTo>
                    <a:pt x="4821" y="921"/>
                  </a:lnTo>
                  <a:lnTo>
                    <a:pt x="4826" y="922"/>
                  </a:lnTo>
                  <a:lnTo>
                    <a:pt x="4832" y="923"/>
                  </a:lnTo>
                  <a:lnTo>
                    <a:pt x="4837" y="925"/>
                  </a:lnTo>
                  <a:lnTo>
                    <a:pt x="4844" y="926"/>
                  </a:lnTo>
                  <a:lnTo>
                    <a:pt x="4849" y="927"/>
                  </a:lnTo>
                  <a:lnTo>
                    <a:pt x="4855" y="929"/>
                  </a:lnTo>
                  <a:lnTo>
                    <a:pt x="4860" y="930"/>
                  </a:lnTo>
                  <a:lnTo>
                    <a:pt x="4866" y="931"/>
                  </a:lnTo>
                  <a:lnTo>
                    <a:pt x="4871" y="932"/>
                  </a:lnTo>
                  <a:lnTo>
                    <a:pt x="4878" y="934"/>
                  </a:lnTo>
                  <a:lnTo>
                    <a:pt x="4883" y="935"/>
                  </a:lnTo>
                  <a:lnTo>
                    <a:pt x="4889" y="936"/>
                  </a:lnTo>
                  <a:lnTo>
                    <a:pt x="4895" y="938"/>
                  </a:lnTo>
                  <a:lnTo>
                    <a:pt x="4901" y="939"/>
                  </a:lnTo>
                  <a:lnTo>
                    <a:pt x="4907" y="941"/>
                  </a:lnTo>
                  <a:lnTo>
                    <a:pt x="4912" y="942"/>
                  </a:lnTo>
                  <a:lnTo>
                    <a:pt x="4918" y="944"/>
                  </a:lnTo>
                  <a:lnTo>
                    <a:pt x="4923" y="945"/>
                  </a:lnTo>
                  <a:lnTo>
                    <a:pt x="4930" y="946"/>
                  </a:lnTo>
                  <a:lnTo>
                    <a:pt x="4935" y="947"/>
                  </a:lnTo>
                  <a:lnTo>
                    <a:pt x="4941" y="949"/>
                  </a:lnTo>
                  <a:lnTo>
                    <a:pt x="4946" y="950"/>
                  </a:lnTo>
                  <a:lnTo>
                    <a:pt x="4952" y="951"/>
                  </a:lnTo>
                  <a:lnTo>
                    <a:pt x="4958" y="952"/>
                  </a:lnTo>
                  <a:lnTo>
                    <a:pt x="4964" y="953"/>
                  </a:lnTo>
                  <a:lnTo>
                    <a:pt x="4969" y="955"/>
                  </a:lnTo>
                  <a:lnTo>
                    <a:pt x="4975" y="956"/>
                  </a:lnTo>
                  <a:lnTo>
                    <a:pt x="4980" y="957"/>
                  </a:lnTo>
                  <a:lnTo>
                    <a:pt x="4987" y="958"/>
                  </a:lnTo>
                  <a:lnTo>
                    <a:pt x="4993" y="960"/>
                  </a:lnTo>
                  <a:lnTo>
                    <a:pt x="4998" y="961"/>
                  </a:lnTo>
                  <a:lnTo>
                    <a:pt x="5004" y="962"/>
                  </a:lnTo>
                  <a:lnTo>
                    <a:pt x="5009" y="963"/>
                  </a:lnTo>
                  <a:lnTo>
                    <a:pt x="5016" y="964"/>
                  </a:lnTo>
                  <a:lnTo>
                    <a:pt x="5021" y="966"/>
                  </a:lnTo>
                  <a:lnTo>
                    <a:pt x="5027" y="967"/>
                  </a:lnTo>
                  <a:lnTo>
                    <a:pt x="5032" y="969"/>
                  </a:lnTo>
                  <a:lnTo>
                    <a:pt x="5038" y="970"/>
                  </a:lnTo>
                  <a:lnTo>
                    <a:pt x="5044" y="971"/>
                  </a:lnTo>
                  <a:lnTo>
                    <a:pt x="5050" y="972"/>
                  </a:lnTo>
                  <a:lnTo>
                    <a:pt x="5055" y="974"/>
                  </a:lnTo>
                  <a:lnTo>
                    <a:pt x="5061" y="975"/>
                  </a:lnTo>
                  <a:lnTo>
                    <a:pt x="5066" y="976"/>
                  </a:lnTo>
                  <a:lnTo>
                    <a:pt x="5073" y="977"/>
                  </a:lnTo>
                  <a:lnTo>
                    <a:pt x="5079" y="978"/>
                  </a:lnTo>
                  <a:lnTo>
                    <a:pt x="5084" y="979"/>
                  </a:lnTo>
                  <a:lnTo>
                    <a:pt x="5090" y="981"/>
                  </a:lnTo>
                  <a:lnTo>
                    <a:pt x="5095" y="982"/>
                  </a:lnTo>
                  <a:lnTo>
                    <a:pt x="5102" y="983"/>
                  </a:lnTo>
                  <a:lnTo>
                    <a:pt x="5107" y="984"/>
                  </a:lnTo>
                  <a:lnTo>
                    <a:pt x="5113" y="985"/>
                  </a:lnTo>
                  <a:lnTo>
                    <a:pt x="5118" y="986"/>
                  </a:lnTo>
                  <a:lnTo>
                    <a:pt x="5124" y="987"/>
                  </a:lnTo>
                  <a:lnTo>
                    <a:pt x="5130" y="989"/>
                  </a:lnTo>
                  <a:lnTo>
                    <a:pt x="5136" y="990"/>
                  </a:lnTo>
                  <a:lnTo>
                    <a:pt x="5141" y="991"/>
                  </a:lnTo>
                  <a:lnTo>
                    <a:pt x="5147" y="992"/>
                  </a:lnTo>
                  <a:lnTo>
                    <a:pt x="5152" y="993"/>
                  </a:lnTo>
                  <a:lnTo>
                    <a:pt x="5159" y="994"/>
                  </a:lnTo>
                  <a:lnTo>
                    <a:pt x="5164" y="995"/>
                  </a:lnTo>
                  <a:lnTo>
                    <a:pt x="5170" y="996"/>
                  </a:lnTo>
                  <a:lnTo>
                    <a:pt x="5176" y="999"/>
                  </a:lnTo>
                  <a:lnTo>
                    <a:pt x="5181" y="1000"/>
                  </a:lnTo>
                  <a:lnTo>
                    <a:pt x="5188" y="1001"/>
                  </a:lnTo>
                  <a:lnTo>
                    <a:pt x="5193" y="1002"/>
                  </a:lnTo>
                  <a:lnTo>
                    <a:pt x="5199" y="1003"/>
                  </a:lnTo>
                  <a:lnTo>
                    <a:pt x="5204" y="1004"/>
                  </a:lnTo>
                  <a:lnTo>
                    <a:pt x="5210" y="1005"/>
                  </a:lnTo>
                  <a:lnTo>
                    <a:pt x="5216" y="1006"/>
                  </a:lnTo>
                  <a:lnTo>
                    <a:pt x="5222" y="1007"/>
                  </a:lnTo>
                  <a:lnTo>
                    <a:pt x="5227" y="1008"/>
                  </a:lnTo>
                  <a:lnTo>
                    <a:pt x="5233" y="1009"/>
                  </a:lnTo>
                  <a:lnTo>
                    <a:pt x="5238" y="1011"/>
                  </a:lnTo>
                  <a:lnTo>
                    <a:pt x="5245" y="1012"/>
                  </a:lnTo>
                  <a:lnTo>
                    <a:pt x="5250" y="1013"/>
                  </a:lnTo>
                  <a:lnTo>
                    <a:pt x="5256" y="1014"/>
                  </a:lnTo>
                  <a:lnTo>
                    <a:pt x="5262" y="1015"/>
                  </a:lnTo>
                  <a:lnTo>
                    <a:pt x="5267" y="1016"/>
                  </a:lnTo>
                  <a:lnTo>
                    <a:pt x="5274" y="1017"/>
                  </a:lnTo>
                  <a:lnTo>
                    <a:pt x="5279" y="1018"/>
                  </a:lnTo>
                  <a:lnTo>
                    <a:pt x="5285" y="1019"/>
                  </a:lnTo>
                  <a:lnTo>
                    <a:pt x="5290" y="1020"/>
                  </a:lnTo>
                  <a:lnTo>
                    <a:pt x="5296" y="1021"/>
                  </a:lnTo>
                  <a:lnTo>
                    <a:pt x="5302" y="1022"/>
                  </a:lnTo>
                  <a:lnTo>
                    <a:pt x="5308" y="1023"/>
                  </a:lnTo>
                  <a:lnTo>
                    <a:pt x="5313" y="1024"/>
                  </a:lnTo>
                  <a:lnTo>
                    <a:pt x="5319" y="1025"/>
                  </a:lnTo>
                  <a:lnTo>
                    <a:pt x="5324" y="1027"/>
                  </a:lnTo>
                  <a:lnTo>
                    <a:pt x="5331" y="1028"/>
                  </a:lnTo>
                  <a:lnTo>
                    <a:pt x="5336" y="1029"/>
                  </a:lnTo>
                  <a:lnTo>
                    <a:pt x="5342" y="1030"/>
                  </a:lnTo>
                  <a:lnTo>
                    <a:pt x="5347" y="1031"/>
                  </a:lnTo>
                  <a:lnTo>
                    <a:pt x="5353" y="1032"/>
                  </a:lnTo>
                  <a:lnTo>
                    <a:pt x="5360" y="1033"/>
                  </a:lnTo>
                  <a:lnTo>
                    <a:pt x="5365" y="1034"/>
                  </a:lnTo>
                  <a:lnTo>
                    <a:pt x="5371" y="1035"/>
                  </a:lnTo>
                  <a:lnTo>
                    <a:pt x="5376" y="1036"/>
                  </a:lnTo>
                  <a:lnTo>
                    <a:pt x="5382" y="1037"/>
                  </a:lnTo>
                  <a:lnTo>
                    <a:pt x="5388" y="1038"/>
                  </a:lnTo>
                  <a:lnTo>
                    <a:pt x="5394" y="1039"/>
                  </a:lnTo>
                  <a:lnTo>
                    <a:pt x="5399" y="1040"/>
                  </a:lnTo>
                  <a:lnTo>
                    <a:pt x="5405" y="1041"/>
                  </a:lnTo>
                  <a:lnTo>
                    <a:pt x="5410" y="1042"/>
                  </a:lnTo>
                  <a:lnTo>
                    <a:pt x="5417" y="1043"/>
                  </a:lnTo>
                  <a:lnTo>
                    <a:pt x="5422" y="1044"/>
                  </a:lnTo>
                  <a:lnTo>
                    <a:pt x="5428" y="1045"/>
                  </a:lnTo>
                  <a:lnTo>
                    <a:pt x="5433" y="1046"/>
                  </a:lnTo>
                  <a:lnTo>
                    <a:pt x="5439" y="1047"/>
                  </a:lnTo>
                  <a:lnTo>
                    <a:pt x="5446" y="1048"/>
                  </a:lnTo>
                  <a:lnTo>
                    <a:pt x="5451" y="1049"/>
                  </a:lnTo>
                  <a:lnTo>
                    <a:pt x="5457" y="1050"/>
                  </a:lnTo>
                  <a:lnTo>
                    <a:pt x="5462" y="1051"/>
                  </a:lnTo>
                  <a:lnTo>
                    <a:pt x="5468" y="1052"/>
                  </a:lnTo>
                  <a:lnTo>
                    <a:pt x="5474" y="1053"/>
                  </a:lnTo>
                  <a:lnTo>
                    <a:pt x="5480" y="1055"/>
                  </a:lnTo>
                  <a:lnTo>
                    <a:pt x="5485" y="1056"/>
                  </a:lnTo>
                  <a:lnTo>
                    <a:pt x="5491" y="1057"/>
                  </a:lnTo>
                  <a:lnTo>
                    <a:pt x="5496" y="1058"/>
                  </a:lnTo>
                  <a:lnTo>
                    <a:pt x="5503" y="1059"/>
                  </a:lnTo>
                  <a:lnTo>
                    <a:pt x="5508" y="1060"/>
                  </a:lnTo>
                  <a:lnTo>
                    <a:pt x="5514" y="1061"/>
                  </a:lnTo>
                  <a:lnTo>
                    <a:pt x="5519" y="1062"/>
                  </a:lnTo>
                  <a:lnTo>
                    <a:pt x="5525" y="1063"/>
                  </a:lnTo>
                  <a:lnTo>
                    <a:pt x="5531" y="1063"/>
                  </a:lnTo>
                  <a:lnTo>
                    <a:pt x="5537" y="1064"/>
                  </a:lnTo>
                  <a:lnTo>
                    <a:pt x="5543" y="1065"/>
                  </a:lnTo>
                  <a:lnTo>
                    <a:pt x="5548" y="1066"/>
                  </a:lnTo>
                  <a:lnTo>
                    <a:pt x="5554" y="1067"/>
                  </a:lnTo>
                  <a:lnTo>
                    <a:pt x="5560" y="1068"/>
                  </a:lnTo>
                  <a:lnTo>
                    <a:pt x="5566" y="1069"/>
                  </a:lnTo>
                  <a:lnTo>
                    <a:pt x="5571" y="1070"/>
                  </a:lnTo>
                  <a:lnTo>
                    <a:pt x="5577" y="1071"/>
                  </a:lnTo>
                  <a:lnTo>
                    <a:pt x="5582" y="1072"/>
                  </a:lnTo>
                  <a:lnTo>
                    <a:pt x="5589" y="1073"/>
                  </a:lnTo>
                  <a:lnTo>
                    <a:pt x="5594" y="1073"/>
                  </a:lnTo>
                  <a:lnTo>
                    <a:pt x="5600" y="1074"/>
                  </a:lnTo>
                  <a:lnTo>
                    <a:pt x="5605" y="1075"/>
                  </a:lnTo>
                  <a:lnTo>
                    <a:pt x="5611" y="1076"/>
                  </a:lnTo>
                  <a:lnTo>
                    <a:pt x="5617" y="1077"/>
                  </a:lnTo>
                  <a:lnTo>
                    <a:pt x="5623" y="1078"/>
                  </a:lnTo>
                  <a:lnTo>
                    <a:pt x="5629" y="1079"/>
                  </a:lnTo>
                  <a:lnTo>
                    <a:pt x="5634" y="1080"/>
                  </a:lnTo>
                  <a:lnTo>
                    <a:pt x="5640" y="1081"/>
                  </a:lnTo>
                  <a:lnTo>
                    <a:pt x="5646" y="1081"/>
                  </a:lnTo>
                  <a:lnTo>
                    <a:pt x="5652" y="1082"/>
                  </a:lnTo>
                  <a:lnTo>
                    <a:pt x="5657" y="1084"/>
                  </a:lnTo>
                  <a:lnTo>
                    <a:pt x="5663" y="1085"/>
                  </a:lnTo>
                  <a:lnTo>
                    <a:pt x="5668" y="1086"/>
                  </a:lnTo>
                  <a:lnTo>
                    <a:pt x="5675" y="1087"/>
                  </a:lnTo>
                  <a:lnTo>
                    <a:pt x="5680" y="1088"/>
                  </a:lnTo>
                  <a:lnTo>
                    <a:pt x="5686" y="1088"/>
                  </a:lnTo>
                  <a:lnTo>
                    <a:pt x="5691" y="1089"/>
                  </a:lnTo>
                  <a:lnTo>
                    <a:pt x="5697" y="1090"/>
                  </a:lnTo>
                  <a:lnTo>
                    <a:pt x="5703" y="1091"/>
                  </a:lnTo>
                  <a:lnTo>
                    <a:pt x="5709" y="1092"/>
                  </a:lnTo>
                  <a:lnTo>
                    <a:pt x="5714" y="1093"/>
                  </a:lnTo>
                  <a:lnTo>
                    <a:pt x="5720" y="1094"/>
                  </a:lnTo>
                  <a:lnTo>
                    <a:pt x="5726" y="1094"/>
                  </a:lnTo>
                  <a:lnTo>
                    <a:pt x="5732" y="1095"/>
                  </a:lnTo>
                  <a:lnTo>
                    <a:pt x="5738" y="1096"/>
                  </a:lnTo>
                  <a:lnTo>
                    <a:pt x="5743" y="1097"/>
                  </a:lnTo>
                  <a:lnTo>
                    <a:pt x="5749" y="1098"/>
                  </a:lnTo>
                  <a:lnTo>
                    <a:pt x="5754" y="1099"/>
                  </a:lnTo>
                  <a:lnTo>
                    <a:pt x="5761" y="1099"/>
                  </a:lnTo>
                  <a:lnTo>
                    <a:pt x="5766" y="1100"/>
                  </a:lnTo>
                  <a:lnTo>
                    <a:pt x="5772" y="1101"/>
                  </a:lnTo>
                  <a:lnTo>
                    <a:pt x="5777" y="1102"/>
                  </a:lnTo>
                  <a:lnTo>
                    <a:pt x="5783" y="1103"/>
                  </a:lnTo>
                  <a:lnTo>
                    <a:pt x="5789" y="1103"/>
                  </a:lnTo>
                  <a:lnTo>
                    <a:pt x="5795" y="1104"/>
                  </a:lnTo>
                  <a:lnTo>
                    <a:pt x="5800" y="1105"/>
                  </a:lnTo>
                  <a:lnTo>
                    <a:pt x="5806" y="1106"/>
                  </a:lnTo>
                  <a:lnTo>
                    <a:pt x="5812" y="1107"/>
                  </a:lnTo>
                  <a:lnTo>
                    <a:pt x="5818" y="1107"/>
                  </a:lnTo>
                  <a:lnTo>
                    <a:pt x="5824" y="1108"/>
                  </a:lnTo>
                  <a:lnTo>
                    <a:pt x="5829" y="1109"/>
                  </a:lnTo>
                  <a:lnTo>
                    <a:pt x="5835" y="1110"/>
                  </a:lnTo>
                  <a:lnTo>
                    <a:pt x="5840" y="1111"/>
                  </a:lnTo>
                  <a:lnTo>
                    <a:pt x="5847" y="1111"/>
                  </a:lnTo>
                  <a:lnTo>
                    <a:pt x="5852" y="1113"/>
                  </a:lnTo>
                  <a:lnTo>
                    <a:pt x="5858" y="1114"/>
                  </a:lnTo>
                  <a:lnTo>
                    <a:pt x="5863" y="1115"/>
                  </a:lnTo>
                  <a:lnTo>
                    <a:pt x="5869" y="1115"/>
                  </a:lnTo>
                  <a:lnTo>
                    <a:pt x="5875" y="1116"/>
                  </a:lnTo>
                  <a:lnTo>
                    <a:pt x="5881" y="1117"/>
                  </a:lnTo>
                  <a:lnTo>
                    <a:pt x="5886" y="1118"/>
                  </a:lnTo>
                  <a:lnTo>
                    <a:pt x="5892" y="1119"/>
                  </a:lnTo>
                  <a:lnTo>
                    <a:pt x="5897" y="1119"/>
                  </a:lnTo>
                  <a:lnTo>
                    <a:pt x="5904" y="1120"/>
                  </a:lnTo>
                  <a:lnTo>
                    <a:pt x="5910" y="1121"/>
                  </a:lnTo>
                  <a:lnTo>
                    <a:pt x="5915" y="1122"/>
                  </a:lnTo>
                  <a:lnTo>
                    <a:pt x="5921" y="1122"/>
                  </a:lnTo>
                  <a:lnTo>
                    <a:pt x="5926" y="1123"/>
                  </a:lnTo>
                  <a:lnTo>
                    <a:pt x="5933" y="1124"/>
                  </a:lnTo>
                  <a:lnTo>
                    <a:pt x="5938" y="1125"/>
                  </a:lnTo>
                  <a:lnTo>
                    <a:pt x="5944" y="1125"/>
                  </a:lnTo>
                  <a:lnTo>
                    <a:pt x="5949" y="1126"/>
                  </a:lnTo>
                  <a:lnTo>
                    <a:pt x="5955" y="1127"/>
                  </a:lnTo>
                  <a:lnTo>
                    <a:pt x="5961" y="1128"/>
                  </a:lnTo>
                  <a:lnTo>
                    <a:pt x="5967" y="1128"/>
                  </a:lnTo>
                  <a:lnTo>
                    <a:pt x="5972" y="1129"/>
                  </a:lnTo>
                  <a:lnTo>
                    <a:pt x="5978" y="1130"/>
                  </a:lnTo>
                  <a:lnTo>
                    <a:pt x="5983" y="1130"/>
                  </a:lnTo>
                  <a:lnTo>
                    <a:pt x="5990" y="1131"/>
                  </a:lnTo>
                  <a:lnTo>
                    <a:pt x="5996" y="1132"/>
                  </a:lnTo>
                  <a:lnTo>
                    <a:pt x="6001" y="1133"/>
                  </a:lnTo>
                  <a:lnTo>
                    <a:pt x="6007" y="1133"/>
                  </a:lnTo>
                  <a:lnTo>
                    <a:pt x="6012" y="1134"/>
                  </a:lnTo>
                  <a:lnTo>
                    <a:pt x="6019" y="1135"/>
                  </a:lnTo>
                  <a:lnTo>
                    <a:pt x="6024" y="1136"/>
                  </a:lnTo>
                  <a:lnTo>
                    <a:pt x="6030" y="1136"/>
                  </a:lnTo>
                  <a:lnTo>
                    <a:pt x="6035" y="1137"/>
                  </a:lnTo>
                  <a:lnTo>
                    <a:pt x="6041" y="1138"/>
                  </a:lnTo>
                  <a:lnTo>
                    <a:pt x="6047" y="1138"/>
                  </a:lnTo>
                  <a:lnTo>
                    <a:pt x="6053" y="1139"/>
                  </a:lnTo>
                  <a:lnTo>
                    <a:pt x="6058" y="1141"/>
                  </a:lnTo>
                  <a:lnTo>
                    <a:pt x="6064" y="1141"/>
                  </a:lnTo>
                  <a:lnTo>
                    <a:pt x="6069" y="1142"/>
                  </a:lnTo>
                  <a:lnTo>
                    <a:pt x="6076" y="1143"/>
                  </a:lnTo>
                  <a:lnTo>
                    <a:pt x="6081" y="1143"/>
                  </a:lnTo>
                  <a:lnTo>
                    <a:pt x="6087" y="1144"/>
                  </a:lnTo>
                  <a:lnTo>
                    <a:pt x="6093" y="1145"/>
                  </a:lnTo>
                  <a:lnTo>
                    <a:pt x="6098" y="1146"/>
                  </a:lnTo>
                  <a:lnTo>
                    <a:pt x="6105" y="1146"/>
                  </a:lnTo>
                  <a:lnTo>
                    <a:pt x="6110" y="1147"/>
                  </a:lnTo>
                  <a:lnTo>
                    <a:pt x="6116" y="1148"/>
                  </a:lnTo>
                  <a:lnTo>
                    <a:pt x="6121" y="1148"/>
                  </a:lnTo>
                  <a:lnTo>
                    <a:pt x="6127" y="1149"/>
                  </a:lnTo>
                  <a:lnTo>
                    <a:pt x="6133" y="1150"/>
                  </a:lnTo>
                  <a:lnTo>
                    <a:pt x="6139" y="1150"/>
                  </a:lnTo>
                  <a:lnTo>
                    <a:pt x="6144" y="1151"/>
                  </a:lnTo>
                  <a:lnTo>
                    <a:pt x="6150" y="1152"/>
                  </a:lnTo>
                  <a:lnTo>
                    <a:pt x="6155" y="1152"/>
                  </a:lnTo>
                  <a:lnTo>
                    <a:pt x="6162" y="1153"/>
                  </a:lnTo>
                  <a:lnTo>
                    <a:pt x="6167" y="1154"/>
                  </a:lnTo>
                  <a:lnTo>
                    <a:pt x="6173" y="1154"/>
                  </a:lnTo>
                  <a:lnTo>
                    <a:pt x="6179" y="1155"/>
                  </a:lnTo>
                  <a:lnTo>
                    <a:pt x="6184" y="1156"/>
                  </a:lnTo>
                  <a:lnTo>
                    <a:pt x="6191" y="1156"/>
                  </a:lnTo>
                  <a:lnTo>
                    <a:pt x="6196" y="1157"/>
                  </a:lnTo>
                  <a:lnTo>
                    <a:pt x="6202" y="1157"/>
                  </a:lnTo>
                  <a:lnTo>
                    <a:pt x="6207" y="1158"/>
                  </a:lnTo>
                  <a:lnTo>
                    <a:pt x="6213" y="1159"/>
                  </a:lnTo>
                  <a:lnTo>
                    <a:pt x="6219" y="1159"/>
                  </a:lnTo>
                  <a:lnTo>
                    <a:pt x="6225" y="1160"/>
                  </a:lnTo>
                  <a:lnTo>
                    <a:pt x="6230" y="1161"/>
                  </a:lnTo>
                  <a:lnTo>
                    <a:pt x="6236" y="1161"/>
                  </a:lnTo>
                  <a:lnTo>
                    <a:pt x="6241" y="1162"/>
                  </a:lnTo>
                  <a:lnTo>
                    <a:pt x="6248" y="1163"/>
                  </a:lnTo>
                  <a:lnTo>
                    <a:pt x="6253" y="1163"/>
                  </a:lnTo>
                  <a:lnTo>
                    <a:pt x="6259" y="1164"/>
                  </a:lnTo>
                  <a:lnTo>
                    <a:pt x="6264" y="1164"/>
                  </a:lnTo>
                  <a:lnTo>
                    <a:pt x="6270" y="1165"/>
                  </a:lnTo>
                  <a:lnTo>
                    <a:pt x="6277" y="1166"/>
                  </a:lnTo>
                  <a:lnTo>
                    <a:pt x="6282" y="1166"/>
                  </a:lnTo>
                  <a:lnTo>
                    <a:pt x="6288" y="1167"/>
                  </a:lnTo>
                  <a:lnTo>
                    <a:pt x="6293" y="1167"/>
                  </a:lnTo>
                  <a:lnTo>
                    <a:pt x="6299" y="1168"/>
                  </a:lnTo>
                  <a:lnTo>
                    <a:pt x="6305" y="1170"/>
                  </a:lnTo>
                  <a:lnTo>
                    <a:pt x="6311" y="1170"/>
                  </a:lnTo>
                  <a:lnTo>
                    <a:pt x="6316" y="1171"/>
                  </a:lnTo>
                  <a:lnTo>
                    <a:pt x="6322" y="1171"/>
                  </a:lnTo>
                  <a:lnTo>
                    <a:pt x="6327" y="1172"/>
                  </a:lnTo>
                  <a:lnTo>
                    <a:pt x="6334" y="1173"/>
                  </a:lnTo>
                  <a:lnTo>
                    <a:pt x="6339" y="1173"/>
                  </a:lnTo>
                  <a:lnTo>
                    <a:pt x="6345" y="1174"/>
                  </a:lnTo>
                  <a:lnTo>
                    <a:pt x="6350" y="1174"/>
                  </a:lnTo>
                  <a:lnTo>
                    <a:pt x="6356" y="1175"/>
                  </a:lnTo>
                  <a:lnTo>
                    <a:pt x="6363" y="1176"/>
                  </a:lnTo>
                  <a:lnTo>
                    <a:pt x="6368" y="1176"/>
                  </a:lnTo>
                  <a:lnTo>
                    <a:pt x="6374" y="1177"/>
                  </a:lnTo>
                  <a:lnTo>
                    <a:pt x="6379" y="1177"/>
                  </a:lnTo>
                  <a:lnTo>
                    <a:pt x="6386" y="1178"/>
                  </a:lnTo>
                  <a:lnTo>
                    <a:pt x="6391" y="1179"/>
                  </a:lnTo>
                  <a:lnTo>
                    <a:pt x="6397" y="1179"/>
                  </a:lnTo>
                  <a:lnTo>
                    <a:pt x="6402" y="1180"/>
                  </a:lnTo>
                  <a:lnTo>
                    <a:pt x="6408" y="1180"/>
                  </a:lnTo>
                  <a:lnTo>
                    <a:pt x="6413" y="1181"/>
                  </a:lnTo>
                  <a:lnTo>
                    <a:pt x="6420" y="1181"/>
                  </a:lnTo>
                  <a:lnTo>
                    <a:pt x="6425" y="1182"/>
                  </a:lnTo>
                  <a:lnTo>
                    <a:pt x="6431" y="1183"/>
                  </a:lnTo>
                  <a:lnTo>
                    <a:pt x="6436" y="1183"/>
                  </a:lnTo>
                  <a:lnTo>
                    <a:pt x="6443" y="1184"/>
                  </a:lnTo>
                  <a:lnTo>
                    <a:pt x="6448" y="1184"/>
                  </a:lnTo>
                  <a:lnTo>
                    <a:pt x="6454" y="1185"/>
                  </a:lnTo>
                  <a:lnTo>
                    <a:pt x="6460" y="1185"/>
                  </a:lnTo>
                  <a:lnTo>
                    <a:pt x="6465" y="1186"/>
                  </a:lnTo>
                  <a:lnTo>
                    <a:pt x="6472" y="1186"/>
                  </a:lnTo>
                  <a:lnTo>
                    <a:pt x="6477" y="1187"/>
                  </a:lnTo>
                  <a:lnTo>
                    <a:pt x="6483" y="1188"/>
                  </a:lnTo>
                  <a:lnTo>
                    <a:pt x="6488" y="1188"/>
                  </a:lnTo>
                  <a:lnTo>
                    <a:pt x="6494" y="1189"/>
                  </a:lnTo>
                  <a:lnTo>
                    <a:pt x="6500" y="1189"/>
                  </a:lnTo>
                  <a:lnTo>
                    <a:pt x="6506" y="1190"/>
                  </a:lnTo>
                  <a:lnTo>
                    <a:pt x="6511" y="1190"/>
                  </a:lnTo>
                  <a:lnTo>
                    <a:pt x="6517" y="1191"/>
                  </a:lnTo>
                  <a:lnTo>
                    <a:pt x="6522" y="1191"/>
                  </a:lnTo>
                  <a:lnTo>
                    <a:pt x="6529" y="1192"/>
                  </a:lnTo>
                  <a:lnTo>
                    <a:pt x="6534" y="1192"/>
                  </a:lnTo>
                  <a:lnTo>
                    <a:pt x="6540" y="1193"/>
                  </a:lnTo>
                  <a:lnTo>
                    <a:pt x="6546" y="1193"/>
                  </a:lnTo>
                  <a:lnTo>
                    <a:pt x="6551" y="1194"/>
                  </a:lnTo>
                  <a:lnTo>
                    <a:pt x="6558" y="1194"/>
                  </a:lnTo>
                  <a:lnTo>
                    <a:pt x="6563" y="1195"/>
                  </a:lnTo>
                  <a:lnTo>
                    <a:pt x="6569" y="1195"/>
                  </a:lnTo>
                  <a:lnTo>
                    <a:pt x="6574" y="1196"/>
                  </a:lnTo>
                  <a:lnTo>
                    <a:pt x="6580" y="1197"/>
                  </a:lnTo>
                  <a:lnTo>
                    <a:pt x="6586" y="1197"/>
                  </a:lnTo>
                  <a:lnTo>
                    <a:pt x="6592" y="1199"/>
                  </a:lnTo>
                  <a:lnTo>
                    <a:pt x="6597" y="1199"/>
                  </a:lnTo>
                  <a:lnTo>
                    <a:pt x="6603" y="1200"/>
                  </a:lnTo>
                  <a:lnTo>
                    <a:pt x="6608" y="1200"/>
                  </a:lnTo>
                  <a:lnTo>
                    <a:pt x="6615" y="1201"/>
                  </a:lnTo>
                  <a:lnTo>
                    <a:pt x="6620" y="1201"/>
                  </a:lnTo>
                  <a:lnTo>
                    <a:pt x="6626" y="1202"/>
                  </a:lnTo>
                  <a:lnTo>
                    <a:pt x="6631" y="1202"/>
                  </a:lnTo>
                  <a:lnTo>
                    <a:pt x="6637" y="1203"/>
                  </a:lnTo>
                  <a:lnTo>
                    <a:pt x="6644" y="1203"/>
                  </a:lnTo>
                  <a:lnTo>
                    <a:pt x="6649" y="1204"/>
                  </a:lnTo>
                  <a:lnTo>
                    <a:pt x="6655" y="1204"/>
                  </a:lnTo>
                  <a:lnTo>
                    <a:pt x="6660" y="1205"/>
                  </a:lnTo>
                  <a:lnTo>
                    <a:pt x="6666" y="1205"/>
                  </a:lnTo>
                  <a:lnTo>
                    <a:pt x="6672" y="1206"/>
                  </a:lnTo>
                  <a:lnTo>
                    <a:pt x="6678" y="1206"/>
                  </a:lnTo>
                  <a:lnTo>
                    <a:pt x="6683" y="1207"/>
                  </a:lnTo>
                  <a:lnTo>
                    <a:pt x="6689" y="1207"/>
                  </a:lnTo>
                  <a:lnTo>
                    <a:pt x="6694" y="1208"/>
                  </a:lnTo>
                  <a:lnTo>
                    <a:pt x="6701" y="1208"/>
                  </a:lnTo>
                  <a:lnTo>
                    <a:pt x="6706" y="1208"/>
                  </a:lnTo>
                  <a:lnTo>
                    <a:pt x="6712" y="1209"/>
                  </a:lnTo>
                  <a:lnTo>
                    <a:pt x="6717" y="1209"/>
                  </a:lnTo>
                  <a:lnTo>
                    <a:pt x="6723" y="1210"/>
                  </a:lnTo>
                  <a:lnTo>
                    <a:pt x="6730" y="1210"/>
                  </a:lnTo>
                  <a:lnTo>
                    <a:pt x="6735" y="1211"/>
                  </a:lnTo>
                  <a:lnTo>
                    <a:pt x="6741" y="1211"/>
                  </a:lnTo>
                  <a:lnTo>
                    <a:pt x="6746" y="1212"/>
                  </a:lnTo>
                  <a:lnTo>
                    <a:pt x="6752" y="1212"/>
                  </a:lnTo>
                  <a:lnTo>
                    <a:pt x="6758" y="1213"/>
                  </a:lnTo>
                  <a:lnTo>
                    <a:pt x="6764" y="1213"/>
                  </a:lnTo>
                  <a:lnTo>
                    <a:pt x="6769" y="1214"/>
                  </a:lnTo>
                  <a:lnTo>
                    <a:pt x="6775" y="1214"/>
                  </a:lnTo>
                  <a:lnTo>
                    <a:pt x="6780" y="1215"/>
                  </a:lnTo>
                  <a:lnTo>
                    <a:pt x="6787" y="1215"/>
                  </a:lnTo>
                  <a:lnTo>
                    <a:pt x="6792" y="1215"/>
                  </a:lnTo>
                  <a:lnTo>
                    <a:pt x="6798" y="1216"/>
                  </a:lnTo>
                  <a:lnTo>
                    <a:pt x="6803" y="1216"/>
                  </a:lnTo>
                  <a:lnTo>
                    <a:pt x="6809" y="1217"/>
                  </a:lnTo>
                  <a:lnTo>
                    <a:pt x="6815" y="1217"/>
                  </a:lnTo>
                  <a:lnTo>
                    <a:pt x="6821" y="1218"/>
                  </a:lnTo>
                  <a:lnTo>
                    <a:pt x="6827" y="1218"/>
                  </a:lnTo>
                  <a:lnTo>
                    <a:pt x="6832" y="1219"/>
                  </a:lnTo>
                  <a:lnTo>
                    <a:pt x="6838" y="1219"/>
                  </a:lnTo>
                  <a:lnTo>
                    <a:pt x="6844" y="1219"/>
                  </a:lnTo>
                  <a:lnTo>
                    <a:pt x="6850" y="1220"/>
                  </a:lnTo>
                  <a:lnTo>
                    <a:pt x="6855" y="1220"/>
                  </a:lnTo>
                  <a:lnTo>
                    <a:pt x="6861" y="1221"/>
                  </a:lnTo>
                  <a:lnTo>
                    <a:pt x="6866" y="1221"/>
                  </a:lnTo>
                  <a:lnTo>
                    <a:pt x="6873" y="1222"/>
                  </a:lnTo>
                  <a:lnTo>
                    <a:pt x="6878" y="1222"/>
                  </a:lnTo>
                  <a:lnTo>
                    <a:pt x="6884" y="1223"/>
                  </a:lnTo>
                  <a:lnTo>
                    <a:pt x="6889" y="1223"/>
                  </a:lnTo>
                  <a:lnTo>
                    <a:pt x="6895" y="1223"/>
                  </a:lnTo>
                  <a:lnTo>
                    <a:pt x="6901" y="1224"/>
                  </a:lnTo>
                  <a:lnTo>
                    <a:pt x="6907" y="1224"/>
                  </a:lnTo>
                  <a:lnTo>
                    <a:pt x="6913" y="1225"/>
                  </a:lnTo>
                  <a:lnTo>
                    <a:pt x="6918" y="1225"/>
                  </a:lnTo>
                  <a:lnTo>
                    <a:pt x="6924" y="1227"/>
                  </a:lnTo>
                  <a:lnTo>
                    <a:pt x="6930" y="1227"/>
                  </a:lnTo>
                  <a:lnTo>
                    <a:pt x="6936" y="1227"/>
                  </a:lnTo>
                  <a:lnTo>
                    <a:pt x="6941" y="1228"/>
                  </a:lnTo>
                  <a:lnTo>
                    <a:pt x="6947" y="1228"/>
                  </a:lnTo>
                  <a:lnTo>
                    <a:pt x="6952" y="1229"/>
                  </a:lnTo>
                  <a:lnTo>
                    <a:pt x="6959" y="1229"/>
                  </a:lnTo>
                  <a:lnTo>
                    <a:pt x="6964" y="1229"/>
                  </a:lnTo>
                  <a:lnTo>
                    <a:pt x="6970" y="1230"/>
                  </a:lnTo>
                  <a:lnTo>
                    <a:pt x="6975" y="1230"/>
                  </a:lnTo>
                  <a:lnTo>
                    <a:pt x="6981" y="1231"/>
                  </a:lnTo>
                  <a:lnTo>
                    <a:pt x="6987" y="1231"/>
                  </a:lnTo>
                  <a:lnTo>
                    <a:pt x="6993" y="1231"/>
                  </a:lnTo>
                  <a:lnTo>
                    <a:pt x="6998" y="1232"/>
                  </a:lnTo>
                  <a:lnTo>
                    <a:pt x="7004" y="1232"/>
                  </a:lnTo>
                  <a:lnTo>
                    <a:pt x="7010" y="1233"/>
                  </a:lnTo>
                  <a:lnTo>
                    <a:pt x="7016" y="1233"/>
                  </a:lnTo>
                  <a:lnTo>
                    <a:pt x="7022" y="1233"/>
                  </a:lnTo>
                  <a:lnTo>
                    <a:pt x="7027" y="1234"/>
                  </a:lnTo>
                  <a:lnTo>
                    <a:pt x="7033" y="1234"/>
                  </a:lnTo>
                  <a:lnTo>
                    <a:pt x="7038" y="1235"/>
                  </a:lnTo>
                  <a:lnTo>
                    <a:pt x="7045" y="1235"/>
                  </a:lnTo>
                  <a:lnTo>
                    <a:pt x="7050" y="1235"/>
                  </a:lnTo>
                  <a:lnTo>
                    <a:pt x="7056" y="1236"/>
                  </a:lnTo>
                  <a:lnTo>
                    <a:pt x="7061" y="1236"/>
                  </a:lnTo>
                  <a:lnTo>
                    <a:pt x="7067" y="1237"/>
                  </a:lnTo>
                  <a:lnTo>
                    <a:pt x="7073" y="1237"/>
                  </a:lnTo>
                  <a:lnTo>
                    <a:pt x="7079" y="1237"/>
                  </a:lnTo>
                  <a:lnTo>
                    <a:pt x="7084" y="1238"/>
                  </a:lnTo>
                  <a:lnTo>
                    <a:pt x="7090" y="1238"/>
                  </a:lnTo>
                  <a:lnTo>
                    <a:pt x="7096" y="1238"/>
                  </a:lnTo>
                  <a:lnTo>
                    <a:pt x="7102" y="1239"/>
                  </a:lnTo>
                  <a:lnTo>
                    <a:pt x="7108" y="1239"/>
                  </a:lnTo>
                  <a:lnTo>
                    <a:pt x="7113" y="1240"/>
                  </a:lnTo>
                  <a:lnTo>
                    <a:pt x="7119" y="1240"/>
                  </a:lnTo>
                  <a:lnTo>
                    <a:pt x="7124" y="1240"/>
                  </a:lnTo>
                  <a:lnTo>
                    <a:pt x="7131" y="1241"/>
                  </a:lnTo>
                  <a:lnTo>
                    <a:pt x="7136" y="1241"/>
                  </a:lnTo>
                  <a:lnTo>
                    <a:pt x="7142" y="1241"/>
                  </a:lnTo>
                  <a:lnTo>
                    <a:pt x="7147" y="1242"/>
                  </a:lnTo>
                  <a:lnTo>
                    <a:pt x="7153" y="1242"/>
                  </a:lnTo>
                  <a:lnTo>
                    <a:pt x="7159" y="1243"/>
                  </a:lnTo>
                  <a:lnTo>
                    <a:pt x="7165" y="1243"/>
                  </a:lnTo>
                  <a:lnTo>
                    <a:pt x="7170" y="1243"/>
                  </a:lnTo>
                  <a:lnTo>
                    <a:pt x="7176" y="1244"/>
                  </a:lnTo>
                  <a:lnTo>
                    <a:pt x="7181" y="1244"/>
                  </a:lnTo>
                  <a:lnTo>
                    <a:pt x="7188" y="1244"/>
                  </a:lnTo>
                  <a:lnTo>
                    <a:pt x="7194" y="1245"/>
                  </a:lnTo>
                  <a:lnTo>
                    <a:pt x="7199" y="1245"/>
                  </a:lnTo>
                  <a:lnTo>
                    <a:pt x="7205" y="1245"/>
                  </a:lnTo>
                  <a:lnTo>
                    <a:pt x="7210" y="1246"/>
                  </a:lnTo>
                  <a:lnTo>
                    <a:pt x="7217" y="1246"/>
                  </a:lnTo>
                  <a:lnTo>
                    <a:pt x="7222" y="1246"/>
                  </a:lnTo>
                  <a:lnTo>
                    <a:pt x="7228" y="1247"/>
                  </a:lnTo>
                  <a:lnTo>
                    <a:pt x="7233" y="1247"/>
                  </a:lnTo>
                  <a:lnTo>
                    <a:pt x="7239" y="1247"/>
                  </a:lnTo>
                  <a:lnTo>
                    <a:pt x="7245" y="1248"/>
                  </a:lnTo>
                  <a:lnTo>
                    <a:pt x="7251" y="1248"/>
                  </a:lnTo>
                  <a:lnTo>
                    <a:pt x="7256" y="1249"/>
                  </a:lnTo>
                  <a:lnTo>
                    <a:pt x="7262" y="1249"/>
                  </a:lnTo>
                  <a:lnTo>
                    <a:pt x="7267" y="1249"/>
                  </a:lnTo>
                  <a:lnTo>
                    <a:pt x="7274" y="1250"/>
                  </a:lnTo>
                  <a:lnTo>
                    <a:pt x="7280" y="1250"/>
                  </a:lnTo>
                  <a:lnTo>
                    <a:pt x="7285" y="1250"/>
                  </a:lnTo>
                  <a:lnTo>
                    <a:pt x="7291" y="1251"/>
                  </a:lnTo>
                  <a:lnTo>
                    <a:pt x="7296" y="1251"/>
                  </a:lnTo>
                  <a:lnTo>
                    <a:pt x="7303" y="1251"/>
                  </a:lnTo>
                  <a:lnTo>
                    <a:pt x="7308" y="1252"/>
                  </a:lnTo>
                  <a:lnTo>
                    <a:pt x="7314" y="1252"/>
                  </a:lnTo>
                  <a:lnTo>
                    <a:pt x="7319" y="1252"/>
                  </a:lnTo>
                  <a:lnTo>
                    <a:pt x="7325" y="1253"/>
                  </a:lnTo>
                  <a:lnTo>
                    <a:pt x="7331" y="1253"/>
                  </a:lnTo>
                  <a:lnTo>
                    <a:pt x="7337" y="1253"/>
                  </a:lnTo>
                  <a:lnTo>
                    <a:pt x="7342" y="1254"/>
                  </a:lnTo>
                  <a:lnTo>
                    <a:pt x="7348" y="1254"/>
                  </a:lnTo>
                  <a:lnTo>
                    <a:pt x="7353" y="1254"/>
                  </a:lnTo>
                  <a:lnTo>
                    <a:pt x="7360" y="1254"/>
                  </a:lnTo>
                  <a:lnTo>
                    <a:pt x="7365" y="1256"/>
                  </a:lnTo>
                  <a:lnTo>
                    <a:pt x="7371" y="1256"/>
                  </a:lnTo>
                  <a:lnTo>
                    <a:pt x="7377" y="1256"/>
                  </a:lnTo>
                  <a:lnTo>
                    <a:pt x="7382" y="1257"/>
                  </a:lnTo>
                  <a:lnTo>
                    <a:pt x="7389" y="1257"/>
                  </a:lnTo>
                  <a:lnTo>
                    <a:pt x="7394" y="1257"/>
                  </a:lnTo>
                  <a:lnTo>
                    <a:pt x="7400" y="1258"/>
                  </a:lnTo>
                  <a:lnTo>
                    <a:pt x="7405" y="1258"/>
                  </a:lnTo>
                  <a:lnTo>
                    <a:pt x="7411" y="1258"/>
                  </a:lnTo>
                  <a:lnTo>
                    <a:pt x="7417" y="1259"/>
                  </a:lnTo>
                  <a:lnTo>
                    <a:pt x="7423" y="1259"/>
                  </a:lnTo>
                  <a:lnTo>
                    <a:pt x="7428" y="1259"/>
                  </a:lnTo>
                  <a:lnTo>
                    <a:pt x="7434" y="1260"/>
                  </a:lnTo>
                  <a:lnTo>
                    <a:pt x="7439" y="1260"/>
                  </a:lnTo>
                  <a:lnTo>
                    <a:pt x="7446" y="1260"/>
                  </a:lnTo>
                  <a:lnTo>
                    <a:pt x="7451" y="1260"/>
                  </a:lnTo>
                  <a:lnTo>
                    <a:pt x="7457" y="1261"/>
                  </a:lnTo>
                  <a:lnTo>
                    <a:pt x="7463" y="1261"/>
                  </a:lnTo>
                  <a:lnTo>
                    <a:pt x="7468" y="1261"/>
                  </a:lnTo>
                  <a:lnTo>
                    <a:pt x="7475" y="1262"/>
                  </a:lnTo>
                  <a:lnTo>
                    <a:pt x="7480" y="1262"/>
                  </a:lnTo>
                  <a:lnTo>
                    <a:pt x="7486" y="1262"/>
                  </a:lnTo>
                  <a:lnTo>
                    <a:pt x="7491" y="1263"/>
                  </a:lnTo>
                  <a:lnTo>
                    <a:pt x="7497" y="1263"/>
                  </a:lnTo>
                  <a:lnTo>
                    <a:pt x="7503" y="1263"/>
                  </a:lnTo>
                  <a:lnTo>
                    <a:pt x="7509" y="1263"/>
                  </a:lnTo>
                  <a:lnTo>
                    <a:pt x="7514" y="1264"/>
                  </a:lnTo>
                  <a:lnTo>
                    <a:pt x="7520" y="1264"/>
                  </a:lnTo>
                  <a:lnTo>
                    <a:pt x="7525" y="1264"/>
                  </a:lnTo>
                  <a:lnTo>
                    <a:pt x="7532" y="1265"/>
                  </a:lnTo>
                  <a:lnTo>
                    <a:pt x="7537" y="1265"/>
                  </a:lnTo>
                  <a:lnTo>
                    <a:pt x="7543" y="1265"/>
                  </a:lnTo>
                  <a:lnTo>
                    <a:pt x="7548" y="1265"/>
                  </a:lnTo>
                  <a:lnTo>
                    <a:pt x="7554" y="1266"/>
                  </a:lnTo>
                  <a:lnTo>
                    <a:pt x="7561" y="1266"/>
                  </a:lnTo>
                  <a:lnTo>
                    <a:pt x="7566" y="1266"/>
                  </a:lnTo>
                  <a:lnTo>
                    <a:pt x="7572" y="1267"/>
                  </a:lnTo>
                  <a:lnTo>
                    <a:pt x="7577" y="1267"/>
                  </a:lnTo>
                  <a:lnTo>
                    <a:pt x="7583" y="1267"/>
                  </a:lnTo>
                  <a:lnTo>
                    <a:pt x="7589" y="1267"/>
                  </a:lnTo>
                  <a:lnTo>
                    <a:pt x="7595" y="1268"/>
                  </a:lnTo>
                  <a:lnTo>
                    <a:pt x="7600" y="1268"/>
                  </a:lnTo>
                  <a:lnTo>
                    <a:pt x="7606" y="1268"/>
                  </a:lnTo>
                  <a:lnTo>
                    <a:pt x="7611" y="1269"/>
                  </a:lnTo>
                  <a:lnTo>
                    <a:pt x="7618" y="1269"/>
                  </a:lnTo>
                  <a:lnTo>
                    <a:pt x="7623" y="1269"/>
                  </a:lnTo>
                  <a:lnTo>
                    <a:pt x="7629" y="1269"/>
                  </a:lnTo>
                  <a:lnTo>
                    <a:pt x="7634" y="1270"/>
                  </a:lnTo>
                  <a:lnTo>
                    <a:pt x="7640" y="1270"/>
                  </a:lnTo>
                  <a:lnTo>
                    <a:pt x="7647" y="1270"/>
                  </a:lnTo>
                  <a:lnTo>
                    <a:pt x="7652" y="1270"/>
                  </a:lnTo>
                  <a:lnTo>
                    <a:pt x="7658" y="1271"/>
                  </a:lnTo>
                  <a:lnTo>
                    <a:pt x="7663" y="1271"/>
                  </a:lnTo>
                  <a:lnTo>
                    <a:pt x="7669" y="1271"/>
                  </a:lnTo>
                  <a:lnTo>
                    <a:pt x="7675" y="1271"/>
                  </a:lnTo>
                  <a:lnTo>
                    <a:pt x="7681" y="1272"/>
                  </a:lnTo>
                  <a:lnTo>
                    <a:pt x="7686" y="1272"/>
                  </a:lnTo>
                  <a:lnTo>
                    <a:pt x="7692" y="1272"/>
                  </a:lnTo>
                  <a:lnTo>
                    <a:pt x="7697" y="1273"/>
                  </a:lnTo>
                  <a:lnTo>
                    <a:pt x="7704" y="1273"/>
                  </a:lnTo>
                  <a:lnTo>
                    <a:pt x="7709" y="1273"/>
                  </a:lnTo>
                  <a:lnTo>
                    <a:pt x="7715" y="1273"/>
                  </a:lnTo>
                  <a:lnTo>
                    <a:pt x="7720" y="1274"/>
                  </a:lnTo>
                  <a:lnTo>
                    <a:pt x="7726" y="1274"/>
                  </a:lnTo>
                  <a:lnTo>
                    <a:pt x="7732" y="1274"/>
                  </a:lnTo>
                  <a:lnTo>
                    <a:pt x="7738" y="1274"/>
                  </a:lnTo>
                  <a:lnTo>
                    <a:pt x="7744" y="1275"/>
                  </a:lnTo>
                  <a:lnTo>
                    <a:pt x="7749" y="1275"/>
                  </a:lnTo>
                  <a:lnTo>
                    <a:pt x="7755" y="1275"/>
                  </a:lnTo>
                  <a:lnTo>
                    <a:pt x="7761" y="1275"/>
                  </a:lnTo>
                  <a:lnTo>
                    <a:pt x="7767" y="1276"/>
                  </a:lnTo>
                  <a:lnTo>
                    <a:pt x="7772" y="1276"/>
                  </a:lnTo>
                  <a:lnTo>
                    <a:pt x="7778" y="1276"/>
                  </a:lnTo>
                  <a:lnTo>
                    <a:pt x="7783" y="1276"/>
                  </a:lnTo>
                  <a:lnTo>
                    <a:pt x="7790" y="1277"/>
                  </a:lnTo>
                  <a:lnTo>
                    <a:pt x="7795" y="1277"/>
                  </a:lnTo>
                  <a:lnTo>
                    <a:pt x="7801" y="1277"/>
                  </a:lnTo>
                  <a:lnTo>
                    <a:pt x="7806" y="1277"/>
                  </a:lnTo>
                  <a:lnTo>
                    <a:pt x="7812" y="1278"/>
                  </a:lnTo>
                  <a:lnTo>
                    <a:pt x="7818" y="1278"/>
                  </a:lnTo>
                  <a:lnTo>
                    <a:pt x="7824" y="1278"/>
                  </a:lnTo>
                  <a:lnTo>
                    <a:pt x="7830" y="1278"/>
                  </a:lnTo>
                  <a:lnTo>
                    <a:pt x="7835" y="1278"/>
                  </a:lnTo>
                  <a:lnTo>
                    <a:pt x="7841" y="1279"/>
                  </a:lnTo>
                  <a:lnTo>
                    <a:pt x="7847" y="1279"/>
                  </a:lnTo>
                  <a:lnTo>
                    <a:pt x="7853" y="1279"/>
                  </a:lnTo>
                  <a:lnTo>
                    <a:pt x="7858" y="1279"/>
                  </a:lnTo>
                  <a:lnTo>
                    <a:pt x="7864" y="1280"/>
                  </a:lnTo>
                  <a:lnTo>
                    <a:pt x="7869" y="1280"/>
                  </a:lnTo>
                  <a:lnTo>
                    <a:pt x="7876" y="1280"/>
                  </a:lnTo>
                  <a:lnTo>
                    <a:pt x="7881" y="1280"/>
                  </a:lnTo>
                  <a:lnTo>
                    <a:pt x="7887" y="1281"/>
                  </a:lnTo>
                  <a:lnTo>
                    <a:pt x="7892" y="1281"/>
                  </a:lnTo>
                  <a:lnTo>
                    <a:pt x="7898" y="1281"/>
                  </a:lnTo>
                  <a:lnTo>
                    <a:pt x="7904" y="1281"/>
                  </a:lnTo>
                  <a:lnTo>
                    <a:pt x="7910" y="1281"/>
                  </a:lnTo>
                  <a:lnTo>
                    <a:pt x="7915" y="1282"/>
                  </a:lnTo>
                  <a:lnTo>
                    <a:pt x="7921" y="1282"/>
                  </a:lnTo>
                  <a:lnTo>
                    <a:pt x="7928" y="1282"/>
                  </a:lnTo>
                  <a:lnTo>
                    <a:pt x="7933" y="1282"/>
                  </a:lnTo>
                  <a:lnTo>
                    <a:pt x="7939" y="1283"/>
                  </a:lnTo>
                  <a:lnTo>
                    <a:pt x="7944" y="1283"/>
                  </a:lnTo>
                  <a:lnTo>
                    <a:pt x="7950" y="1283"/>
                  </a:lnTo>
                  <a:lnTo>
                    <a:pt x="7955" y="1283"/>
                  </a:lnTo>
                  <a:lnTo>
                    <a:pt x="7962" y="1283"/>
                  </a:lnTo>
                  <a:lnTo>
                    <a:pt x="7967" y="1285"/>
                  </a:lnTo>
                  <a:lnTo>
                    <a:pt x="7973" y="1285"/>
                  </a:lnTo>
                  <a:lnTo>
                    <a:pt x="7978" y="1285"/>
                  </a:lnTo>
                  <a:lnTo>
                    <a:pt x="7984" y="1285"/>
                  </a:lnTo>
                  <a:lnTo>
                    <a:pt x="7990" y="1286"/>
                  </a:lnTo>
                  <a:lnTo>
                    <a:pt x="7996" y="1286"/>
                  </a:lnTo>
                  <a:lnTo>
                    <a:pt x="8001" y="1286"/>
                  </a:lnTo>
                  <a:lnTo>
                    <a:pt x="8007" y="1286"/>
                  </a:lnTo>
                  <a:lnTo>
                    <a:pt x="8012" y="1286"/>
                  </a:lnTo>
                  <a:lnTo>
                    <a:pt x="8019" y="1287"/>
                  </a:lnTo>
                  <a:lnTo>
                    <a:pt x="8025" y="1287"/>
                  </a:lnTo>
                  <a:lnTo>
                    <a:pt x="8030" y="1287"/>
                  </a:lnTo>
                  <a:lnTo>
                    <a:pt x="8036" y="1287"/>
                  </a:lnTo>
                  <a:lnTo>
                    <a:pt x="8041" y="1287"/>
                  </a:lnTo>
                  <a:lnTo>
                    <a:pt x="8048" y="1288"/>
                  </a:lnTo>
                  <a:lnTo>
                    <a:pt x="8053" y="1288"/>
                  </a:lnTo>
                  <a:lnTo>
                    <a:pt x="8059" y="1288"/>
                  </a:lnTo>
                  <a:lnTo>
                    <a:pt x="8064" y="1288"/>
                  </a:lnTo>
                  <a:lnTo>
                    <a:pt x="8071" y="1288"/>
                  </a:lnTo>
                  <a:lnTo>
                    <a:pt x="8076" y="1289"/>
                  </a:lnTo>
                  <a:lnTo>
                    <a:pt x="8082" y="1289"/>
                  </a:lnTo>
                  <a:lnTo>
                    <a:pt x="8087" y="1289"/>
                  </a:lnTo>
                  <a:lnTo>
                    <a:pt x="8093" y="1289"/>
                  </a:lnTo>
                  <a:lnTo>
                    <a:pt x="8098" y="1289"/>
                  </a:lnTo>
                  <a:lnTo>
                    <a:pt x="8105" y="1290"/>
                  </a:lnTo>
                  <a:lnTo>
                    <a:pt x="8111" y="1290"/>
                  </a:lnTo>
                  <a:lnTo>
                    <a:pt x="8116" y="1290"/>
                  </a:lnTo>
                  <a:lnTo>
                    <a:pt x="8122" y="1290"/>
                  </a:lnTo>
                  <a:lnTo>
                    <a:pt x="8128" y="1290"/>
                  </a:lnTo>
                  <a:lnTo>
                    <a:pt x="8134" y="1291"/>
                  </a:lnTo>
                  <a:lnTo>
                    <a:pt x="8139" y="1291"/>
                  </a:lnTo>
                  <a:lnTo>
                    <a:pt x="8145" y="1291"/>
                  </a:lnTo>
                  <a:lnTo>
                    <a:pt x="8150" y="1291"/>
                  </a:lnTo>
                  <a:lnTo>
                    <a:pt x="8157" y="1291"/>
                  </a:lnTo>
                  <a:lnTo>
                    <a:pt x="8162" y="1292"/>
                  </a:lnTo>
                  <a:lnTo>
                    <a:pt x="8168" y="1292"/>
                  </a:lnTo>
                  <a:lnTo>
                    <a:pt x="8173" y="1292"/>
                  </a:lnTo>
                  <a:lnTo>
                    <a:pt x="8179" y="1292"/>
                  </a:lnTo>
                  <a:lnTo>
                    <a:pt x="8185" y="1292"/>
                  </a:lnTo>
                  <a:lnTo>
                    <a:pt x="8191" y="1293"/>
                  </a:lnTo>
                  <a:lnTo>
                    <a:pt x="8196" y="1293"/>
                  </a:lnTo>
                  <a:lnTo>
                    <a:pt x="8202" y="1293"/>
                  </a:lnTo>
                  <a:lnTo>
                    <a:pt x="8208" y="1293"/>
                  </a:lnTo>
                  <a:lnTo>
                    <a:pt x="8214" y="1293"/>
                  </a:lnTo>
                  <a:lnTo>
                    <a:pt x="8220" y="1294"/>
                  </a:lnTo>
                  <a:lnTo>
                    <a:pt x="8225" y="1294"/>
                  </a:lnTo>
                  <a:lnTo>
                    <a:pt x="8231" y="1294"/>
                  </a:lnTo>
                  <a:lnTo>
                    <a:pt x="8236" y="1294"/>
                  </a:lnTo>
                  <a:lnTo>
                    <a:pt x="8243" y="1294"/>
                  </a:lnTo>
                  <a:lnTo>
                    <a:pt x="8248" y="1294"/>
                  </a:lnTo>
                  <a:lnTo>
                    <a:pt x="8254" y="1295"/>
                  </a:lnTo>
                  <a:lnTo>
                    <a:pt x="8259" y="1295"/>
                  </a:lnTo>
                  <a:lnTo>
                    <a:pt x="8265" y="1295"/>
                  </a:lnTo>
                  <a:lnTo>
                    <a:pt x="8271" y="1295"/>
                  </a:lnTo>
                  <a:lnTo>
                    <a:pt x="8277" y="1295"/>
                  </a:lnTo>
                  <a:lnTo>
                    <a:pt x="8282" y="1296"/>
                  </a:lnTo>
                  <a:lnTo>
                    <a:pt x="8288" y="1296"/>
                  </a:lnTo>
                  <a:lnTo>
                    <a:pt x="8294" y="1296"/>
                  </a:lnTo>
                  <a:lnTo>
                    <a:pt x="8300" y="1296"/>
                  </a:lnTo>
                  <a:lnTo>
                    <a:pt x="8306" y="1296"/>
                  </a:lnTo>
                  <a:lnTo>
                    <a:pt x="8311" y="1296"/>
                  </a:lnTo>
                  <a:lnTo>
                    <a:pt x="8317" y="1297"/>
                  </a:lnTo>
                  <a:lnTo>
                    <a:pt x="8322" y="1297"/>
                  </a:lnTo>
                  <a:lnTo>
                    <a:pt x="8329" y="1297"/>
                  </a:lnTo>
                  <a:lnTo>
                    <a:pt x="8334" y="1297"/>
                  </a:lnTo>
                  <a:lnTo>
                    <a:pt x="8340" y="1297"/>
                  </a:lnTo>
                  <a:lnTo>
                    <a:pt x="8345" y="1297"/>
                  </a:lnTo>
                  <a:lnTo>
                    <a:pt x="8351" y="1298"/>
                  </a:lnTo>
                  <a:lnTo>
                    <a:pt x="8357" y="1298"/>
                  </a:lnTo>
                  <a:lnTo>
                    <a:pt x="8363" y="1298"/>
                  </a:lnTo>
                  <a:lnTo>
                    <a:pt x="8368" y="1298"/>
                  </a:lnTo>
                  <a:lnTo>
                    <a:pt x="8374" y="1298"/>
                  </a:lnTo>
                  <a:lnTo>
                    <a:pt x="8379" y="1298"/>
                  </a:lnTo>
                  <a:lnTo>
                    <a:pt x="8386" y="1299"/>
                  </a:lnTo>
                  <a:lnTo>
                    <a:pt x="8392" y="1299"/>
                  </a:lnTo>
                  <a:lnTo>
                    <a:pt x="8397" y="1299"/>
                  </a:lnTo>
                  <a:lnTo>
                    <a:pt x="8403" y="1299"/>
                  </a:lnTo>
                  <a:lnTo>
                    <a:pt x="8408" y="1299"/>
                  </a:lnTo>
                  <a:lnTo>
                    <a:pt x="8415" y="1299"/>
                  </a:lnTo>
                  <a:lnTo>
                    <a:pt x="8420" y="1300"/>
                  </a:lnTo>
                  <a:lnTo>
                    <a:pt x="8426" y="1300"/>
                  </a:lnTo>
                  <a:lnTo>
                    <a:pt x="8431" y="1300"/>
                  </a:lnTo>
                  <a:lnTo>
                    <a:pt x="8437" y="1300"/>
                  </a:lnTo>
                  <a:lnTo>
                    <a:pt x="8443" y="1300"/>
                  </a:lnTo>
                  <a:lnTo>
                    <a:pt x="8449" y="1300"/>
                  </a:lnTo>
                  <a:lnTo>
                    <a:pt x="8454" y="1301"/>
                  </a:lnTo>
                  <a:lnTo>
                    <a:pt x="8460" y="1301"/>
                  </a:lnTo>
                  <a:lnTo>
                    <a:pt x="8465" y="1301"/>
                  </a:lnTo>
                  <a:lnTo>
                    <a:pt x="8472" y="1301"/>
                  </a:lnTo>
                  <a:lnTo>
                    <a:pt x="8478" y="1301"/>
                  </a:lnTo>
                  <a:lnTo>
                    <a:pt x="8483" y="1301"/>
                  </a:lnTo>
                  <a:lnTo>
                    <a:pt x="8489" y="1301"/>
                  </a:lnTo>
                  <a:lnTo>
                    <a:pt x="8494" y="1302"/>
                  </a:lnTo>
                  <a:lnTo>
                    <a:pt x="8501" y="1302"/>
                  </a:lnTo>
                  <a:lnTo>
                    <a:pt x="8506" y="1302"/>
                  </a:lnTo>
                  <a:lnTo>
                    <a:pt x="8512" y="1302"/>
                  </a:lnTo>
                  <a:lnTo>
                    <a:pt x="8517" y="1302"/>
                  </a:lnTo>
                  <a:lnTo>
                    <a:pt x="8523" y="1302"/>
                  </a:lnTo>
                  <a:lnTo>
                    <a:pt x="8529" y="1303"/>
                  </a:lnTo>
                  <a:lnTo>
                    <a:pt x="8535" y="1303"/>
                  </a:lnTo>
                  <a:lnTo>
                    <a:pt x="8540" y="1303"/>
                  </a:lnTo>
                  <a:lnTo>
                    <a:pt x="8546" y="1303"/>
                  </a:lnTo>
                  <a:lnTo>
                    <a:pt x="8551" y="1303"/>
                  </a:lnTo>
                  <a:lnTo>
                    <a:pt x="8558" y="1303"/>
                  </a:lnTo>
                  <a:lnTo>
                    <a:pt x="8563" y="1303"/>
                  </a:lnTo>
                  <a:lnTo>
                    <a:pt x="8569" y="1304"/>
                  </a:lnTo>
                  <a:lnTo>
                    <a:pt x="8575" y="1304"/>
                  </a:lnTo>
                  <a:lnTo>
                    <a:pt x="8580" y="1304"/>
                  </a:lnTo>
                  <a:lnTo>
                    <a:pt x="8587" y="1304"/>
                  </a:lnTo>
                  <a:lnTo>
                    <a:pt x="8592" y="1304"/>
                  </a:lnTo>
                  <a:lnTo>
                    <a:pt x="8598" y="1304"/>
                  </a:lnTo>
                </a:path>
              </a:pathLst>
            </a:custGeom>
            <a:solidFill>
              <a:srgbClr val="FFEBD7">
                <a:alpha val="0"/>
              </a:srgbClr>
            </a:solidFill>
            <a:ln w="0">
              <a:solidFill>
                <a:srgbClr val="008000"/>
              </a:solidFill>
              <a:prstDash val="sysDash"/>
              <a:round/>
              <a:headEnd/>
              <a:tailEnd/>
            </a:ln>
          </p:spPr>
          <p:txBody>
            <a:bodyPr/>
            <a:lstStyle/>
            <a:p>
              <a:pPr>
                <a:defRPr/>
              </a:pPr>
              <a:endParaRPr lang="en-US" dirty="0"/>
            </a:p>
          </p:txBody>
        </p:sp>
        <p:sp>
          <p:nvSpPr>
            <p:cNvPr id="36939" name="Freeform 75"/>
            <p:cNvSpPr>
              <a:spLocks/>
            </p:cNvSpPr>
            <p:nvPr/>
          </p:nvSpPr>
          <p:spPr bwMode="auto">
            <a:xfrm>
              <a:off x="3605" y="771"/>
              <a:ext cx="955" cy="108"/>
            </a:xfrm>
            <a:custGeom>
              <a:avLst/>
              <a:gdLst/>
              <a:ahLst/>
              <a:cxnLst>
                <a:cxn ang="0">
                  <a:pos x="132" y="972"/>
                </a:cxn>
                <a:cxn ang="0">
                  <a:pos x="269" y="966"/>
                </a:cxn>
                <a:cxn ang="0">
                  <a:pos x="407" y="951"/>
                </a:cxn>
                <a:cxn ang="0">
                  <a:pos x="544" y="926"/>
                </a:cxn>
                <a:cxn ang="0">
                  <a:pos x="682" y="890"/>
                </a:cxn>
                <a:cxn ang="0">
                  <a:pos x="820" y="844"/>
                </a:cxn>
                <a:cxn ang="0">
                  <a:pos x="957" y="790"/>
                </a:cxn>
                <a:cxn ang="0">
                  <a:pos x="1094" y="731"/>
                </a:cxn>
                <a:cxn ang="0">
                  <a:pos x="1232" y="666"/>
                </a:cxn>
                <a:cxn ang="0">
                  <a:pos x="1370" y="599"/>
                </a:cxn>
                <a:cxn ang="0">
                  <a:pos x="1508" y="531"/>
                </a:cxn>
                <a:cxn ang="0">
                  <a:pos x="1645" y="464"/>
                </a:cxn>
                <a:cxn ang="0">
                  <a:pos x="1782" y="397"/>
                </a:cxn>
                <a:cxn ang="0">
                  <a:pos x="1920" y="335"/>
                </a:cxn>
                <a:cxn ang="0">
                  <a:pos x="2058" y="277"/>
                </a:cxn>
                <a:cxn ang="0">
                  <a:pos x="2195" y="223"/>
                </a:cxn>
                <a:cxn ang="0">
                  <a:pos x="2333" y="176"/>
                </a:cxn>
                <a:cxn ang="0">
                  <a:pos x="2470" y="132"/>
                </a:cxn>
                <a:cxn ang="0">
                  <a:pos x="2608" y="96"/>
                </a:cxn>
                <a:cxn ang="0">
                  <a:pos x="2745" y="66"/>
                </a:cxn>
                <a:cxn ang="0">
                  <a:pos x="2883" y="41"/>
                </a:cxn>
                <a:cxn ang="0">
                  <a:pos x="3021" y="22"/>
                </a:cxn>
                <a:cxn ang="0">
                  <a:pos x="3159" y="9"/>
                </a:cxn>
                <a:cxn ang="0">
                  <a:pos x="3295" y="2"/>
                </a:cxn>
                <a:cxn ang="0">
                  <a:pos x="3433" y="0"/>
                </a:cxn>
                <a:cxn ang="0">
                  <a:pos x="3571" y="2"/>
                </a:cxn>
                <a:cxn ang="0">
                  <a:pos x="3709" y="8"/>
                </a:cxn>
                <a:cxn ang="0">
                  <a:pos x="3846" y="18"/>
                </a:cxn>
                <a:cxn ang="0">
                  <a:pos x="3983" y="32"/>
                </a:cxn>
                <a:cxn ang="0">
                  <a:pos x="4121" y="48"/>
                </a:cxn>
                <a:cxn ang="0">
                  <a:pos x="4259" y="68"/>
                </a:cxn>
                <a:cxn ang="0">
                  <a:pos x="4396" y="91"/>
                </a:cxn>
                <a:cxn ang="0">
                  <a:pos x="4534" y="115"/>
                </a:cxn>
                <a:cxn ang="0">
                  <a:pos x="4671" y="140"/>
                </a:cxn>
                <a:cxn ang="0">
                  <a:pos x="4809" y="167"/>
                </a:cxn>
                <a:cxn ang="0">
                  <a:pos x="4946" y="195"/>
                </a:cxn>
                <a:cxn ang="0">
                  <a:pos x="5084" y="223"/>
                </a:cxn>
                <a:cxn ang="0">
                  <a:pos x="5222" y="253"/>
                </a:cxn>
                <a:cxn ang="0">
                  <a:pos x="5360" y="282"/>
                </a:cxn>
                <a:cxn ang="0">
                  <a:pos x="5496" y="312"/>
                </a:cxn>
                <a:cxn ang="0">
                  <a:pos x="5634" y="343"/>
                </a:cxn>
                <a:cxn ang="0">
                  <a:pos x="5772" y="372"/>
                </a:cxn>
                <a:cxn ang="0">
                  <a:pos x="5910" y="401"/>
                </a:cxn>
                <a:cxn ang="0">
                  <a:pos x="6047" y="429"/>
                </a:cxn>
                <a:cxn ang="0">
                  <a:pos x="6184" y="456"/>
                </a:cxn>
                <a:cxn ang="0">
                  <a:pos x="6322" y="484"/>
                </a:cxn>
                <a:cxn ang="0">
                  <a:pos x="6460" y="510"/>
                </a:cxn>
                <a:cxn ang="0">
                  <a:pos x="6597" y="536"/>
                </a:cxn>
                <a:cxn ang="0">
                  <a:pos x="6735" y="561"/>
                </a:cxn>
                <a:cxn ang="0">
                  <a:pos x="6873" y="585"/>
                </a:cxn>
                <a:cxn ang="0">
                  <a:pos x="7010" y="608"/>
                </a:cxn>
                <a:cxn ang="0">
                  <a:pos x="7147" y="630"/>
                </a:cxn>
                <a:cxn ang="0">
                  <a:pos x="7285" y="650"/>
                </a:cxn>
                <a:cxn ang="0">
                  <a:pos x="7423" y="670"/>
                </a:cxn>
                <a:cxn ang="0">
                  <a:pos x="7561" y="690"/>
                </a:cxn>
                <a:cxn ang="0">
                  <a:pos x="7697" y="707"/>
                </a:cxn>
                <a:cxn ang="0">
                  <a:pos x="7835" y="725"/>
                </a:cxn>
                <a:cxn ang="0">
                  <a:pos x="7973" y="741"/>
                </a:cxn>
                <a:cxn ang="0">
                  <a:pos x="8111" y="757"/>
                </a:cxn>
                <a:cxn ang="0">
                  <a:pos x="8248" y="771"/>
                </a:cxn>
                <a:cxn ang="0">
                  <a:pos x="8386" y="785"/>
                </a:cxn>
                <a:cxn ang="0">
                  <a:pos x="8523" y="797"/>
                </a:cxn>
              </a:cxnLst>
              <a:rect l="0" t="0" r="r" b="b"/>
              <a:pathLst>
                <a:path w="8598" h="974">
                  <a:moveTo>
                    <a:pt x="0" y="974"/>
                  </a:moveTo>
                  <a:lnTo>
                    <a:pt x="5" y="974"/>
                  </a:lnTo>
                  <a:lnTo>
                    <a:pt x="11" y="974"/>
                  </a:lnTo>
                  <a:lnTo>
                    <a:pt x="16" y="974"/>
                  </a:lnTo>
                  <a:lnTo>
                    <a:pt x="23" y="974"/>
                  </a:lnTo>
                  <a:lnTo>
                    <a:pt x="29" y="974"/>
                  </a:lnTo>
                  <a:lnTo>
                    <a:pt x="34" y="974"/>
                  </a:lnTo>
                  <a:lnTo>
                    <a:pt x="40" y="974"/>
                  </a:lnTo>
                  <a:lnTo>
                    <a:pt x="46" y="974"/>
                  </a:lnTo>
                  <a:lnTo>
                    <a:pt x="52" y="974"/>
                  </a:lnTo>
                  <a:lnTo>
                    <a:pt x="57" y="974"/>
                  </a:lnTo>
                  <a:lnTo>
                    <a:pt x="63" y="974"/>
                  </a:lnTo>
                  <a:lnTo>
                    <a:pt x="68" y="974"/>
                  </a:lnTo>
                  <a:lnTo>
                    <a:pt x="75" y="974"/>
                  </a:lnTo>
                  <a:lnTo>
                    <a:pt x="80" y="974"/>
                  </a:lnTo>
                  <a:lnTo>
                    <a:pt x="86" y="974"/>
                  </a:lnTo>
                  <a:lnTo>
                    <a:pt x="91" y="974"/>
                  </a:lnTo>
                  <a:lnTo>
                    <a:pt x="97" y="974"/>
                  </a:lnTo>
                  <a:lnTo>
                    <a:pt x="103" y="974"/>
                  </a:lnTo>
                  <a:lnTo>
                    <a:pt x="109" y="974"/>
                  </a:lnTo>
                  <a:lnTo>
                    <a:pt x="114" y="974"/>
                  </a:lnTo>
                  <a:lnTo>
                    <a:pt x="120" y="972"/>
                  </a:lnTo>
                  <a:lnTo>
                    <a:pt x="126" y="972"/>
                  </a:lnTo>
                  <a:lnTo>
                    <a:pt x="132" y="972"/>
                  </a:lnTo>
                  <a:lnTo>
                    <a:pt x="138" y="972"/>
                  </a:lnTo>
                  <a:lnTo>
                    <a:pt x="143" y="972"/>
                  </a:lnTo>
                  <a:lnTo>
                    <a:pt x="149" y="972"/>
                  </a:lnTo>
                  <a:lnTo>
                    <a:pt x="154" y="972"/>
                  </a:lnTo>
                  <a:lnTo>
                    <a:pt x="161" y="971"/>
                  </a:lnTo>
                  <a:lnTo>
                    <a:pt x="166" y="971"/>
                  </a:lnTo>
                  <a:lnTo>
                    <a:pt x="172" y="971"/>
                  </a:lnTo>
                  <a:lnTo>
                    <a:pt x="177" y="971"/>
                  </a:lnTo>
                  <a:lnTo>
                    <a:pt x="183" y="971"/>
                  </a:lnTo>
                  <a:lnTo>
                    <a:pt x="189" y="971"/>
                  </a:lnTo>
                  <a:lnTo>
                    <a:pt x="195" y="970"/>
                  </a:lnTo>
                  <a:lnTo>
                    <a:pt x="200" y="970"/>
                  </a:lnTo>
                  <a:lnTo>
                    <a:pt x="206" y="970"/>
                  </a:lnTo>
                  <a:lnTo>
                    <a:pt x="212" y="969"/>
                  </a:lnTo>
                  <a:lnTo>
                    <a:pt x="218" y="969"/>
                  </a:lnTo>
                  <a:lnTo>
                    <a:pt x="224" y="969"/>
                  </a:lnTo>
                  <a:lnTo>
                    <a:pt x="229" y="969"/>
                  </a:lnTo>
                  <a:lnTo>
                    <a:pt x="235" y="968"/>
                  </a:lnTo>
                  <a:lnTo>
                    <a:pt x="240" y="968"/>
                  </a:lnTo>
                  <a:lnTo>
                    <a:pt x="247" y="968"/>
                  </a:lnTo>
                  <a:lnTo>
                    <a:pt x="252" y="967"/>
                  </a:lnTo>
                  <a:lnTo>
                    <a:pt x="258" y="967"/>
                  </a:lnTo>
                  <a:lnTo>
                    <a:pt x="263" y="966"/>
                  </a:lnTo>
                  <a:lnTo>
                    <a:pt x="269" y="966"/>
                  </a:lnTo>
                  <a:lnTo>
                    <a:pt x="275" y="966"/>
                  </a:lnTo>
                  <a:lnTo>
                    <a:pt x="281" y="965"/>
                  </a:lnTo>
                  <a:lnTo>
                    <a:pt x="286" y="965"/>
                  </a:lnTo>
                  <a:lnTo>
                    <a:pt x="292" y="964"/>
                  </a:lnTo>
                  <a:lnTo>
                    <a:pt x="297" y="964"/>
                  </a:lnTo>
                  <a:lnTo>
                    <a:pt x="304" y="963"/>
                  </a:lnTo>
                  <a:lnTo>
                    <a:pt x="310" y="963"/>
                  </a:lnTo>
                  <a:lnTo>
                    <a:pt x="315" y="962"/>
                  </a:lnTo>
                  <a:lnTo>
                    <a:pt x="321" y="962"/>
                  </a:lnTo>
                  <a:lnTo>
                    <a:pt x="326" y="961"/>
                  </a:lnTo>
                  <a:lnTo>
                    <a:pt x="333" y="960"/>
                  </a:lnTo>
                  <a:lnTo>
                    <a:pt x="338" y="960"/>
                  </a:lnTo>
                  <a:lnTo>
                    <a:pt x="344" y="959"/>
                  </a:lnTo>
                  <a:lnTo>
                    <a:pt x="349" y="959"/>
                  </a:lnTo>
                  <a:lnTo>
                    <a:pt x="355" y="958"/>
                  </a:lnTo>
                  <a:lnTo>
                    <a:pt x="361" y="957"/>
                  </a:lnTo>
                  <a:lnTo>
                    <a:pt x="367" y="957"/>
                  </a:lnTo>
                  <a:lnTo>
                    <a:pt x="372" y="956"/>
                  </a:lnTo>
                  <a:lnTo>
                    <a:pt x="378" y="955"/>
                  </a:lnTo>
                  <a:lnTo>
                    <a:pt x="383" y="954"/>
                  </a:lnTo>
                  <a:lnTo>
                    <a:pt x="390" y="954"/>
                  </a:lnTo>
                  <a:lnTo>
                    <a:pt x="396" y="953"/>
                  </a:lnTo>
                  <a:lnTo>
                    <a:pt x="401" y="952"/>
                  </a:lnTo>
                  <a:lnTo>
                    <a:pt x="407" y="951"/>
                  </a:lnTo>
                  <a:lnTo>
                    <a:pt x="412" y="950"/>
                  </a:lnTo>
                  <a:lnTo>
                    <a:pt x="419" y="950"/>
                  </a:lnTo>
                  <a:lnTo>
                    <a:pt x="424" y="949"/>
                  </a:lnTo>
                  <a:lnTo>
                    <a:pt x="430" y="948"/>
                  </a:lnTo>
                  <a:lnTo>
                    <a:pt x="435" y="947"/>
                  </a:lnTo>
                  <a:lnTo>
                    <a:pt x="441" y="946"/>
                  </a:lnTo>
                  <a:lnTo>
                    <a:pt x="447" y="945"/>
                  </a:lnTo>
                  <a:lnTo>
                    <a:pt x="453" y="943"/>
                  </a:lnTo>
                  <a:lnTo>
                    <a:pt x="458" y="942"/>
                  </a:lnTo>
                  <a:lnTo>
                    <a:pt x="464" y="941"/>
                  </a:lnTo>
                  <a:lnTo>
                    <a:pt x="469" y="940"/>
                  </a:lnTo>
                  <a:lnTo>
                    <a:pt x="476" y="939"/>
                  </a:lnTo>
                  <a:lnTo>
                    <a:pt x="481" y="938"/>
                  </a:lnTo>
                  <a:lnTo>
                    <a:pt x="487" y="937"/>
                  </a:lnTo>
                  <a:lnTo>
                    <a:pt x="493" y="936"/>
                  </a:lnTo>
                  <a:lnTo>
                    <a:pt x="498" y="935"/>
                  </a:lnTo>
                  <a:lnTo>
                    <a:pt x="505" y="934"/>
                  </a:lnTo>
                  <a:lnTo>
                    <a:pt x="510" y="933"/>
                  </a:lnTo>
                  <a:lnTo>
                    <a:pt x="516" y="932"/>
                  </a:lnTo>
                  <a:lnTo>
                    <a:pt x="521" y="930"/>
                  </a:lnTo>
                  <a:lnTo>
                    <a:pt x="527" y="929"/>
                  </a:lnTo>
                  <a:lnTo>
                    <a:pt x="533" y="928"/>
                  </a:lnTo>
                  <a:lnTo>
                    <a:pt x="539" y="927"/>
                  </a:lnTo>
                  <a:lnTo>
                    <a:pt x="544" y="926"/>
                  </a:lnTo>
                  <a:lnTo>
                    <a:pt x="550" y="924"/>
                  </a:lnTo>
                  <a:lnTo>
                    <a:pt x="555" y="923"/>
                  </a:lnTo>
                  <a:lnTo>
                    <a:pt x="562" y="922"/>
                  </a:lnTo>
                  <a:lnTo>
                    <a:pt x="567" y="920"/>
                  </a:lnTo>
                  <a:lnTo>
                    <a:pt x="573" y="919"/>
                  </a:lnTo>
                  <a:lnTo>
                    <a:pt x="579" y="918"/>
                  </a:lnTo>
                  <a:lnTo>
                    <a:pt x="584" y="915"/>
                  </a:lnTo>
                  <a:lnTo>
                    <a:pt x="591" y="914"/>
                  </a:lnTo>
                  <a:lnTo>
                    <a:pt x="596" y="913"/>
                  </a:lnTo>
                  <a:lnTo>
                    <a:pt x="602" y="911"/>
                  </a:lnTo>
                  <a:lnTo>
                    <a:pt x="607" y="910"/>
                  </a:lnTo>
                  <a:lnTo>
                    <a:pt x="613" y="908"/>
                  </a:lnTo>
                  <a:lnTo>
                    <a:pt x="619" y="907"/>
                  </a:lnTo>
                  <a:lnTo>
                    <a:pt x="625" y="905"/>
                  </a:lnTo>
                  <a:lnTo>
                    <a:pt x="630" y="904"/>
                  </a:lnTo>
                  <a:lnTo>
                    <a:pt x="636" y="902"/>
                  </a:lnTo>
                  <a:lnTo>
                    <a:pt x="641" y="901"/>
                  </a:lnTo>
                  <a:lnTo>
                    <a:pt x="648" y="899"/>
                  </a:lnTo>
                  <a:lnTo>
                    <a:pt x="653" y="898"/>
                  </a:lnTo>
                  <a:lnTo>
                    <a:pt x="659" y="896"/>
                  </a:lnTo>
                  <a:lnTo>
                    <a:pt x="664" y="895"/>
                  </a:lnTo>
                  <a:lnTo>
                    <a:pt x="670" y="893"/>
                  </a:lnTo>
                  <a:lnTo>
                    <a:pt x="677" y="892"/>
                  </a:lnTo>
                  <a:lnTo>
                    <a:pt x="682" y="890"/>
                  </a:lnTo>
                  <a:lnTo>
                    <a:pt x="688" y="888"/>
                  </a:lnTo>
                  <a:lnTo>
                    <a:pt x="693" y="886"/>
                  </a:lnTo>
                  <a:lnTo>
                    <a:pt x="699" y="884"/>
                  </a:lnTo>
                  <a:lnTo>
                    <a:pt x="705" y="882"/>
                  </a:lnTo>
                  <a:lnTo>
                    <a:pt x="711" y="880"/>
                  </a:lnTo>
                  <a:lnTo>
                    <a:pt x="716" y="879"/>
                  </a:lnTo>
                  <a:lnTo>
                    <a:pt x="722" y="877"/>
                  </a:lnTo>
                  <a:lnTo>
                    <a:pt x="727" y="875"/>
                  </a:lnTo>
                  <a:lnTo>
                    <a:pt x="734" y="873"/>
                  </a:lnTo>
                  <a:lnTo>
                    <a:pt x="739" y="872"/>
                  </a:lnTo>
                  <a:lnTo>
                    <a:pt x="745" y="870"/>
                  </a:lnTo>
                  <a:lnTo>
                    <a:pt x="750" y="868"/>
                  </a:lnTo>
                  <a:lnTo>
                    <a:pt x="756" y="866"/>
                  </a:lnTo>
                  <a:lnTo>
                    <a:pt x="762" y="864"/>
                  </a:lnTo>
                  <a:lnTo>
                    <a:pt x="768" y="862"/>
                  </a:lnTo>
                  <a:lnTo>
                    <a:pt x="774" y="861"/>
                  </a:lnTo>
                  <a:lnTo>
                    <a:pt x="779" y="859"/>
                  </a:lnTo>
                  <a:lnTo>
                    <a:pt x="785" y="856"/>
                  </a:lnTo>
                  <a:lnTo>
                    <a:pt x="791" y="854"/>
                  </a:lnTo>
                  <a:lnTo>
                    <a:pt x="797" y="852"/>
                  </a:lnTo>
                  <a:lnTo>
                    <a:pt x="802" y="850"/>
                  </a:lnTo>
                  <a:lnTo>
                    <a:pt x="808" y="848"/>
                  </a:lnTo>
                  <a:lnTo>
                    <a:pt x="813" y="846"/>
                  </a:lnTo>
                  <a:lnTo>
                    <a:pt x="820" y="844"/>
                  </a:lnTo>
                  <a:lnTo>
                    <a:pt x="825" y="842"/>
                  </a:lnTo>
                  <a:lnTo>
                    <a:pt x="831" y="840"/>
                  </a:lnTo>
                  <a:lnTo>
                    <a:pt x="836" y="838"/>
                  </a:lnTo>
                  <a:lnTo>
                    <a:pt x="842" y="836"/>
                  </a:lnTo>
                  <a:lnTo>
                    <a:pt x="848" y="834"/>
                  </a:lnTo>
                  <a:lnTo>
                    <a:pt x="854" y="832"/>
                  </a:lnTo>
                  <a:lnTo>
                    <a:pt x="860" y="829"/>
                  </a:lnTo>
                  <a:lnTo>
                    <a:pt x="865" y="827"/>
                  </a:lnTo>
                  <a:lnTo>
                    <a:pt x="871" y="825"/>
                  </a:lnTo>
                  <a:lnTo>
                    <a:pt x="877" y="822"/>
                  </a:lnTo>
                  <a:lnTo>
                    <a:pt x="883" y="820"/>
                  </a:lnTo>
                  <a:lnTo>
                    <a:pt x="888" y="818"/>
                  </a:lnTo>
                  <a:lnTo>
                    <a:pt x="894" y="816"/>
                  </a:lnTo>
                  <a:lnTo>
                    <a:pt x="899" y="814"/>
                  </a:lnTo>
                  <a:lnTo>
                    <a:pt x="906" y="812"/>
                  </a:lnTo>
                  <a:lnTo>
                    <a:pt x="911" y="809"/>
                  </a:lnTo>
                  <a:lnTo>
                    <a:pt x="917" y="807"/>
                  </a:lnTo>
                  <a:lnTo>
                    <a:pt x="922" y="805"/>
                  </a:lnTo>
                  <a:lnTo>
                    <a:pt x="928" y="803"/>
                  </a:lnTo>
                  <a:lnTo>
                    <a:pt x="934" y="799"/>
                  </a:lnTo>
                  <a:lnTo>
                    <a:pt x="940" y="797"/>
                  </a:lnTo>
                  <a:lnTo>
                    <a:pt x="945" y="795"/>
                  </a:lnTo>
                  <a:lnTo>
                    <a:pt x="951" y="793"/>
                  </a:lnTo>
                  <a:lnTo>
                    <a:pt x="957" y="790"/>
                  </a:lnTo>
                  <a:lnTo>
                    <a:pt x="963" y="788"/>
                  </a:lnTo>
                  <a:lnTo>
                    <a:pt x="969" y="786"/>
                  </a:lnTo>
                  <a:lnTo>
                    <a:pt x="974" y="783"/>
                  </a:lnTo>
                  <a:lnTo>
                    <a:pt x="980" y="781"/>
                  </a:lnTo>
                  <a:lnTo>
                    <a:pt x="985" y="779"/>
                  </a:lnTo>
                  <a:lnTo>
                    <a:pt x="992" y="776"/>
                  </a:lnTo>
                  <a:lnTo>
                    <a:pt x="997" y="774"/>
                  </a:lnTo>
                  <a:lnTo>
                    <a:pt x="1003" y="771"/>
                  </a:lnTo>
                  <a:lnTo>
                    <a:pt x="1008" y="768"/>
                  </a:lnTo>
                  <a:lnTo>
                    <a:pt x="1014" y="766"/>
                  </a:lnTo>
                  <a:lnTo>
                    <a:pt x="1020" y="764"/>
                  </a:lnTo>
                  <a:lnTo>
                    <a:pt x="1026" y="761"/>
                  </a:lnTo>
                  <a:lnTo>
                    <a:pt x="1031" y="759"/>
                  </a:lnTo>
                  <a:lnTo>
                    <a:pt x="1037" y="756"/>
                  </a:lnTo>
                  <a:lnTo>
                    <a:pt x="1043" y="754"/>
                  </a:lnTo>
                  <a:lnTo>
                    <a:pt x="1049" y="751"/>
                  </a:lnTo>
                  <a:lnTo>
                    <a:pt x="1055" y="749"/>
                  </a:lnTo>
                  <a:lnTo>
                    <a:pt x="1060" y="747"/>
                  </a:lnTo>
                  <a:lnTo>
                    <a:pt x="1066" y="743"/>
                  </a:lnTo>
                  <a:lnTo>
                    <a:pt x="1071" y="741"/>
                  </a:lnTo>
                  <a:lnTo>
                    <a:pt x="1078" y="738"/>
                  </a:lnTo>
                  <a:lnTo>
                    <a:pt x="1083" y="736"/>
                  </a:lnTo>
                  <a:lnTo>
                    <a:pt x="1089" y="733"/>
                  </a:lnTo>
                  <a:lnTo>
                    <a:pt x="1094" y="731"/>
                  </a:lnTo>
                  <a:lnTo>
                    <a:pt x="1100" y="728"/>
                  </a:lnTo>
                  <a:lnTo>
                    <a:pt x="1106" y="726"/>
                  </a:lnTo>
                  <a:lnTo>
                    <a:pt x="1112" y="723"/>
                  </a:lnTo>
                  <a:lnTo>
                    <a:pt x="1117" y="721"/>
                  </a:lnTo>
                  <a:lnTo>
                    <a:pt x="1123" y="718"/>
                  </a:lnTo>
                  <a:lnTo>
                    <a:pt x="1128" y="714"/>
                  </a:lnTo>
                  <a:lnTo>
                    <a:pt x="1135" y="712"/>
                  </a:lnTo>
                  <a:lnTo>
                    <a:pt x="1141" y="709"/>
                  </a:lnTo>
                  <a:lnTo>
                    <a:pt x="1146" y="707"/>
                  </a:lnTo>
                  <a:lnTo>
                    <a:pt x="1152" y="704"/>
                  </a:lnTo>
                  <a:lnTo>
                    <a:pt x="1157" y="702"/>
                  </a:lnTo>
                  <a:lnTo>
                    <a:pt x="1164" y="699"/>
                  </a:lnTo>
                  <a:lnTo>
                    <a:pt x="1169" y="696"/>
                  </a:lnTo>
                  <a:lnTo>
                    <a:pt x="1175" y="694"/>
                  </a:lnTo>
                  <a:lnTo>
                    <a:pt x="1180" y="691"/>
                  </a:lnTo>
                  <a:lnTo>
                    <a:pt x="1186" y="689"/>
                  </a:lnTo>
                  <a:lnTo>
                    <a:pt x="1192" y="685"/>
                  </a:lnTo>
                  <a:lnTo>
                    <a:pt x="1198" y="682"/>
                  </a:lnTo>
                  <a:lnTo>
                    <a:pt x="1203" y="680"/>
                  </a:lnTo>
                  <a:lnTo>
                    <a:pt x="1209" y="677"/>
                  </a:lnTo>
                  <a:lnTo>
                    <a:pt x="1214" y="674"/>
                  </a:lnTo>
                  <a:lnTo>
                    <a:pt x="1221" y="672"/>
                  </a:lnTo>
                  <a:lnTo>
                    <a:pt x="1227" y="669"/>
                  </a:lnTo>
                  <a:lnTo>
                    <a:pt x="1232" y="666"/>
                  </a:lnTo>
                  <a:lnTo>
                    <a:pt x="1238" y="664"/>
                  </a:lnTo>
                  <a:lnTo>
                    <a:pt x="1243" y="661"/>
                  </a:lnTo>
                  <a:lnTo>
                    <a:pt x="1250" y="657"/>
                  </a:lnTo>
                  <a:lnTo>
                    <a:pt x="1255" y="655"/>
                  </a:lnTo>
                  <a:lnTo>
                    <a:pt x="1261" y="652"/>
                  </a:lnTo>
                  <a:lnTo>
                    <a:pt x="1266" y="649"/>
                  </a:lnTo>
                  <a:lnTo>
                    <a:pt x="1272" y="647"/>
                  </a:lnTo>
                  <a:lnTo>
                    <a:pt x="1278" y="644"/>
                  </a:lnTo>
                  <a:lnTo>
                    <a:pt x="1284" y="641"/>
                  </a:lnTo>
                  <a:lnTo>
                    <a:pt x="1289" y="639"/>
                  </a:lnTo>
                  <a:lnTo>
                    <a:pt x="1295" y="636"/>
                  </a:lnTo>
                  <a:lnTo>
                    <a:pt x="1300" y="633"/>
                  </a:lnTo>
                  <a:lnTo>
                    <a:pt x="1307" y="631"/>
                  </a:lnTo>
                  <a:lnTo>
                    <a:pt x="1312" y="627"/>
                  </a:lnTo>
                  <a:lnTo>
                    <a:pt x="1318" y="624"/>
                  </a:lnTo>
                  <a:lnTo>
                    <a:pt x="1324" y="621"/>
                  </a:lnTo>
                  <a:lnTo>
                    <a:pt x="1329" y="619"/>
                  </a:lnTo>
                  <a:lnTo>
                    <a:pt x="1336" y="616"/>
                  </a:lnTo>
                  <a:lnTo>
                    <a:pt x="1341" y="613"/>
                  </a:lnTo>
                  <a:lnTo>
                    <a:pt x="1347" y="611"/>
                  </a:lnTo>
                  <a:lnTo>
                    <a:pt x="1352" y="608"/>
                  </a:lnTo>
                  <a:lnTo>
                    <a:pt x="1358" y="605"/>
                  </a:lnTo>
                  <a:lnTo>
                    <a:pt x="1364" y="602"/>
                  </a:lnTo>
                  <a:lnTo>
                    <a:pt x="1370" y="599"/>
                  </a:lnTo>
                  <a:lnTo>
                    <a:pt x="1375" y="596"/>
                  </a:lnTo>
                  <a:lnTo>
                    <a:pt x="1381" y="593"/>
                  </a:lnTo>
                  <a:lnTo>
                    <a:pt x="1386" y="590"/>
                  </a:lnTo>
                  <a:lnTo>
                    <a:pt x="1393" y="588"/>
                  </a:lnTo>
                  <a:lnTo>
                    <a:pt x="1398" y="585"/>
                  </a:lnTo>
                  <a:lnTo>
                    <a:pt x="1404" y="582"/>
                  </a:lnTo>
                  <a:lnTo>
                    <a:pt x="1410" y="580"/>
                  </a:lnTo>
                  <a:lnTo>
                    <a:pt x="1415" y="577"/>
                  </a:lnTo>
                  <a:lnTo>
                    <a:pt x="1422" y="574"/>
                  </a:lnTo>
                  <a:lnTo>
                    <a:pt x="1427" y="570"/>
                  </a:lnTo>
                  <a:lnTo>
                    <a:pt x="1433" y="568"/>
                  </a:lnTo>
                  <a:lnTo>
                    <a:pt x="1438" y="565"/>
                  </a:lnTo>
                  <a:lnTo>
                    <a:pt x="1444" y="562"/>
                  </a:lnTo>
                  <a:lnTo>
                    <a:pt x="1450" y="559"/>
                  </a:lnTo>
                  <a:lnTo>
                    <a:pt x="1456" y="557"/>
                  </a:lnTo>
                  <a:lnTo>
                    <a:pt x="1461" y="554"/>
                  </a:lnTo>
                  <a:lnTo>
                    <a:pt x="1467" y="551"/>
                  </a:lnTo>
                  <a:lnTo>
                    <a:pt x="1472" y="548"/>
                  </a:lnTo>
                  <a:lnTo>
                    <a:pt x="1479" y="546"/>
                  </a:lnTo>
                  <a:lnTo>
                    <a:pt x="1484" y="542"/>
                  </a:lnTo>
                  <a:lnTo>
                    <a:pt x="1490" y="539"/>
                  </a:lnTo>
                  <a:lnTo>
                    <a:pt x="1495" y="536"/>
                  </a:lnTo>
                  <a:lnTo>
                    <a:pt x="1501" y="534"/>
                  </a:lnTo>
                  <a:lnTo>
                    <a:pt x="1508" y="531"/>
                  </a:lnTo>
                  <a:lnTo>
                    <a:pt x="1513" y="528"/>
                  </a:lnTo>
                  <a:lnTo>
                    <a:pt x="1519" y="525"/>
                  </a:lnTo>
                  <a:lnTo>
                    <a:pt x="1524" y="523"/>
                  </a:lnTo>
                  <a:lnTo>
                    <a:pt x="1531" y="520"/>
                  </a:lnTo>
                  <a:lnTo>
                    <a:pt x="1536" y="517"/>
                  </a:lnTo>
                  <a:lnTo>
                    <a:pt x="1542" y="515"/>
                  </a:lnTo>
                  <a:lnTo>
                    <a:pt x="1547" y="511"/>
                  </a:lnTo>
                  <a:lnTo>
                    <a:pt x="1553" y="508"/>
                  </a:lnTo>
                  <a:lnTo>
                    <a:pt x="1558" y="505"/>
                  </a:lnTo>
                  <a:lnTo>
                    <a:pt x="1565" y="503"/>
                  </a:lnTo>
                  <a:lnTo>
                    <a:pt x="1570" y="500"/>
                  </a:lnTo>
                  <a:lnTo>
                    <a:pt x="1576" y="497"/>
                  </a:lnTo>
                  <a:lnTo>
                    <a:pt x="1581" y="495"/>
                  </a:lnTo>
                  <a:lnTo>
                    <a:pt x="1588" y="492"/>
                  </a:lnTo>
                  <a:lnTo>
                    <a:pt x="1594" y="489"/>
                  </a:lnTo>
                  <a:lnTo>
                    <a:pt x="1599" y="485"/>
                  </a:lnTo>
                  <a:lnTo>
                    <a:pt x="1605" y="483"/>
                  </a:lnTo>
                  <a:lnTo>
                    <a:pt x="1610" y="480"/>
                  </a:lnTo>
                  <a:lnTo>
                    <a:pt x="1617" y="477"/>
                  </a:lnTo>
                  <a:lnTo>
                    <a:pt x="1622" y="475"/>
                  </a:lnTo>
                  <a:lnTo>
                    <a:pt x="1628" y="472"/>
                  </a:lnTo>
                  <a:lnTo>
                    <a:pt x="1633" y="469"/>
                  </a:lnTo>
                  <a:lnTo>
                    <a:pt x="1639" y="466"/>
                  </a:lnTo>
                  <a:lnTo>
                    <a:pt x="1645" y="464"/>
                  </a:lnTo>
                  <a:lnTo>
                    <a:pt x="1651" y="461"/>
                  </a:lnTo>
                  <a:lnTo>
                    <a:pt x="1656" y="458"/>
                  </a:lnTo>
                  <a:lnTo>
                    <a:pt x="1662" y="455"/>
                  </a:lnTo>
                  <a:lnTo>
                    <a:pt x="1667" y="452"/>
                  </a:lnTo>
                  <a:lnTo>
                    <a:pt x="1674" y="449"/>
                  </a:lnTo>
                  <a:lnTo>
                    <a:pt x="1679" y="447"/>
                  </a:lnTo>
                  <a:lnTo>
                    <a:pt x="1685" y="444"/>
                  </a:lnTo>
                  <a:lnTo>
                    <a:pt x="1691" y="441"/>
                  </a:lnTo>
                  <a:lnTo>
                    <a:pt x="1696" y="439"/>
                  </a:lnTo>
                  <a:lnTo>
                    <a:pt x="1703" y="436"/>
                  </a:lnTo>
                  <a:lnTo>
                    <a:pt x="1708" y="433"/>
                  </a:lnTo>
                  <a:lnTo>
                    <a:pt x="1714" y="431"/>
                  </a:lnTo>
                  <a:lnTo>
                    <a:pt x="1719" y="427"/>
                  </a:lnTo>
                  <a:lnTo>
                    <a:pt x="1725" y="425"/>
                  </a:lnTo>
                  <a:lnTo>
                    <a:pt x="1731" y="422"/>
                  </a:lnTo>
                  <a:lnTo>
                    <a:pt x="1737" y="419"/>
                  </a:lnTo>
                  <a:lnTo>
                    <a:pt x="1742" y="417"/>
                  </a:lnTo>
                  <a:lnTo>
                    <a:pt x="1748" y="414"/>
                  </a:lnTo>
                  <a:lnTo>
                    <a:pt x="1753" y="411"/>
                  </a:lnTo>
                  <a:lnTo>
                    <a:pt x="1760" y="409"/>
                  </a:lnTo>
                  <a:lnTo>
                    <a:pt x="1765" y="406"/>
                  </a:lnTo>
                  <a:lnTo>
                    <a:pt x="1771" y="404"/>
                  </a:lnTo>
                  <a:lnTo>
                    <a:pt x="1777" y="401"/>
                  </a:lnTo>
                  <a:lnTo>
                    <a:pt x="1782" y="397"/>
                  </a:lnTo>
                  <a:lnTo>
                    <a:pt x="1789" y="395"/>
                  </a:lnTo>
                  <a:lnTo>
                    <a:pt x="1794" y="392"/>
                  </a:lnTo>
                  <a:lnTo>
                    <a:pt x="1800" y="390"/>
                  </a:lnTo>
                  <a:lnTo>
                    <a:pt x="1805" y="387"/>
                  </a:lnTo>
                  <a:lnTo>
                    <a:pt x="1811" y="385"/>
                  </a:lnTo>
                  <a:lnTo>
                    <a:pt x="1817" y="382"/>
                  </a:lnTo>
                  <a:lnTo>
                    <a:pt x="1823" y="380"/>
                  </a:lnTo>
                  <a:lnTo>
                    <a:pt x="1828" y="377"/>
                  </a:lnTo>
                  <a:lnTo>
                    <a:pt x="1834" y="374"/>
                  </a:lnTo>
                  <a:lnTo>
                    <a:pt x="1839" y="372"/>
                  </a:lnTo>
                  <a:lnTo>
                    <a:pt x="1846" y="368"/>
                  </a:lnTo>
                  <a:lnTo>
                    <a:pt x="1851" y="366"/>
                  </a:lnTo>
                  <a:lnTo>
                    <a:pt x="1857" y="363"/>
                  </a:lnTo>
                  <a:lnTo>
                    <a:pt x="1862" y="361"/>
                  </a:lnTo>
                  <a:lnTo>
                    <a:pt x="1868" y="358"/>
                  </a:lnTo>
                  <a:lnTo>
                    <a:pt x="1875" y="356"/>
                  </a:lnTo>
                  <a:lnTo>
                    <a:pt x="1880" y="353"/>
                  </a:lnTo>
                  <a:lnTo>
                    <a:pt x="1886" y="351"/>
                  </a:lnTo>
                  <a:lnTo>
                    <a:pt x="1891" y="348"/>
                  </a:lnTo>
                  <a:lnTo>
                    <a:pt x="1897" y="346"/>
                  </a:lnTo>
                  <a:lnTo>
                    <a:pt x="1903" y="344"/>
                  </a:lnTo>
                  <a:lnTo>
                    <a:pt x="1909" y="340"/>
                  </a:lnTo>
                  <a:lnTo>
                    <a:pt x="1914" y="338"/>
                  </a:lnTo>
                  <a:lnTo>
                    <a:pt x="1920" y="335"/>
                  </a:lnTo>
                  <a:lnTo>
                    <a:pt x="1925" y="333"/>
                  </a:lnTo>
                  <a:lnTo>
                    <a:pt x="1932" y="330"/>
                  </a:lnTo>
                  <a:lnTo>
                    <a:pt x="1937" y="328"/>
                  </a:lnTo>
                  <a:lnTo>
                    <a:pt x="1943" y="326"/>
                  </a:lnTo>
                  <a:lnTo>
                    <a:pt x="1948" y="323"/>
                  </a:lnTo>
                  <a:lnTo>
                    <a:pt x="1954" y="321"/>
                  </a:lnTo>
                  <a:lnTo>
                    <a:pt x="1961" y="318"/>
                  </a:lnTo>
                  <a:lnTo>
                    <a:pt x="1966" y="316"/>
                  </a:lnTo>
                  <a:lnTo>
                    <a:pt x="1972" y="314"/>
                  </a:lnTo>
                  <a:lnTo>
                    <a:pt x="1977" y="310"/>
                  </a:lnTo>
                  <a:lnTo>
                    <a:pt x="1983" y="308"/>
                  </a:lnTo>
                  <a:lnTo>
                    <a:pt x="1989" y="305"/>
                  </a:lnTo>
                  <a:lnTo>
                    <a:pt x="1995" y="303"/>
                  </a:lnTo>
                  <a:lnTo>
                    <a:pt x="2000" y="301"/>
                  </a:lnTo>
                  <a:lnTo>
                    <a:pt x="2006" y="298"/>
                  </a:lnTo>
                  <a:lnTo>
                    <a:pt x="2011" y="296"/>
                  </a:lnTo>
                  <a:lnTo>
                    <a:pt x="2018" y="294"/>
                  </a:lnTo>
                  <a:lnTo>
                    <a:pt x="2023" y="292"/>
                  </a:lnTo>
                  <a:lnTo>
                    <a:pt x="2029" y="289"/>
                  </a:lnTo>
                  <a:lnTo>
                    <a:pt x="2034" y="287"/>
                  </a:lnTo>
                  <a:lnTo>
                    <a:pt x="2040" y="284"/>
                  </a:lnTo>
                  <a:lnTo>
                    <a:pt x="2046" y="281"/>
                  </a:lnTo>
                  <a:lnTo>
                    <a:pt x="2052" y="279"/>
                  </a:lnTo>
                  <a:lnTo>
                    <a:pt x="2058" y="277"/>
                  </a:lnTo>
                  <a:lnTo>
                    <a:pt x="2063" y="275"/>
                  </a:lnTo>
                  <a:lnTo>
                    <a:pt x="2069" y="272"/>
                  </a:lnTo>
                  <a:lnTo>
                    <a:pt x="2075" y="270"/>
                  </a:lnTo>
                  <a:lnTo>
                    <a:pt x="2081" y="268"/>
                  </a:lnTo>
                  <a:lnTo>
                    <a:pt x="2086" y="266"/>
                  </a:lnTo>
                  <a:lnTo>
                    <a:pt x="2092" y="263"/>
                  </a:lnTo>
                  <a:lnTo>
                    <a:pt x="2097" y="261"/>
                  </a:lnTo>
                  <a:lnTo>
                    <a:pt x="2104" y="259"/>
                  </a:lnTo>
                  <a:lnTo>
                    <a:pt x="2109" y="257"/>
                  </a:lnTo>
                  <a:lnTo>
                    <a:pt x="2115" y="254"/>
                  </a:lnTo>
                  <a:lnTo>
                    <a:pt x="2120" y="252"/>
                  </a:lnTo>
                  <a:lnTo>
                    <a:pt x="2126" y="249"/>
                  </a:lnTo>
                  <a:lnTo>
                    <a:pt x="2132" y="247"/>
                  </a:lnTo>
                  <a:lnTo>
                    <a:pt x="2138" y="245"/>
                  </a:lnTo>
                  <a:lnTo>
                    <a:pt x="2144" y="243"/>
                  </a:lnTo>
                  <a:lnTo>
                    <a:pt x="2149" y="241"/>
                  </a:lnTo>
                  <a:lnTo>
                    <a:pt x="2155" y="239"/>
                  </a:lnTo>
                  <a:lnTo>
                    <a:pt x="2161" y="237"/>
                  </a:lnTo>
                  <a:lnTo>
                    <a:pt x="2167" y="234"/>
                  </a:lnTo>
                  <a:lnTo>
                    <a:pt x="2172" y="232"/>
                  </a:lnTo>
                  <a:lnTo>
                    <a:pt x="2178" y="230"/>
                  </a:lnTo>
                  <a:lnTo>
                    <a:pt x="2183" y="228"/>
                  </a:lnTo>
                  <a:lnTo>
                    <a:pt x="2190" y="225"/>
                  </a:lnTo>
                  <a:lnTo>
                    <a:pt x="2195" y="223"/>
                  </a:lnTo>
                  <a:lnTo>
                    <a:pt x="2201" y="221"/>
                  </a:lnTo>
                  <a:lnTo>
                    <a:pt x="2206" y="219"/>
                  </a:lnTo>
                  <a:lnTo>
                    <a:pt x="2212" y="217"/>
                  </a:lnTo>
                  <a:lnTo>
                    <a:pt x="2218" y="215"/>
                  </a:lnTo>
                  <a:lnTo>
                    <a:pt x="2224" y="213"/>
                  </a:lnTo>
                  <a:lnTo>
                    <a:pt x="2229" y="211"/>
                  </a:lnTo>
                  <a:lnTo>
                    <a:pt x="2235" y="209"/>
                  </a:lnTo>
                  <a:lnTo>
                    <a:pt x="2241" y="207"/>
                  </a:lnTo>
                  <a:lnTo>
                    <a:pt x="2247" y="205"/>
                  </a:lnTo>
                  <a:lnTo>
                    <a:pt x="2253" y="203"/>
                  </a:lnTo>
                  <a:lnTo>
                    <a:pt x="2258" y="201"/>
                  </a:lnTo>
                  <a:lnTo>
                    <a:pt x="2264" y="198"/>
                  </a:lnTo>
                  <a:lnTo>
                    <a:pt x="2269" y="196"/>
                  </a:lnTo>
                  <a:lnTo>
                    <a:pt x="2276" y="194"/>
                  </a:lnTo>
                  <a:lnTo>
                    <a:pt x="2281" y="192"/>
                  </a:lnTo>
                  <a:lnTo>
                    <a:pt x="2287" y="190"/>
                  </a:lnTo>
                  <a:lnTo>
                    <a:pt x="2292" y="189"/>
                  </a:lnTo>
                  <a:lnTo>
                    <a:pt x="2298" y="187"/>
                  </a:lnTo>
                  <a:lnTo>
                    <a:pt x="2304" y="185"/>
                  </a:lnTo>
                  <a:lnTo>
                    <a:pt x="2310" y="183"/>
                  </a:lnTo>
                  <a:lnTo>
                    <a:pt x="2315" y="181"/>
                  </a:lnTo>
                  <a:lnTo>
                    <a:pt x="2321" y="179"/>
                  </a:lnTo>
                  <a:lnTo>
                    <a:pt x="2327" y="177"/>
                  </a:lnTo>
                  <a:lnTo>
                    <a:pt x="2333" y="176"/>
                  </a:lnTo>
                  <a:lnTo>
                    <a:pt x="2339" y="174"/>
                  </a:lnTo>
                  <a:lnTo>
                    <a:pt x="2344" y="172"/>
                  </a:lnTo>
                  <a:lnTo>
                    <a:pt x="2350" y="169"/>
                  </a:lnTo>
                  <a:lnTo>
                    <a:pt x="2355" y="167"/>
                  </a:lnTo>
                  <a:lnTo>
                    <a:pt x="2362" y="165"/>
                  </a:lnTo>
                  <a:lnTo>
                    <a:pt x="2367" y="164"/>
                  </a:lnTo>
                  <a:lnTo>
                    <a:pt x="2373" y="162"/>
                  </a:lnTo>
                  <a:lnTo>
                    <a:pt x="2378" y="160"/>
                  </a:lnTo>
                  <a:lnTo>
                    <a:pt x="2384" y="158"/>
                  </a:lnTo>
                  <a:lnTo>
                    <a:pt x="2390" y="157"/>
                  </a:lnTo>
                  <a:lnTo>
                    <a:pt x="2396" y="155"/>
                  </a:lnTo>
                  <a:lnTo>
                    <a:pt x="2401" y="153"/>
                  </a:lnTo>
                  <a:lnTo>
                    <a:pt x="2407" y="152"/>
                  </a:lnTo>
                  <a:lnTo>
                    <a:pt x="2412" y="150"/>
                  </a:lnTo>
                  <a:lnTo>
                    <a:pt x="2419" y="148"/>
                  </a:lnTo>
                  <a:lnTo>
                    <a:pt x="2425" y="147"/>
                  </a:lnTo>
                  <a:lnTo>
                    <a:pt x="2430" y="145"/>
                  </a:lnTo>
                  <a:lnTo>
                    <a:pt x="2436" y="143"/>
                  </a:lnTo>
                  <a:lnTo>
                    <a:pt x="2441" y="142"/>
                  </a:lnTo>
                  <a:lnTo>
                    <a:pt x="2448" y="139"/>
                  </a:lnTo>
                  <a:lnTo>
                    <a:pt x="2453" y="137"/>
                  </a:lnTo>
                  <a:lnTo>
                    <a:pt x="2459" y="136"/>
                  </a:lnTo>
                  <a:lnTo>
                    <a:pt x="2464" y="134"/>
                  </a:lnTo>
                  <a:lnTo>
                    <a:pt x="2470" y="132"/>
                  </a:lnTo>
                  <a:lnTo>
                    <a:pt x="2476" y="131"/>
                  </a:lnTo>
                  <a:lnTo>
                    <a:pt x="2482" y="129"/>
                  </a:lnTo>
                  <a:lnTo>
                    <a:pt x="2487" y="128"/>
                  </a:lnTo>
                  <a:lnTo>
                    <a:pt x="2493" y="126"/>
                  </a:lnTo>
                  <a:lnTo>
                    <a:pt x="2498" y="125"/>
                  </a:lnTo>
                  <a:lnTo>
                    <a:pt x="2505" y="123"/>
                  </a:lnTo>
                  <a:lnTo>
                    <a:pt x="2511" y="122"/>
                  </a:lnTo>
                  <a:lnTo>
                    <a:pt x="2516" y="120"/>
                  </a:lnTo>
                  <a:lnTo>
                    <a:pt x="2522" y="119"/>
                  </a:lnTo>
                  <a:lnTo>
                    <a:pt x="2527" y="117"/>
                  </a:lnTo>
                  <a:lnTo>
                    <a:pt x="2534" y="116"/>
                  </a:lnTo>
                  <a:lnTo>
                    <a:pt x="2539" y="114"/>
                  </a:lnTo>
                  <a:lnTo>
                    <a:pt x="2545" y="112"/>
                  </a:lnTo>
                  <a:lnTo>
                    <a:pt x="2550" y="110"/>
                  </a:lnTo>
                  <a:lnTo>
                    <a:pt x="2556" y="109"/>
                  </a:lnTo>
                  <a:lnTo>
                    <a:pt x="2562" y="107"/>
                  </a:lnTo>
                  <a:lnTo>
                    <a:pt x="2568" y="106"/>
                  </a:lnTo>
                  <a:lnTo>
                    <a:pt x="2573" y="104"/>
                  </a:lnTo>
                  <a:lnTo>
                    <a:pt x="2579" y="103"/>
                  </a:lnTo>
                  <a:lnTo>
                    <a:pt x="2584" y="102"/>
                  </a:lnTo>
                  <a:lnTo>
                    <a:pt x="2591" y="100"/>
                  </a:lnTo>
                  <a:lnTo>
                    <a:pt x="2596" y="99"/>
                  </a:lnTo>
                  <a:lnTo>
                    <a:pt x="2602" y="98"/>
                  </a:lnTo>
                  <a:lnTo>
                    <a:pt x="2608" y="96"/>
                  </a:lnTo>
                  <a:lnTo>
                    <a:pt x="2613" y="95"/>
                  </a:lnTo>
                  <a:lnTo>
                    <a:pt x="2620" y="93"/>
                  </a:lnTo>
                  <a:lnTo>
                    <a:pt x="2625" y="92"/>
                  </a:lnTo>
                  <a:lnTo>
                    <a:pt x="2631" y="91"/>
                  </a:lnTo>
                  <a:lnTo>
                    <a:pt x="2636" y="90"/>
                  </a:lnTo>
                  <a:lnTo>
                    <a:pt x="2642" y="88"/>
                  </a:lnTo>
                  <a:lnTo>
                    <a:pt x="2648" y="87"/>
                  </a:lnTo>
                  <a:lnTo>
                    <a:pt x="2654" y="86"/>
                  </a:lnTo>
                  <a:lnTo>
                    <a:pt x="2659" y="83"/>
                  </a:lnTo>
                  <a:lnTo>
                    <a:pt x="2665" y="82"/>
                  </a:lnTo>
                  <a:lnTo>
                    <a:pt x="2670" y="81"/>
                  </a:lnTo>
                  <a:lnTo>
                    <a:pt x="2677" y="80"/>
                  </a:lnTo>
                  <a:lnTo>
                    <a:pt x="2682" y="78"/>
                  </a:lnTo>
                  <a:lnTo>
                    <a:pt x="2688" y="77"/>
                  </a:lnTo>
                  <a:lnTo>
                    <a:pt x="2694" y="76"/>
                  </a:lnTo>
                  <a:lnTo>
                    <a:pt x="2699" y="75"/>
                  </a:lnTo>
                  <a:lnTo>
                    <a:pt x="2706" y="74"/>
                  </a:lnTo>
                  <a:lnTo>
                    <a:pt x="2711" y="73"/>
                  </a:lnTo>
                  <a:lnTo>
                    <a:pt x="2717" y="71"/>
                  </a:lnTo>
                  <a:lnTo>
                    <a:pt x="2722" y="70"/>
                  </a:lnTo>
                  <a:lnTo>
                    <a:pt x="2728" y="69"/>
                  </a:lnTo>
                  <a:lnTo>
                    <a:pt x="2734" y="68"/>
                  </a:lnTo>
                  <a:lnTo>
                    <a:pt x="2740" y="67"/>
                  </a:lnTo>
                  <a:lnTo>
                    <a:pt x="2745" y="66"/>
                  </a:lnTo>
                  <a:lnTo>
                    <a:pt x="2751" y="65"/>
                  </a:lnTo>
                  <a:lnTo>
                    <a:pt x="2756" y="64"/>
                  </a:lnTo>
                  <a:lnTo>
                    <a:pt x="2763" y="62"/>
                  </a:lnTo>
                  <a:lnTo>
                    <a:pt x="2768" y="61"/>
                  </a:lnTo>
                  <a:lnTo>
                    <a:pt x="2774" y="60"/>
                  </a:lnTo>
                  <a:lnTo>
                    <a:pt x="2779" y="59"/>
                  </a:lnTo>
                  <a:lnTo>
                    <a:pt x="2785" y="58"/>
                  </a:lnTo>
                  <a:lnTo>
                    <a:pt x="2792" y="57"/>
                  </a:lnTo>
                  <a:lnTo>
                    <a:pt x="2797" y="56"/>
                  </a:lnTo>
                  <a:lnTo>
                    <a:pt x="2803" y="54"/>
                  </a:lnTo>
                  <a:lnTo>
                    <a:pt x="2808" y="53"/>
                  </a:lnTo>
                  <a:lnTo>
                    <a:pt x="2814" y="52"/>
                  </a:lnTo>
                  <a:lnTo>
                    <a:pt x="2820" y="51"/>
                  </a:lnTo>
                  <a:lnTo>
                    <a:pt x="2826" y="50"/>
                  </a:lnTo>
                  <a:lnTo>
                    <a:pt x="2831" y="49"/>
                  </a:lnTo>
                  <a:lnTo>
                    <a:pt x="2837" y="48"/>
                  </a:lnTo>
                  <a:lnTo>
                    <a:pt x="2842" y="47"/>
                  </a:lnTo>
                  <a:lnTo>
                    <a:pt x="2849" y="46"/>
                  </a:lnTo>
                  <a:lnTo>
                    <a:pt x="2854" y="45"/>
                  </a:lnTo>
                  <a:lnTo>
                    <a:pt x="2860" y="45"/>
                  </a:lnTo>
                  <a:lnTo>
                    <a:pt x="2865" y="44"/>
                  </a:lnTo>
                  <a:lnTo>
                    <a:pt x="2871" y="43"/>
                  </a:lnTo>
                  <a:lnTo>
                    <a:pt x="2878" y="42"/>
                  </a:lnTo>
                  <a:lnTo>
                    <a:pt x="2883" y="41"/>
                  </a:lnTo>
                  <a:lnTo>
                    <a:pt x="2889" y="40"/>
                  </a:lnTo>
                  <a:lnTo>
                    <a:pt x="2894" y="39"/>
                  </a:lnTo>
                  <a:lnTo>
                    <a:pt x="2900" y="38"/>
                  </a:lnTo>
                  <a:lnTo>
                    <a:pt x="2906" y="38"/>
                  </a:lnTo>
                  <a:lnTo>
                    <a:pt x="2912" y="37"/>
                  </a:lnTo>
                  <a:lnTo>
                    <a:pt x="2917" y="36"/>
                  </a:lnTo>
                  <a:lnTo>
                    <a:pt x="2923" y="35"/>
                  </a:lnTo>
                  <a:lnTo>
                    <a:pt x="2928" y="34"/>
                  </a:lnTo>
                  <a:lnTo>
                    <a:pt x="2935" y="34"/>
                  </a:lnTo>
                  <a:lnTo>
                    <a:pt x="2940" y="33"/>
                  </a:lnTo>
                  <a:lnTo>
                    <a:pt x="2946" y="32"/>
                  </a:lnTo>
                  <a:lnTo>
                    <a:pt x="2951" y="31"/>
                  </a:lnTo>
                  <a:lnTo>
                    <a:pt x="2957" y="31"/>
                  </a:lnTo>
                  <a:lnTo>
                    <a:pt x="2963" y="30"/>
                  </a:lnTo>
                  <a:lnTo>
                    <a:pt x="2969" y="29"/>
                  </a:lnTo>
                  <a:lnTo>
                    <a:pt x="2975" y="28"/>
                  </a:lnTo>
                  <a:lnTo>
                    <a:pt x="2980" y="28"/>
                  </a:lnTo>
                  <a:lnTo>
                    <a:pt x="2986" y="26"/>
                  </a:lnTo>
                  <a:lnTo>
                    <a:pt x="2992" y="25"/>
                  </a:lnTo>
                  <a:lnTo>
                    <a:pt x="2998" y="25"/>
                  </a:lnTo>
                  <a:lnTo>
                    <a:pt x="3003" y="24"/>
                  </a:lnTo>
                  <a:lnTo>
                    <a:pt x="3009" y="23"/>
                  </a:lnTo>
                  <a:lnTo>
                    <a:pt x="3014" y="23"/>
                  </a:lnTo>
                  <a:lnTo>
                    <a:pt x="3021" y="22"/>
                  </a:lnTo>
                  <a:lnTo>
                    <a:pt x="3026" y="21"/>
                  </a:lnTo>
                  <a:lnTo>
                    <a:pt x="3032" y="21"/>
                  </a:lnTo>
                  <a:lnTo>
                    <a:pt x="3037" y="20"/>
                  </a:lnTo>
                  <a:lnTo>
                    <a:pt x="3043" y="20"/>
                  </a:lnTo>
                  <a:lnTo>
                    <a:pt x="3049" y="19"/>
                  </a:lnTo>
                  <a:lnTo>
                    <a:pt x="3055" y="18"/>
                  </a:lnTo>
                  <a:lnTo>
                    <a:pt x="3061" y="18"/>
                  </a:lnTo>
                  <a:lnTo>
                    <a:pt x="3066" y="17"/>
                  </a:lnTo>
                  <a:lnTo>
                    <a:pt x="3073" y="17"/>
                  </a:lnTo>
                  <a:lnTo>
                    <a:pt x="3078" y="16"/>
                  </a:lnTo>
                  <a:lnTo>
                    <a:pt x="3084" y="16"/>
                  </a:lnTo>
                  <a:lnTo>
                    <a:pt x="3089" y="15"/>
                  </a:lnTo>
                  <a:lnTo>
                    <a:pt x="3095" y="15"/>
                  </a:lnTo>
                  <a:lnTo>
                    <a:pt x="3100" y="14"/>
                  </a:lnTo>
                  <a:lnTo>
                    <a:pt x="3107" y="13"/>
                  </a:lnTo>
                  <a:lnTo>
                    <a:pt x="3112" y="13"/>
                  </a:lnTo>
                  <a:lnTo>
                    <a:pt x="3118" y="13"/>
                  </a:lnTo>
                  <a:lnTo>
                    <a:pt x="3123" y="12"/>
                  </a:lnTo>
                  <a:lnTo>
                    <a:pt x="3130" y="12"/>
                  </a:lnTo>
                  <a:lnTo>
                    <a:pt x="3135" y="11"/>
                  </a:lnTo>
                  <a:lnTo>
                    <a:pt x="3141" y="11"/>
                  </a:lnTo>
                  <a:lnTo>
                    <a:pt x="3146" y="10"/>
                  </a:lnTo>
                  <a:lnTo>
                    <a:pt x="3152" y="10"/>
                  </a:lnTo>
                  <a:lnTo>
                    <a:pt x="3159" y="9"/>
                  </a:lnTo>
                  <a:lnTo>
                    <a:pt x="3164" y="9"/>
                  </a:lnTo>
                  <a:lnTo>
                    <a:pt x="3170" y="9"/>
                  </a:lnTo>
                  <a:lnTo>
                    <a:pt x="3175" y="8"/>
                  </a:lnTo>
                  <a:lnTo>
                    <a:pt x="3181" y="8"/>
                  </a:lnTo>
                  <a:lnTo>
                    <a:pt x="3186" y="7"/>
                  </a:lnTo>
                  <a:lnTo>
                    <a:pt x="3193" y="7"/>
                  </a:lnTo>
                  <a:lnTo>
                    <a:pt x="3198" y="7"/>
                  </a:lnTo>
                  <a:lnTo>
                    <a:pt x="3204" y="6"/>
                  </a:lnTo>
                  <a:lnTo>
                    <a:pt x="3209" y="6"/>
                  </a:lnTo>
                  <a:lnTo>
                    <a:pt x="3216" y="6"/>
                  </a:lnTo>
                  <a:lnTo>
                    <a:pt x="3221" y="5"/>
                  </a:lnTo>
                  <a:lnTo>
                    <a:pt x="3227" y="5"/>
                  </a:lnTo>
                  <a:lnTo>
                    <a:pt x="3232" y="5"/>
                  </a:lnTo>
                  <a:lnTo>
                    <a:pt x="3238" y="4"/>
                  </a:lnTo>
                  <a:lnTo>
                    <a:pt x="3245" y="4"/>
                  </a:lnTo>
                  <a:lnTo>
                    <a:pt x="3250" y="4"/>
                  </a:lnTo>
                  <a:lnTo>
                    <a:pt x="3256" y="4"/>
                  </a:lnTo>
                  <a:lnTo>
                    <a:pt x="3261" y="3"/>
                  </a:lnTo>
                  <a:lnTo>
                    <a:pt x="3267" y="3"/>
                  </a:lnTo>
                  <a:lnTo>
                    <a:pt x="3273" y="3"/>
                  </a:lnTo>
                  <a:lnTo>
                    <a:pt x="3279" y="3"/>
                  </a:lnTo>
                  <a:lnTo>
                    <a:pt x="3284" y="2"/>
                  </a:lnTo>
                  <a:lnTo>
                    <a:pt x="3290" y="2"/>
                  </a:lnTo>
                  <a:lnTo>
                    <a:pt x="3295" y="2"/>
                  </a:lnTo>
                  <a:lnTo>
                    <a:pt x="3302" y="2"/>
                  </a:lnTo>
                  <a:lnTo>
                    <a:pt x="3307" y="2"/>
                  </a:lnTo>
                  <a:lnTo>
                    <a:pt x="3313" y="1"/>
                  </a:lnTo>
                  <a:lnTo>
                    <a:pt x="3318" y="1"/>
                  </a:lnTo>
                  <a:lnTo>
                    <a:pt x="3324" y="1"/>
                  </a:lnTo>
                  <a:lnTo>
                    <a:pt x="3330" y="1"/>
                  </a:lnTo>
                  <a:lnTo>
                    <a:pt x="3336" y="1"/>
                  </a:lnTo>
                  <a:lnTo>
                    <a:pt x="3342" y="1"/>
                  </a:lnTo>
                  <a:lnTo>
                    <a:pt x="3347" y="1"/>
                  </a:lnTo>
                  <a:lnTo>
                    <a:pt x="3353" y="0"/>
                  </a:lnTo>
                  <a:lnTo>
                    <a:pt x="3359" y="0"/>
                  </a:lnTo>
                  <a:lnTo>
                    <a:pt x="3365" y="0"/>
                  </a:lnTo>
                  <a:lnTo>
                    <a:pt x="3370" y="0"/>
                  </a:lnTo>
                  <a:lnTo>
                    <a:pt x="3376" y="0"/>
                  </a:lnTo>
                  <a:lnTo>
                    <a:pt x="3381" y="0"/>
                  </a:lnTo>
                  <a:lnTo>
                    <a:pt x="3388" y="0"/>
                  </a:lnTo>
                  <a:lnTo>
                    <a:pt x="3393" y="0"/>
                  </a:lnTo>
                  <a:lnTo>
                    <a:pt x="3399" y="0"/>
                  </a:lnTo>
                  <a:lnTo>
                    <a:pt x="3404" y="0"/>
                  </a:lnTo>
                  <a:lnTo>
                    <a:pt x="3410" y="0"/>
                  </a:lnTo>
                  <a:lnTo>
                    <a:pt x="3416" y="0"/>
                  </a:lnTo>
                  <a:lnTo>
                    <a:pt x="3422" y="0"/>
                  </a:lnTo>
                  <a:lnTo>
                    <a:pt x="3428" y="0"/>
                  </a:lnTo>
                  <a:lnTo>
                    <a:pt x="3433" y="0"/>
                  </a:lnTo>
                  <a:lnTo>
                    <a:pt x="3439" y="0"/>
                  </a:lnTo>
                  <a:lnTo>
                    <a:pt x="3445" y="0"/>
                  </a:lnTo>
                  <a:lnTo>
                    <a:pt x="3451" y="0"/>
                  </a:lnTo>
                  <a:lnTo>
                    <a:pt x="3456" y="0"/>
                  </a:lnTo>
                  <a:lnTo>
                    <a:pt x="3462" y="0"/>
                  </a:lnTo>
                  <a:lnTo>
                    <a:pt x="3467" y="0"/>
                  </a:lnTo>
                  <a:lnTo>
                    <a:pt x="3474" y="0"/>
                  </a:lnTo>
                  <a:lnTo>
                    <a:pt x="3479" y="0"/>
                  </a:lnTo>
                  <a:lnTo>
                    <a:pt x="3485" y="0"/>
                  </a:lnTo>
                  <a:lnTo>
                    <a:pt x="3490" y="0"/>
                  </a:lnTo>
                  <a:lnTo>
                    <a:pt x="3496" y="0"/>
                  </a:lnTo>
                  <a:lnTo>
                    <a:pt x="3502" y="0"/>
                  </a:lnTo>
                  <a:lnTo>
                    <a:pt x="3508" y="0"/>
                  </a:lnTo>
                  <a:lnTo>
                    <a:pt x="3513" y="0"/>
                  </a:lnTo>
                  <a:lnTo>
                    <a:pt x="3519" y="0"/>
                  </a:lnTo>
                  <a:lnTo>
                    <a:pt x="3525" y="0"/>
                  </a:lnTo>
                  <a:lnTo>
                    <a:pt x="3531" y="0"/>
                  </a:lnTo>
                  <a:lnTo>
                    <a:pt x="3537" y="1"/>
                  </a:lnTo>
                  <a:lnTo>
                    <a:pt x="3542" y="1"/>
                  </a:lnTo>
                  <a:lnTo>
                    <a:pt x="3548" y="1"/>
                  </a:lnTo>
                  <a:lnTo>
                    <a:pt x="3553" y="1"/>
                  </a:lnTo>
                  <a:lnTo>
                    <a:pt x="3560" y="1"/>
                  </a:lnTo>
                  <a:lnTo>
                    <a:pt x="3565" y="1"/>
                  </a:lnTo>
                  <a:lnTo>
                    <a:pt x="3571" y="2"/>
                  </a:lnTo>
                  <a:lnTo>
                    <a:pt x="3576" y="2"/>
                  </a:lnTo>
                  <a:lnTo>
                    <a:pt x="3582" y="2"/>
                  </a:lnTo>
                  <a:lnTo>
                    <a:pt x="3588" y="2"/>
                  </a:lnTo>
                  <a:lnTo>
                    <a:pt x="3594" y="2"/>
                  </a:lnTo>
                  <a:lnTo>
                    <a:pt x="3599" y="2"/>
                  </a:lnTo>
                  <a:lnTo>
                    <a:pt x="3605" y="3"/>
                  </a:lnTo>
                  <a:lnTo>
                    <a:pt x="3611" y="3"/>
                  </a:lnTo>
                  <a:lnTo>
                    <a:pt x="3617" y="3"/>
                  </a:lnTo>
                  <a:lnTo>
                    <a:pt x="3623" y="3"/>
                  </a:lnTo>
                  <a:lnTo>
                    <a:pt x="3628" y="4"/>
                  </a:lnTo>
                  <a:lnTo>
                    <a:pt x="3634" y="4"/>
                  </a:lnTo>
                  <a:lnTo>
                    <a:pt x="3639" y="4"/>
                  </a:lnTo>
                  <a:lnTo>
                    <a:pt x="3646" y="4"/>
                  </a:lnTo>
                  <a:lnTo>
                    <a:pt x="3651" y="5"/>
                  </a:lnTo>
                  <a:lnTo>
                    <a:pt x="3657" y="5"/>
                  </a:lnTo>
                  <a:lnTo>
                    <a:pt x="3662" y="5"/>
                  </a:lnTo>
                  <a:lnTo>
                    <a:pt x="3668" y="5"/>
                  </a:lnTo>
                  <a:lnTo>
                    <a:pt x="3674" y="6"/>
                  </a:lnTo>
                  <a:lnTo>
                    <a:pt x="3680" y="6"/>
                  </a:lnTo>
                  <a:lnTo>
                    <a:pt x="3685" y="6"/>
                  </a:lnTo>
                  <a:lnTo>
                    <a:pt x="3691" y="7"/>
                  </a:lnTo>
                  <a:lnTo>
                    <a:pt x="3696" y="7"/>
                  </a:lnTo>
                  <a:lnTo>
                    <a:pt x="3703" y="7"/>
                  </a:lnTo>
                  <a:lnTo>
                    <a:pt x="3709" y="8"/>
                  </a:lnTo>
                  <a:lnTo>
                    <a:pt x="3714" y="8"/>
                  </a:lnTo>
                  <a:lnTo>
                    <a:pt x="3720" y="8"/>
                  </a:lnTo>
                  <a:lnTo>
                    <a:pt x="3725" y="9"/>
                  </a:lnTo>
                  <a:lnTo>
                    <a:pt x="3732" y="9"/>
                  </a:lnTo>
                  <a:lnTo>
                    <a:pt x="3737" y="9"/>
                  </a:lnTo>
                  <a:lnTo>
                    <a:pt x="3743" y="10"/>
                  </a:lnTo>
                  <a:lnTo>
                    <a:pt x="3748" y="10"/>
                  </a:lnTo>
                  <a:lnTo>
                    <a:pt x="3754" y="11"/>
                  </a:lnTo>
                  <a:lnTo>
                    <a:pt x="3760" y="11"/>
                  </a:lnTo>
                  <a:lnTo>
                    <a:pt x="3766" y="11"/>
                  </a:lnTo>
                  <a:lnTo>
                    <a:pt x="3771" y="12"/>
                  </a:lnTo>
                  <a:lnTo>
                    <a:pt x="3777" y="12"/>
                  </a:lnTo>
                  <a:lnTo>
                    <a:pt x="3782" y="13"/>
                  </a:lnTo>
                  <a:lnTo>
                    <a:pt x="3789" y="13"/>
                  </a:lnTo>
                  <a:lnTo>
                    <a:pt x="3795" y="13"/>
                  </a:lnTo>
                  <a:lnTo>
                    <a:pt x="3800" y="14"/>
                  </a:lnTo>
                  <a:lnTo>
                    <a:pt x="3806" y="14"/>
                  </a:lnTo>
                  <a:lnTo>
                    <a:pt x="3811" y="15"/>
                  </a:lnTo>
                  <a:lnTo>
                    <a:pt x="3818" y="15"/>
                  </a:lnTo>
                  <a:lnTo>
                    <a:pt x="3823" y="16"/>
                  </a:lnTo>
                  <a:lnTo>
                    <a:pt x="3829" y="16"/>
                  </a:lnTo>
                  <a:lnTo>
                    <a:pt x="3834" y="17"/>
                  </a:lnTo>
                  <a:lnTo>
                    <a:pt x="3840" y="17"/>
                  </a:lnTo>
                  <a:lnTo>
                    <a:pt x="3846" y="18"/>
                  </a:lnTo>
                  <a:lnTo>
                    <a:pt x="3852" y="18"/>
                  </a:lnTo>
                  <a:lnTo>
                    <a:pt x="3857" y="19"/>
                  </a:lnTo>
                  <a:lnTo>
                    <a:pt x="3863" y="19"/>
                  </a:lnTo>
                  <a:lnTo>
                    <a:pt x="3868" y="20"/>
                  </a:lnTo>
                  <a:lnTo>
                    <a:pt x="3875" y="20"/>
                  </a:lnTo>
                  <a:lnTo>
                    <a:pt x="3880" y="21"/>
                  </a:lnTo>
                  <a:lnTo>
                    <a:pt x="3886" y="21"/>
                  </a:lnTo>
                  <a:lnTo>
                    <a:pt x="3892" y="22"/>
                  </a:lnTo>
                  <a:lnTo>
                    <a:pt x="3897" y="22"/>
                  </a:lnTo>
                  <a:lnTo>
                    <a:pt x="3904" y="23"/>
                  </a:lnTo>
                  <a:lnTo>
                    <a:pt x="3909" y="23"/>
                  </a:lnTo>
                  <a:lnTo>
                    <a:pt x="3915" y="24"/>
                  </a:lnTo>
                  <a:lnTo>
                    <a:pt x="3920" y="24"/>
                  </a:lnTo>
                  <a:lnTo>
                    <a:pt x="3926" y="25"/>
                  </a:lnTo>
                  <a:lnTo>
                    <a:pt x="3932" y="26"/>
                  </a:lnTo>
                  <a:lnTo>
                    <a:pt x="3938" y="26"/>
                  </a:lnTo>
                  <a:lnTo>
                    <a:pt x="3943" y="28"/>
                  </a:lnTo>
                  <a:lnTo>
                    <a:pt x="3949" y="28"/>
                  </a:lnTo>
                  <a:lnTo>
                    <a:pt x="3954" y="29"/>
                  </a:lnTo>
                  <a:lnTo>
                    <a:pt x="3961" y="30"/>
                  </a:lnTo>
                  <a:lnTo>
                    <a:pt x="3966" y="30"/>
                  </a:lnTo>
                  <a:lnTo>
                    <a:pt x="3972" y="31"/>
                  </a:lnTo>
                  <a:lnTo>
                    <a:pt x="3978" y="31"/>
                  </a:lnTo>
                  <a:lnTo>
                    <a:pt x="3983" y="32"/>
                  </a:lnTo>
                  <a:lnTo>
                    <a:pt x="3990" y="33"/>
                  </a:lnTo>
                  <a:lnTo>
                    <a:pt x="3995" y="33"/>
                  </a:lnTo>
                  <a:lnTo>
                    <a:pt x="4001" y="34"/>
                  </a:lnTo>
                  <a:lnTo>
                    <a:pt x="4006" y="35"/>
                  </a:lnTo>
                  <a:lnTo>
                    <a:pt x="4012" y="35"/>
                  </a:lnTo>
                  <a:lnTo>
                    <a:pt x="4018" y="36"/>
                  </a:lnTo>
                  <a:lnTo>
                    <a:pt x="4024" y="36"/>
                  </a:lnTo>
                  <a:lnTo>
                    <a:pt x="4029" y="37"/>
                  </a:lnTo>
                  <a:lnTo>
                    <a:pt x="4035" y="38"/>
                  </a:lnTo>
                  <a:lnTo>
                    <a:pt x="4040" y="38"/>
                  </a:lnTo>
                  <a:lnTo>
                    <a:pt x="4047" y="39"/>
                  </a:lnTo>
                  <a:lnTo>
                    <a:pt x="4052" y="40"/>
                  </a:lnTo>
                  <a:lnTo>
                    <a:pt x="4058" y="41"/>
                  </a:lnTo>
                  <a:lnTo>
                    <a:pt x="4063" y="41"/>
                  </a:lnTo>
                  <a:lnTo>
                    <a:pt x="4069" y="42"/>
                  </a:lnTo>
                  <a:lnTo>
                    <a:pt x="4076" y="43"/>
                  </a:lnTo>
                  <a:lnTo>
                    <a:pt x="4081" y="43"/>
                  </a:lnTo>
                  <a:lnTo>
                    <a:pt x="4087" y="44"/>
                  </a:lnTo>
                  <a:lnTo>
                    <a:pt x="4092" y="45"/>
                  </a:lnTo>
                  <a:lnTo>
                    <a:pt x="4098" y="45"/>
                  </a:lnTo>
                  <a:lnTo>
                    <a:pt x="4104" y="46"/>
                  </a:lnTo>
                  <a:lnTo>
                    <a:pt x="4110" y="47"/>
                  </a:lnTo>
                  <a:lnTo>
                    <a:pt x="4115" y="48"/>
                  </a:lnTo>
                  <a:lnTo>
                    <a:pt x="4121" y="48"/>
                  </a:lnTo>
                  <a:lnTo>
                    <a:pt x="4126" y="49"/>
                  </a:lnTo>
                  <a:lnTo>
                    <a:pt x="4133" y="50"/>
                  </a:lnTo>
                  <a:lnTo>
                    <a:pt x="4138" y="51"/>
                  </a:lnTo>
                  <a:lnTo>
                    <a:pt x="4144" y="51"/>
                  </a:lnTo>
                  <a:lnTo>
                    <a:pt x="4149" y="52"/>
                  </a:lnTo>
                  <a:lnTo>
                    <a:pt x="4155" y="53"/>
                  </a:lnTo>
                  <a:lnTo>
                    <a:pt x="4162" y="54"/>
                  </a:lnTo>
                  <a:lnTo>
                    <a:pt x="4167" y="54"/>
                  </a:lnTo>
                  <a:lnTo>
                    <a:pt x="4173" y="56"/>
                  </a:lnTo>
                  <a:lnTo>
                    <a:pt x="4178" y="57"/>
                  </a:lnTo>
                  <a:lnTo>
                    <a:pt x="4184" y="58"/>
                  </a:lnTo>
                  <a:lnTo>
                    <a:pt x="4190" y="59"/>
                  </a:lnTo>
                  <a:lnTo>
                    <a:pt x="4196" y="59"/>
                  </a:lnTo>
                  <a:lnTo>
                    <a:pt x="4201" y="60"/>
                  </a:lnTo>
                  <a:lnTo>
                    <a:pt x="4207" y="61"/>
                  </a:lnTo>
                  <a:lnTo>
                    <a:pt x="4212" y="62"/>
                  </a:lnTo>
                  <a:lnTo>
                    <a:pt x="4219" y="63"/>
                  </a:lnTo>
                  <a:lnTo>
                    <a:pt x="4224" y="63"/>
                  </a:lnTo>
                  <a:lnTo>
                    <a:pt x="4230" y="64"/>
                  </a:lnTo>
                  <a:lnTo>
                    <a:pt x="4235" y="65"/>
                  </a:lnTo>
                  <a:lnTo>
                    <a:pt x="4241" y="66"/>
                  </a:lnTo>
                  <a:lnTo>
                    <a:pt x="4247" y="67"/>
                  </a:lnTo>
                  <a:lnTo>
                    <a:pt x="4253" y="67"/>
                  </a:lnTo>
                  <a:lnTo>
                    <a:pt x="4259" y="68"/>
                  </a:lnTo>
                  <a:lnTo>
                    <a:pt x="4264" y="69"/>
                  </a:lnTo>
                  <a:lnTo>
                    <a:pt x="4270" y="70"/>
                  </a:lnTo>
                  <a:lnTo>
                    <a:pt x="4276" y="71"/>
                  </a:lnTo>
                  <a:lnTo>
                    <a:pt x="4282" y="72"/>
                  </a:lnTo>
                  <a:lnTo>
                    <a:pt x="4287" y="73"/>
                  </a:lnTo>
                  <a:lnTo>
                    <a:pt x="4293" y="73"/>
                  </a:lnTo>
                  <a:lnTo>
                    <a:pt x="4298" y="74"/>
                  </a:lnTo>
                  <a:lnTo>
                    <a:pt x="4305" y="75"/>
                  </a:lnTo>
                  <a:lnTo>
                    <a:pt x="4310" y="76"/>
                  </a:lnTo>
                  <a:lnTo>
                    <a:pt x="4316" y="77"/>
                  </a:lnTo>
                  <a:lnTo>
                    <a:pt x="4321" y="78"/>
                  </a:lnTo>
                  <a:lnTo>
                    <a:pt x="4327" y="79"/>
                  </a:lnTo>
                  <a:lnTo>
                    <a:pt x="4333" y="80"/>
                  </a:lnTo>
                  <a:lnTo>
                    <a:pt x="4339" y="80"/>
                  </a:lnTo>
                  <a:lnTo>
                    <a:pt x="4345" y="81"/>
                  </a:lnTo>
                  <a:lnTo>
                    <a:pt x="4350" y="82"/>
                  </a:lnTo>
                  <a:lnTo>
                    <a:pt x="4356" y="83"/>
                  </a:lnTo>
                  <a:lnTo>
                    <a:pt x="4362" y="85"/>
                  </a:lnTo>
                  <a:lnTo>
                    <a:pt x="4368" y="86"/>
                  </a:lnTo>
                  <a:lnTo>
                    <a:pt x="4373" y="87"/>
                  </a:lnTo>
                  <a:lnTo>
                    <a:pt x="4379" y="88"/>
                  </a:lnTo>
                  <a:lnTo>
                    <a:pt x="4384" y="89"/>
                  </a:lnTo>
                  <a:lnTo>
                    <a:pt x="4391" y="90"/>
                  </a:lnTo>
                  <a:lnTo>
                    <a:pt x="4396" y="91"/>
                  </a:lnTo>
                  <a:lnTo>
                    <a:pt x="4402" y="92"/>
                  </a:lnTo>
                  <a:lnTo>
                    <a:pt x="4407" y="92"/>
                  </a:lnTo>
                  <a:lnTo>
                    <a:pt x="4413" y="93"/>
                  </a:lnTo>
                  <a:lnTo>
                    <a:pt x="4419" y="94"/>
                  </a:lnTo>
                  <a:lnTo>
                    <a:pt x="4425" y="95"/>
                  </a:lnTo>
                  <a:lnTo>
                    <a:pt x="4430" y="96"/>
                  </a:lnTo>
                  <a:lnTo>
                    <a:pt x="4436" y="97"/>
                  </a:lnTo>
                  <a:lnTo>
                    <a:pt x="4442" y="98"/>
                  </a:lnTo>
                  <a:lnTo>
                    <a:pt x="4448" y="99"/>
                  </a:lnTo>
                  <a:lnTo>
                    <a:pt x="4454" y="100"/>
                  </a:lnTo>
                  <a:lnTo>
                    <a:pt x="4459" y="101"/>
                  </a:lnTo>
                  <a:lnTo>
                    <a:pt x="4465" y="102"/>
                  </a:lnTo>
                  <a:lnTo>
                    <a:pt x="4470" y="103"/>
                  </a:lnTo>
                  <a:lnTo>
                    <a:pt x="4477" y="104"/>
                  </a:lnTo>
                  <a:lnTo>
                    <a:pt x="4482" y="105"/>
                  </a:lnTo>
                  <a:lnTo>
                    <a:pt x="4488" y="106"/>
                  </a:lnTo>
                  <a:lnTo>
                    <a:pt x="4493" y="107"/>
                  </a:lnTo>
                  <a:lnTo>
                    <a:pt x="4499" y="108"/>
                  </a:lnTo>
                  <a:lnTo>
                    <a:pt x="4505" y="109"/>
                  </a:lnTo>
                  <a:lnTo>
                    <a:pt x="4511" y="110"/>
                  </a:lnTo>
                  <a:lnTo>
                    <a:pt x="4516" y="111"/>
                  </a:lnTo>
                  <a:lnTo>
                    <a:pt x="4522" y="112"/>
                  </a:lnTo>
                  <a:lnTo>
                    <a:pt x="4528" y="114"/>
                  </a:lnTo>
                  <a:lnTo>
                    <a:pt x="4534" y="115"/>
                  </a:lnTo>
                  <a:lnTo>
                    <a:pt x="4540" y="116"/>
                  </a:lnTo>
                  <a:lnTo>
                    <a:pt x="4545" y="117"/>
                  </a:lnTo>
                  <a:lnTo>
                    <a:pt x="4551" y="118"/>
                  </a:lnTo>
                  <a:lnTo>
                    <a:pt x="4556" y="119"/>
                  </a:lnTo>
                  <a:lnTo>
                    <a:pt x="4563" y="120"/>
                  </a:lnTo>
                  <a:lnTo>
                    <a:pt x="4568" y="121"/>
                  </a:lnTo>
                  <a:lnTo>
                    <a:pt x="4574" y="122"/>
                  </a:lnTo>
                  <a:lnTo>
                    <a:pt x="4579" y="123"/>
                  </a:lnTo>
                  <a:lnTo>
                    <a:pt x="4585" y="124"/>
                  </a:lnTo>
                  <a:lnTo>
                    <a:pt x="4591" y="125"/>
                  </a:lnTo>
                  <a:lnTo>
                    <a:pt x="4597" y="126"/>
                  </a:lnTo>
                  <a:lnTo>
                    <a:pt x="4602" y="127"/>
                  </a:lnTo>
                  <a:lnTo>
                    <a:pt x="4608" y="128"/>
                  </a:lnTo>
                  <a:lnTo>
                    <a:pt x="4613" y="129"/>
                  </a:lnTo>
                  <a:lnTo>
                    <a:pt x="4620" y="130"/>
                  </a:lnTo>
                  <a:lnTo>
                    <a:pt x="4626" y="131"/>
                  </a:lnTo>
                  <a:lnTo>
                    <a:pt x="4631" y="132"/>
                  </a:lnTo>
                  <a:lnTo>
                    <a:pt x="4637" y="133"/>
                  </a:lnTo>
                  <a:lnTo>
                    <a:pt x="4642" y="134"/>
                  </a:lnTo>
                  <a:lnTo>
                    <a:pt x="4649" y="135"/>
                  </a:lnTo>
                  <a:lnTo>
                    <a:pt x="4654" y="136"/>
                  </a:lnTo>
                  <a:lnTo>
                    <a:pt x="4660" y="137"/>
                  </a:lnTo>
                  <a:lnTo>
                    <a:pt x="4665" y="138"/>
                  </a:lnTo>
                  <a:lnTo>
                    <a:pt x="4671" y="140"/>
                  </a:lnTo>
                  <a:lnTo>
                    <a:pt x="4677" y="142"/>
                  </a:lnTo>
                  <a:lnTo>
                    <a:pt x="4683" y="143"/>
                  </a:lnTo>
                  <a:lnTo>
                    <a:pt x="4688" y="144"/>
                  </a:lnTo>
                  <a:lnTo>
                    <a:pt x="4694" y="145"/>
                  </a:lnTo>
                  <a:lnTo>
                    <a:pt x="4699" y="146"/>
                  </a:lnTo>
                  <a:lnTo>
                    <a:pt x="4706" y="147"/>
                  </a:lnTo>
                  <a:lnTo>
                    <a:pt x="4712" y="148"/>
                  </a:lnTo>
                  <a:lnTo>
                    <a:pt x="4717" y="149"/>
                  </a:lnTo>
                  <a:lnTo>
                    <a:pt x="4723" y="150"/>
                  </a:lnTo>
                  <a:lnTo>
                    <a:pt x="4728" y="151"/>
                  </a:lnTo>
                  <a:lnTo>
                    <a:pt x="4735" y="152"/>
                  </a:lnTo>
                  <a:lnTo>
                    <a:pt x="4740" y="153"/>
                  </a:lnTo>
                  <a:lnTo>
                    <a:pt x="4746" y="155"/>
                  </a:lnTo>
                  <a:lnTo>
                    <a:pt x="4751" y="156"/>
                  </a:lnTo>
                  <a:lnTo>
                    <a:pt x="4758" y="157"/>
                  </a:lnTo>
                  <a:lnTo>
                    <a:pt x="4763" y="158"/>
                  </a:lnTo>
                  <a:lnTo>
                    <a:pt x="4769" y="159"/>
                  </a:lnTo>
                  <a:lnTo>
                    <a:pt x="4774" y="160"/>
                  </a:lnTo>
                  <a:lnTo>
                    <a:pt x="4780" y="161"/>
                  </a:lnTo>
                  <a:lnTo>
                    <a:pt x="4785" y="162"/>
                  </a:lnTo>
                  <a:lnTo>
                    <a:pt x="4792" y="163"/>
                  </a:lnTo>
                  <a:lnTo>
                    <a:pt x="4797" y="164"/>
                  </a:lnTo>
                  <a:lnTo>
                    <a:pt x="4803" y="166"/>
                  </a:lnTo>
                  <a:lnTo>
                    <a:pt x="4809" y="167"/>
                  </a:lnTo>
                  <a:lnTo>
                    <a:pt x="4815" y="168"/>
                  </a:lnTo>
                  <a:lnTo>
                    <a:pt x="4821" y="169"/>
                  </a:lnTo>
                  <a:lnTo>
                    <a:pt x="4826" y="171"/>
                  </a:lnTo>
                  <a:lnTo>
                    <a:pt x="4832" y="172"/>
                  </a:lnTo>
                  <a:lnTo>
                    <a:pt x="4837" y="173"/>
                  </a:lnTo>
                  <a:lnTo>
                    <a:pt x="4844" y="174"/>
                  </a:lnTo>
                  <a:lnTo>
                    <a:pt x="4849" y="175"/>
                  </a:lnTo>
                  <a:lnTo>
                    <a:pt x="4855" y="177"/>
                  </a:lnTo>
                  <a:lnTo>
                    <a:pt x="4860" y="178"/>
                  </a:lnTo>
                  <a:lnTo>
                    <a:pt x="4866" y="179"/>
                  </a:lnTo>
                  <a:lnTo>
                    <a:pt x="4871" y="180"/>
                  </a:lnTo>
                  <a:lnTo>
                    <a:pt x="4878" y="181"/>
                  </a:lnTo>
                  <a:lnTo>
                    <a:pt x="4883" y="182"/>
                  </a:lnTo>
                  <a:lnTo>
                    <a:pt x="4889" y="183"/>
                  </a:lnTo>
                  <a:lnTo>
                    <a:pt x="4895" y="184"/>
                  </a:lnTo>
                  <a:lnTo>
                    <a:pt x="4901" y="186"/>
                  </a:lnTo>
                  <a:lnTo>
                    <a:pt x="4907" y="187"/>
                  </a:lnTo>
                  <a:lnTo>
                    <a:pt x="4912" y="188"/>
                  </a:lnTo>
                  <a:lnTo>
                    <a:pt x="4918" y="189"/>
                  </a:lnTo>
                  <a:lnTo>
                    <a:pt x="4923" y="190"/>
                  </a:lnTo>
                  <a:lnTo>
                    <a:pt x="4930" y="191"/>
                  </a:lnTo>
                  <a:lnTo>
                    <a:pt x="4935" y="192"/>
                  </a:lnTo>
                  <a:lnTo>
                    <a:pt x="4941" y="194"/>
                  </a:lnTo>
                  <a:lnTo>
                    <a:pt x="4946" y="195"/>
                  </a:lnTo>
                  <a:lnTo>
                    <a:pt x="4952" y="196"/>
                  </a:lnTo>
                  <a:lnTo>
                    <a:pt x="4958" y="197"/>
                  </a:lnTo>
                  <a:lnTo>
                    <a:pt x="4964" y="198"/>
                  </a:lnTo>
                  <a:lnTo>
                    <a:pt x="4969" y="200"/>
                  </a:lnTo>
                  <a:lnTo>
                    <a:pt x="4975" y="201"/>
                  </a:lnTo>
                  <a:lnTo>
                    <a:pt x="4980" y="203"/>
                  </a:lnTo>
                  <a:lnTo>
                    <a:pt x="4987" y="204"/>
                  </a:lnTo>
                  <a:lnTo>
                    <a:pt x="4993" y="205"/>
                  </a:lnTo>
                  <a:lnTo>
                    <a:pt x="4998" y="206"/>
                  </a:lnTo>
                  <a:lnTo>
                    <a:pt x="5004" y="207"/>
                  </a:lnTo>
                  <a:lnTo>
                    <a:pt x="5009" y="208"/>
                  </a:lnTo>
                  <a:lnTo>
                    <a:pt x="5016" y="210"/>
                  </a:lnTo>
                  <a:lnTo>
                    <a:pt x="5021" y="211"/>
                  </a:lnTo>
                  <a:lnTo>
                    <a:pt x="5027" y="212"/>
                  </a:lnTo>
                  <a:lnTo>
                    <a:pt x="5032" y="213"/>
                  </a:lnTo>
                  <a:lnTo>
                    <a:pt x="5038" y="214"/>
                  </a:lnTo>
                  <a:lnTo>
                    <a:pt x="5044" y="215"/>
                  </a:lnTo>
                  <a:lnTo>
                    <a:pt x="5050" y="216"/>
                  </a:lnTo>
                  <a:lnTo>
                    <a:pt x="5055" y="218"/>
                  </a:lnTo>
                  <a:lnTo>
                    <a:pt x="5061" y="219"/>
                  </a:lnTo>
                  <a:lnTo>
                    <a:pt x="5066" y="220"/>
                  </a:lnTo>
                  <a:lnTo>
                    <a:pt x="5073" y="221"/>
                  </a:lnTo>
                  <a:lnTo>
                    <a:pt x="5079" y="222"/>
                  </a:lnTo>
                  <a:lnTo>
                    <a:pt x="5084" y="223"/>
                  </a:lnTo>
                  <a:lnTo>
                    <a:pt x="5090" y="225"/>
                  </a:lnTo>
                  <a:lnTo>
                    <a:pt x="5095" y="226"/>
                  </a:lnTo>
                  <a:lnTo>
                    <a:pt x="5102" y="228"/>
                  </a:lnTo>
                  <a:lnTo>
                    <a:pt x="5107" y="229"/>
                  </a:lnTo>
                  <a:lnTo>
                    <a:pt x="5113" y="230"/>
                  </a:lnTo>
                  <a:lnTo>
                    <a:pt x="5118" y="232"/>
                  </a:lnTo>
                  <a:lnTo>
                    <a:pt x="5124" y="233"/>
                  </a:lnTo>
                  <a:lnTo>
                    <a:pt x="5130" y="234"/>
                  </a:lnTo>
                  <a:lnTo>
                    <a:pt x="5136" y="235"/>
                  </a:lnTo>
                  <a:lnTo>
                    <a:pt x="5141" y="236"/>
                  </a:lnTo>
                  <a:lnTo>
                    <a:pt x="5147" y="237"/>
                  </a:lnTo>
                  <a:lnTo>
                    <a:pt x="5152" y="239"/>
                  </a:lnTo>
                  <a:lnTo>
                    <a:pt x="5159" y="240"/>
                  </a:lnTo>
                  <a:lnTo>
                    <a:pt x="5164" y="241"/>
                  </a:lnTo>
                  <a:lnTo>
                    <a:pt x="5170" y="242"/>
                  </a:lnTo>
                  <a:lnTo>
                    <a:pt x="5176" y="243"/>
                  </a:lnTo>
                  <a:lnTo>
                    <a:pt x="5181" y="245"/>
                  </a:lnTo>
                  <a:lnTo>
                    <a:pt x="5188" y="246"/>
                  </a:lnTo>
                  <a:lnTo>
                    <a:pt x="5193" y="247"/>
                  </a:lnTo>
                  <a:lnTo>
                    <a:pt x="5199" y="248"/>
                  </a:lnTo>
                  <a:lnTo>
                    <a:pt x="5204" y="249"/>
                  </a:lnTo>
                  <a:lnTo>
                    <a:pt x="5210" y="250"/>
                  </a:lnTo>
                  <a:lnTo>
                    <a:pt x="5216" y="252"/>
                  </a:lnTo>
                  <a:lnTo>
                    <a:pt x="5222" y="253"/>
                  </a:lnTo>
                  <a:lnTo>
                    <a:pt x="5227" y="254"/>
                  </a:lnTo>
                  <a:lnTo>
                    <a:pt x="5233" y="255"/>
                  </a:lnTo>
                  <a:lnTo>
                    <a:pt x="5238" y="257"/>
                  </a:lnTo>
                  <a:lnTo>
                    <a:pt x="5245" y="259"/>
                  </a:lnTo>
                  <a:lnTo>
                    <a:pt x="5250" y="260"/>
                  </a:lnTo>
                  <a:lnTo>
                    <a:pt x="5256" y="261"/>
                  </a:lnTo>
                  <a:lnTo>
                    <a:pt x="5262" y="262"/>
                  </a:lnTo>
                  <a:lnTo>
                    <a:pt x="5267" y="263"/>
                  </a:lnTo>
                  <a:lnTo>
                    <a:pt x="5274" y="265"/>
                  </a:lnTo>
                  <a:lnTo>
                    <a:pt x="5279" y="266"/>
                  </a:lnTo>
                  <a:lnTo>
                    <a:pt x="5285" y="267"/>
                  </a:lnTo>
                  <a:lnTo>
                    <a:pt x="5290" y="268"/>
                  </a:lnTo>
                  <a:lnTo>
                    <a:pt x="5296" y="269"/>
                  </a:lnTo>
                  <a:lnTo>
                    <a:pt x="5302" y="270"/>
                  </a:lnTo>
                  <a:lnTo>
                    <a:pt x="5308" y="272"/>
                  </a:lnTo>
                  <a:lnTo>
                    <a:pt x="5313" y="273"/>
                  </a:lnTo>
                  <a:lnTo>
                    <a:pt x="5319" y="274"/>
                  </a:lnTo>
                  <a:lnTo>
                    <a:pt x="5324" y="275"/>
                  </a:lnTo>
                  <a:lnTo>
                    <a:pt x="5331" y="276"/>
                  </a:lnTo>
                  <a:lnTo>
                    <a:pt x="5336" y="278"/>
                  </a:lnTo>
                  <a:lnTo>
                    <a:pt x="5342" y="279"/>
                  </a:lnTo>
                  <a:lnTo>
                    <a:pt x="5347" y="280"/>
                  </a:lnTo>
                  <a:lnTo>
                    <a:pt x="5353" y="281"/>
                  </a:lnTo>
                  <a:lnTo>
                    <a:pt x="5360" y="282"/>
                  </a:lnTo>
                  <a:lnTo>
                    <a:pt x="5365" y="284"/>
                  </a:lnTo>
                  <a:lnTo>
                    <a:pt x="5371" y="286"/>
                  </a:lnTo>
                  <a:lnTo>
                    <a:pt x="5376" y="287"/>
                  </a:lnTo>
                  <a:lnTo>
                    <a:pt x="5382" y="288"/>
                  </a:lnTo>
                  <a:lnTo>
                    <a:pt x="5388" y="289"/>
                  </a:lnTo>
                  <a:lnTo>
                    <a:pt x="5394" y="291"/>
                  </a:lnTo>
                  <a:lnTo>
                    <a:pt x="5399" y="292"/>
                  </a:lnTo>
                  <a:lnTo>
                    <a:pt x="5405" y="293"/>
                  </a:lnTo>
                  <a:lnTo>
                    <a:pt x="5410" y="294"/>
                  </a:lnTo>
                  <a:lnTo>
                    <a:pt x="5417" y="295"/>
                  </a:lnTo>
                  <a:lnTo>
                    <a:pt x="5422" y="297"/>
                  </a:lnTo>
                  <a:lnTo>
                    <a:pt x="5428" y="298"/>
                  </a:lnTo>
                  <a:lnTo>
                    <a:pt x="5433" y="299"/>
                  </a:lnTo>
                  <a:lnTo>
                    <a:pt x="5439" y="300"/>
                  </a:lnTo>
                  <a:lnTo>
                    <a:pt x="5446" y="301"/>
                  </a:lnTo>
                  <a:lnTo>
                    <a:pt x="5451" y="303"/>
                  </a:lnTo>
                  <a:lnTo>
                    <a:pt x="5457" y="304"/>
                  </a:lnTo>
                  <a:lnTo>
                    <a:pt x="5462" y="305"/>
                  </a:lnTo>
                  <a:lnTo>
                    <a:pt x="5468" y="306"/>
                  </a:lnTo>
                  <a:lnTo>
                    <a:pt x="5474" y="307"/>
                  </a:lnTo>
                  <a:lnTo>
                    <a:pt x="5480" y="308"/>
                  </a:lnTo>
                  <a:lnTo>
                    <a:pt x="5485" y="310"/>
                  </a:lnTo>
                  <a:lnTo>
                    <a:pt x="5491" y="311"/>
                  </a:lnTo>
                  <a:lnTo>
                    <a:pt x="5496" y="312"/>
                  </a:lnTo>
                  <a:lnTo>
                    <a:pt x="5503" y="314"/>
                  </a:lnTo>
                  <a:lnTo>
                    <a:pt x="5508" y="315"/>
                  </a:lnTo>
                  <a:lnTo>
                    <a:pt x="5514" y="317"/>
                  </a:lnTo>
                  <a:lnTo>
                    <a:pt x="5519" y="318"/>
                  </a:lnTo>
                  <a:lnTo>
                    <a:pt x="5525" y="319"/>
                  </a:lnTo>
                  <a:lnTo>
                    <a:pt x="5531" y="320"/>
                  </a:lnTo>
                  <a:lnTo>
                    <a:pt x="5537" y="321"/>
                  </a:lnTo>
                  <a:lnTo>
                    <a:pt x="5543" y="323"/>
                  </a:lnTo>
                  <a:lnTo>
                    <a:pt x="5548" y="324"/>
                  </a:lnTo>
                  <a:lnTo>
                    <a:pt x="5554" y="325"/>
                  </a:lnTo>
                  <a:lnTo>
                    <a:pt x="5560" y="326"/>
                  </a:lnTo>
                  <a:lnTo>
                    <a:pt x="5566" y="327"/>
                  </a:lnTo>
                  <a:lnTo>
                    <a:pt x="5571" y="329"/>
                  </a:lnTo>
                  <a:lnTo>
                    <a:pt x="5577" y="330"/>
                  </a:lnTo>
                  <a:lnTo>
                    <a:pt x="5582" y="331"/>
                  </a:lnTo>
                  <a:lnTo>
                    <a:pt x="5589" y="332"/>
                  </a:lnTo>
                  <a:lnTo>
                    <a:pt x="5594" y="333"/>
                  </a:lnTo>
                  <a:lnTo>
                    <a:pt x="5600" y="335"/>
                  </a:lnTo>
                  <a:lnTo>
                    <a:pt x="5605" y="336"/>
                  </a:lnTo>
                  <a:lnTo>
                    <a:pt x="5611" y="337"/>
                  </a:lnTo>
                  <a:lnTo>
                    <a:pt x="5617" y="338"/>
                  </a:lnTo>
                  <a:lnTo>
                    <a:pt x="5623" y="339"/>
                  </a:lnTo>
                  <a:lnTo>
                    <a:pt x="5629" y="340"/>
                  </a:lnTo>
                  <a:lnTo>
                    <a:pt x="5634" y="343"/>
                  </a:lnTo>
                  <a:lnTo>
                    <a:pt x="5640" y="344"/>
                  </a:lnTo>
                  <a:lnTo>
                    <a:pt x="5646" y="345"/>
                  </a:lnTo>
                  <a:lnTo>
                    <a:pt x="5652" y="346"/>
                  </a:lnTo>
                  <a:lnTo>
                    <a:pt x="5657" y="347"/>
                  </a:lnTo>
                  <a:lnTo>
                    <a:pt x="5663" y="349"/>
                  </a:lnTo>
                  <a:lnTo>
                    <a:pt x="5668" y="350"/>
                  </a:lnTo>
                  <a:lnTo>
                    <a:pt x="5675" y="351"/>
                  </a:lnTo>
                  <a:lnTo>
                    <a:pt x="5680" y="352"/>
                  </a:lnTo>
                  <a:lnTo>
                    <a:pt x="5686" y="353"/>
                  </a:lnTo>
                  <a:lnTo>
                    <a:pt x="5691" y="355"/>
                  </a:lnTo>
                  <a:lnTo>
                    <a:pt x="5697" y="356"/>
                  </a:lnTo>
                  <a:lnTo>
                    <a:pt x="5703" y="357"/>
                  </a:lnTo>
                  <a:lnTo>
                    <a:pt x="5709" y="358"/>
                  </a:lnTo>
                  <a:lnTo>
                    <a:pt x="5714" y="359"/>
                  </a:lnTo>
                  <a:lnTo>
                    <a:pt x="5720" y="360"/>
                  </a:lnTo>
                  <a:lnTo>
                    <a:pt x="5726" y="362"/>
                  </a:lnTo>
                  <a:lnTo>
                    <a:pt x="5732" y="363"/>
                  </a:lnTo>
                  <a:lnTo>
                    <a:pt x="5738" y="364"/>
                  </a:lnTo>
                  <a:lnTo>
                    <a:pt x="5743" y="365"/>
                  </a:lnTo>
                  <a:lnTo>
                    <a:pt x="5749" y="366"/>
                  </a:lnTo>
                  <a:lnTo>
                    <a:pt x="5754" y="368"/>
                  </a:lnTo>
                  <a:lnTo>
                    <a:pt x="5761" y="369"/>
                  </a:lnTo>
                  <a:lnTo>
                    <a:pt x="5766" y="370"/>
                  </a:lnTo>
                  <a:lnTo>
                    <a:pt x="5772" y="372"/>
                  </a:lnTo>
                  <a:lnTo>
                    <a:pt x="5777" y="373"/>
                  </a:lnTo>
                  <a:lnTo>
                    <a:pt x="5783" y="374"/>
                  </a:lnTo>
                  <a:lnTo>
                    <a:pt x="5789" y="376"/>
                  </a:lnTo>
                  <a:lnTo>
                    <a:pt x="5795" y="377"/>
                  </a:lnTo>
                  <a:lnTo>
                    <a:pt x="5800" y="378"/>
                  </a:lnTo>
                  <a:lnTo>
                    <a:pt x="5806" y="379"/>
                  </a:lnTo>
                  <a:lnTo>
                    <a:pt x="5812" y="380"/>
                  </a:lnTo>
                  <a:lnTo>
                    <a:pt x="5818" y="381"/>
                  </a:lnTo>
                  <a:lnTo>
                    <a:pt x="5824" y="383"/>
                  </a:lnTo>
                  <a:lnTo>
                    <a:pt x="5829" y="384"/>
                  </a:lnTo>
                  <a:lnTo>
                    <a:pt x="5835" y="385"/>
                  </a:lnTo>
                  <a:lnTo>
                    <a:pt x="5840" y="386"/>
                  </a:lnTo>
                  <a:lnTo>
                    <a:pt x="5847" y="387"/>
                  </a:lnTo>
                  <a:lnTo>
                    <a:pt x="5852" y="388"/>
                  </a:lnTo>
                  <a:lnTo>
                    <a:pt x="5858" y="390"/>
                  </a:lnTo>
                  <a:lnTo>
                    <a:pt x="5863" y="391"/>
                  </a:lnTo>
                  <a:lnTo>
                    <a:pt x="5869" y="392"/>
                  </a:lnTo>
                  <a:lnTo>
                    <a:pt x="5875" y="393"/>
                  </a:lnTo>
                  <a:lnTo>
                    <a:pt x="5881" y="394"/>
                  </a:lnTo>
                  <a:lnTo>
                    <a:pt x="5886" y="395"/>
                  </a:lnTo>
                  <a:lnTo>
                    <a:pt x="5892" y="397"/>
                  </a:lnTo>
                  <a:lnTo>
                    <a:pt x="5897" y="398"/>
                  </a:lnTo>
                  <a:lnTo>
                    <a:pt x="5904" y="400"/>
                  </a:lnTo>
                  <a:lnTo>
                    <a:pt x="5910" y="401"/>
                  </a:lnTo>
                  <a:lnTo>
                    <a:pt x="5915" y="402"/>
                  </a:lnTo>
                  <a:lnTo>
                    <a:pt x="5921" y="403"/>
                  </a:lnTo>
                  <a:lnTo>
                    <a:pt x="5926" y="404"/>
                  </a:lnTo>
                  <a:lnTo>
                    <a:pt x="5933" y="406"/>
                  </a:lnTo>
                  <a:lnTo>
                    <a:pt x="5938" y="407"/>
                  </a:lnTo>
                  <a:lnTo>
                    <a:pt x="5944" y="408"/>
                  </a:lnTo>
                  <a:lnTo>
                    <a:pt x="5949" y="409"/>
                  </a:lnTo>
                  <a:lnTo>
                    <a:pt x="5955" y="410"/>
                  </a:lnTo>
                  <a:lnTo>
                    <a:pt x="5961" y="411"/>
                  </a:lnTo>
                  <a:lnTo>
                    <a:pt x="5967" y="413"/>
                  </a:lnTo>
                  <a:lnTo>
                    <a:pt x="5972" y="414"/>
                  </a:lnTo>
                  <a:lnTo>
                    <a:pt x="5978" y="415"/>
                  </a:lnTo>
                  <a:lnTo>
                    <a:pt x="5983" y="416"/>
                  </a:lnTo>
                  <a:lnTo>
                    <a:pt x="5990" y="417"/>
                  </a:lnTo>
                  <a:lnTo>
                    <a:pt x="5996" y="418"/>
                  </a:lnTo>
                  <a:lnTo>
                    <a:pt x="6001" y="419"/>
                  </a:lnTo>
                  <a:lnTo>
                    <a:pt x="6007" y="421"/>
                  </a:lnTo>
                  <a:lnTo>
                    <a:pt x="6012" y="422"/>
                  </a:lnTo>
                  <a:lnTo>
                    <a:pt x="6019" y="423"/>
                  </a:lnTo>
                  <a:lnTo>
                    <a:pt x="6024" y="424"/>
                  </a:lnTo>
                  <a:lnTo>
                    <a:pt x="6030" y="425"/>
                  </a:lnTo>
                  <a:lnTo>
                    <a:pt x="6035" y="426"/>
                  </a:lnTo>
                  <a:lnTo>
                    <a:pt x="6041" y="427"/>
                  </a:lnTo>
                  <a:lnTo>
                    <a:pt x="6047" y="429"/>
                  </a:lnTo>
                  <a:lnTo>
                    <a:pt x="6053" y="431"/>
                  </a:lnTo>
                  <a:lnTo>
                    <a:pt x="6058" y="432"/>
                  </a:lnTo>
                  <a:lnTo>
                    <a:pt x="6064" y="433"/>
                  </a:lnTo>
                  <a:lnTo>
                    <a:pt x="6069" y="434"/>
                  </a:lnTo>
                  <a:lnTo>
                    <a:pt x="6076" y="435"/>
                  </a:lnTo>
                  <a:lnTo>
                    <a:pt x="6081" y="436"/>
                  </a:lnTo>
                  <a:lnTo>
                    <a:pt x="6087" y="437"/>
                  </a:lnTo>
                  <a:lnTo>
                    <a:pt x="6093" y="439"/>
                  </a:lnTo>
                  <a:lnTo>
                    <a:pt x="6098" y="440"/>
                  </a:lnTo>
                  <a:lnTo>
                    <a:pt x="6105" y="441"/>
                  </a:lnTo>
                  <a:lnTo>
                    <a:pt x="6110" y="442"/>
                  </a:lnTo>
                  <a:lnTo>
                    <a:pt x="6116" y="443"/>
                  </a:lnTo>
                  <a:lnTo>
                    <a:pt x="6121" y="444"/>
                  </a:lnTo>
                  <a:lnTo>
                    <a:pt x="6127" y="445"/>
                  </a:lnTo>
                  <a:lnTo>
                    <a:pt x="6133" y="446"/>
                  </a:lnTo>
                  <a:lnTo>
                    <a:pt x="6139" y="447"/>
                  </a:lnTo>
                  <a:lnTo>
                    <a:pt x="6144" y="449"/>
                  </a:lnTo>
                  <a:lnTo>
                    <a:pt x="6150" y="450"/>
                  </a:lnTo>
                  <a:lnTo>
                    <a:pt x="6155" y="451"/>
                  </a:lnTo>
                  <a:lnTo>
                    <a:pt x="6162" y="452"/>
                  </a:lnTo>
                  <a:lnTo>
                    <a:pt x="6167" y="453"/>
                  </a:lnTo>
                  <a:lnTo>
                    <a:pt x="6173" y="454"/>
                  </a:lnTo>
                  <a:lnTo>
                    <a:pt x="6179" y="455"/>
                  </a:lnTo>
                  <a:lnTo>
                    <a:pt x="6184" y="456"/>
                  </a:lnTo>
                  <a:lnTo>
                    <a:pt x="6191" y="458"/>
                  </a:lnTo>
                  <a:lnTo>
                    <a:pt x="6196" y="460"/>
                  </a:lnTo>
                  <a:lnTo>
                    <a:pt x="6202" y="461"/>
                  </a:lnTo>
                  <a:lnTo>
                    <a:pt x="6207" y="462"/>
                  </a:lnTo>
                  <a:lnTo>
                    <a:pt x="6213" y="463"/>
                  </a:lnTo>
                  <a:lnTo>
                    <a:pt x="6219" y="464"/>
                  </a:lnTo>
                  <a:lnTo>
                    <a:pt x="6225" y="465"/>
                  </a:lnTo>
                  <a:lnTo>
                    <a:pt x="6230" y="466"/>
                  </a:lnTo>
                  <a:lnTo>
                    <a:pt x="6236" y="467"/>
                  </a:lnTo>
                  <a:lnTo>
                    <a:pt x="6241" y="468"/>
                  </a:lnTo>
                  <a:lnTo>
                    <a:pt x="6248" y="469"/>
                  </a:lnTo>
                  <a:lnTo>
                    <a:pt x="6253" y="471"/>
                  </a:lnTo>
                  <a:lnTo>
                    <a:pt x="6259" y="472"/>
                  </a:lnTo>
                  <a:lnTo>
                    <a:pt x="6264" y="473"/>
                  </a:lnTo>
                  <a:lnTo>
                    <a:pt x="6270" y="474"/>
                  </a:lnTo>
                  <a:lnTo>
                    <a:pt x="6277" y="475"/>
                  </a:lnTo>
                  <a:lnTo>
                    <a:pt x="6282" y="476"/>
                  </a:lnTo>
                  <a:lnTo>
                    <a:pt x="6288" y="477"/>
                  </a:lnTo>
                  <a:lnTo>
                    <a:pt x="6293" y="478"/>
                  </a:lnTo>
                  <a:lnTo>
                    <a:pt x="6299" y="479"/>
                  </a:lnTo>
                  <a:lnTo>
                    <a:pt x="6305" y="480"/>
                  </a:lnTo>
                  <a:lnTo>
                    <a:pt x="6311" y="481"/>
                  </a:lnTo>
                  <a:lnTo>
                    <a:pt x="6316" y="483"/>
                  </a:lnTo>
                  <a:lnTo>
                    <a:pt x="6322" y="484"/>
                  </a:lnTo>
                  <a:lnTo>
                    <a:pt x="6327" y="485"/>
                  </a:lnTo>
                  <a:lnTo>
                    <a:pt x="6334" y="487"/>
                  </a:lnTo>
                  <a:lnTo>
                    <a:pt x="6339" y="488"/>
                  </a:lnTo>
                  <a:lnTo>
                    <a:pt x="6345" y="489"/>
                  </a:lnTo>
                  <a:lnTo>
                    <a:pt x="6350" y="490"/>
                  </a:lnTo>
                  <a:lnTo>
                    <a:pt x="6356" y="491"/>
                  </a:lnTo>
                  <a:lnTo>
                    <a:pt x="6363" y="492"/>
                  </a:lnTo>
                  <a:lnTo>
                    <a:pt x="6368" y="493"/>
                  </a:lnTo>
                  <a:lnTo>
                    <a:pt x="6374" y="494"/>
                  </a:lnTo>
                  <a:lnTo>
                    <a:pt x="6379" y="495"/>
                  </a:lnTo>
                  <a:lnTo>
                    <a:pt x="6386" y="496"/>
                  </a:lnTo>
                  <a:lnTo>
                    <a:pt x="6391" y="497"/>
                  </a:lnTo>
                  <a:lnTo>
                    <a:pt x="6397" y="499"/>
                  </a:lnTo>
                  <a:lnTo>
                    <a:pt x="6402" y="500"/>
                  </a:lnTo>
                  <a:lnTo>
                    <a:pt x="6408" y="501"/>
                  </a:lnTo>
                  <a:lnTo>
                    <a:pt x="6413" y="502"/>
                  </a:lnTo>
                  <a:lnTo>
                    <a:pt x="6420" y="503"/>
                  </a:lnTo>
                  <a:lnTo>
                    <a:pt x="6425" y="504"/>
                  </a:lnTo>
                  <a:lnTo>
                    <a:pt x="6431" y="505"/>
                  </a:lnTo>
                  <a:lnTo>
                    <a:pt x="6436" y="506"/>
                  </a:lnTo>
                  <a:lnTo>
                    <a:pt x="6443" y="507"/>
                  </a:lnTo>
                  <a:lnTo>
                    <a:pt x="6448" y="508"/>
                  </a:lnTo>
                  <a:lnTo>
                    <a:pt x="6454" y="509"/>
                  </a:lnTo>
                  <a:lnTo>
                    <a:pt x="6460" y="510"/>
                  </a:lnTo>
                  <a:lnTo>
                    <a:pt x="6465" y="511"/>
                  </a:lnTo>
                  <a:lnTo>
                    <a:pt x="6472" y="512"/>
                  </a:lnTo>
                  <a:lnTo>
                    <a:pt x="6477" y="513"/>
                  </a:lnTo>
                  <a:lnTo>
                    <a:pt x="6483" y="515"/>
                  </a:lnTo>
                  <a:lnTo>
                    <a:pt x="6488" y="516"/>
                  </a:lnTo>
                  <a:lnTo>
                    <a:pt x="6494" y="517"/>
                  </a:lnTo>
                  <a:lnTo>
                    <a:pt x="6500" y="518"/>
                  </a:lnTo>
                  <a:lnTo>
                    <a:pt x="6506" y="519"/>
                  </a:lnTo>
                  <a:lnTo>
                    <a:pt x="6511" y="520"/>
                  </a:lnTo>
                  <a:lnTo>
                    <a:pt x="6517" y="521"/>
                  </a:lnTo>
                  <a:lnTo>
                    <a:pt x="6522" y="522"/>
                  </a:lnTo>
                  <a:lnTo>
                    <a:pt x="6529" y="524"/>
                  </a:lnTo>
                  <a:lnTo>
                    <a:pt x="6534" y="525"/>
                  </a:lnTo>
                  <a:lnTo>
                    <a:pt x="6540" y="526"/>
                  </a:lnTo>
                  <a:lnTo>
                    <a:pt x="6546" y="527"/>
                  </a:lnTo>
                  <a:lnTo>
                    <a:pt x="6551" y="528"/>
                  </a:lnTo>
                  <a:lnTo>
                    <a:pt x="6558" y="529"/>
                  </a:lnTo>
                  <a:lnTo>
                    <a:pt x="6563" y="530"/>
                  </a:lnTo>
                  <a:lnTo>
                    <a:pt x="6569" y="531"/>
                  </a:lnTo>
                  <a:lnTo>
                    <a:pt x="6574" y="532"/>
                  </a:lnTo>
                  <a:lnTo>
                    <a:pt x="6580" y="533"/>
                  </a:lnTo>
                  <a:lnTo>
                    <a:pt x="6586" y="534"/>
                  </a:lnTo>
                  <a:lnTo>
                    <a:pt x="6592" y="535"/>
                  </a:lnTo>
                  <a:lnTo>
                    <a:pt x="6597" y="536"/>
                  </a:lnTo>
                  <a:lnTo>
                    <a:pt x="6603" y="537"/>
                  </a:lnTo>
                  <a:lnTo>
                    <a:pt x="6608" y="538"/>
                  </a:lnTo>
                  <a:lnTo>
                    <a:pt x="6615" y="539"/>
                  </a:lnTo>
                  <a:lnTo>
                    <a:pt x="6620" y="540"/>
                  </a:lnTo>
                  <a:lnTo>
                    <a:pt x="6626" y="541"/>
                  </a:lnTo>
                  <a:lnTo>
                    <a:pt x="6631" y="542"/>
                  </a:lnTo>
                  <a:lnTo>
                    <a:pt x="6637" y="544"/>
                  </a:lnTo>
                  <a:lnTo>
                    <a:pt x="6644" y="545"/>
                  </a:lnTo>
                  <a:lnTo>
                    <a:pt x="6649" y="546"/>
                  </a:lnTo>
                  <a:lnTo>
                    <a:pt x="6655" y="547"/>
                  </a:lnTo>
                  <a:lnTo>
                    <a:pt x="6660" y="548"/>
                  </a:lnTo>
                  <a:lnTo>
                    <a:pt x="6666" y="549"/>
                  </a:lnTo>
                  <a:lnTo>
                    <a:pt x="6672" y="550"/>
                  </a:lnTo>
                  <a:lnTo>
                    <a:pt x="6678" y="551"/>
                  </a:lnTo>
                  <a:lnTo>
                    <a:pt x="6683" y="552"/>
                  </a:lnTo>
                  <a:lnTo>
                    <a:pt x="6689" y="553"/>
                  </a:lnTo>
                  <a:lnTo>
                    <a:pt x="6694" y="554"/>
                  </a:lnTo>
                  <a:lnTo>
                    <a:pt x="6701" y="555"/>
                  </a:lnTo>
                  <a:lnTo>
                    <a:pt x="6706" y="556"/>
                  </a:lnTo>
                  <a:lnTo>
                    <a:pt x="6712" y="557"/>
                  </a:lnTo>
                  <a:lnTo>
                    <a:pt x="6717" y="558"/>
                  </a:lnTo>
                  <a:lnTo>
                    <a:pt x="6723" y="559"/>
                  </a:lnTo>
                  <a:lnTo>
                    <a:pt x="6730" y="560"/>
                  </a:lnTo>
                  <a:lnTo>
                    <a:pt x="6735" y="561"/>
                  </a:lnTo>
                  <a:lnTo>
                    <a:pt x="6741" y="562"/>
                  </a:lnTo>
                  <a:lnTo>
                    <a:pt x="6746" y="563"/>
                  </a:lnTo>
                  <a:lnTo>
                    <a:pt x="6752" y="564"/>
                  </a:lnTo>
                  <a:lnTo>
                    <a:pt x="6758" y="564"/>
                  </a:lnTo>
                  <a:lnTo>
                    <a:pt x="6764" y="565"/>
                  </a:lnTo>
                  <a:lnTo>
                    <a:pt x="6769" y="566"/>
                  </a:lnTo>
                  <a:lnTo>
                    <a:pt x="6775" y="567"/>
                  </a:lnTo>
                  <a:lnTo>
                    <a:pt x="6780" y="568"/>
                  </a:lnTo>
                  <a:lnTo>
                    <a:pt x="6787" y="569"/>
                  </a:lnTo>
                  <a:lnTo>
                    <a:pt x="6792" y="570"/>
                  </a:lnTo>
                  <a:lnTo>
                    <a:pt x="6798" y="571"/>
                  </a:lnTo>
                  <a:lnTo>
                    <a:pt x="6803" y="573"/>
                  </a:lnTo>
                  <a:lnTo>
                    <a:pt x="6809" y="574"/>
                  </a:lnTo>
                  <a:lnTo>
                    <a:pt x="6815" y="575"/>
                  </a:lnTo>
                  <a:lnTo>
                    <a:pt x="6821" y="576"/>
                  </a:lnTo>
                  <a:lnTo>
                    <a:pt x="6827" y="577"/>
                  </a:lnTo>
                  <a:lnTo>
                    <a:pt x="6832" y="578"/>
                  </a:lnTo>
                  <a:lnTo>
                    <a:pt x="6838" y="579"/>
                  </a:lnTo>
                  <a:lnTo>
                    <a:pt x="6844" y="580"/>
                  </a:lnTo>
                  <a:lnTo>
                    <a:pt x="6850" y="581"/>
                  </a:lnTo>
                  <a:lnTo>
                    <a:pt x="6855" y="582"/>
                  </a:lnTo>
                  <a:lnTo>
                    <a:pt x="6861" y="583"/>
                  </a:lnTo>
                  <a:lnTo>
                    <a:pt x="6866" y="584"/>
                  </a:lnTo>
                  <a:lnTo>
                    <a:pt x="6873" y="585"/>
                  </a:lnTo>
                  <a:lnTo>
                    <a:pt x="6878" y="586"/>
                  </a:lnTo>
                  <a:lnTo>
                    <a:pt x="6884" y="586"/>
                  </a:lnTo>
                  <a:lnTo>
                    <a:pt x="6889" y="587"/>
                  </a:lnTo>
                  <a:lnTo>
                    <a:pt x="6895" y="588"/>
                  </a:lnTo>
                  <a:lnTo>
                    <a:pt x="6901" y="589"/>
                  </a:lnTo>
                  <a:lnTo>
                    <a:pt x="6907" y="590"/>
                  </a:lnTo>
                  <a:lnTo>
                    <a:pt x="6913" y="591"/>
                  </a:lnTo>
                  <a:lnTo>
                    <a:pt x="6918" y="592"/>
                  </a:lnTo>
                  <a:lnTo>
                    <a:pt x="6924" y="593"/>
                  </a:lnTo>
                  <a:lnTo>
                    <a:pt x="6930" y="594"/>
                  </a:lnTo>
                  <a:lnTo>
                    <a:pt x="6936" y="595"/>
                  </a:lnTo>
                  <a:lnTo>
                    <a:pt x="6941" y="596"/>
                  </a:lnTo>
                  <a:lnTo>
                    <a:pt x="6947" y="597"/>
                  </a:lnTo>
                  <a:lnTo>
                    <a:pt x="6952" y="598"/>
                  </a:lnTo>
                  <a:lnTo>
                    <a:pt x="6959" y="598"/>
                  </a:lnTo>
                  <a:lnTo>
                    <a:pt x="6964" y="599"/>
                  </a:lnTo>
                  <a:lnTo>
                    <a:pt x="6970" y="601"/>
                  </a:lnTo>
                  <a:lnTo>
                    <a:pt x="6975" y="602"/>
                  </a:lnTo>
                  <a:lnTo>
                    <a:pt x="6981" y="603"/>
                  </a:lnTo>
                  <a:lnTo>
                    <a:pt x="6987" y="604"/>
                  </a:lnTo>
                  <a:lnTo>
                    <a:pt x="6993" y="605"/>
                  </a:lnTo>
                  <a:lnTo>
                    <a:pt x="6998" y="606"/>
                  </a:lnTo>
                  <a:lnTo>
                    <a:pt x="7004" y="607"/>
                  </a:lnTo>
                  <a:lnTo>
                    <a:pt x="7010" y="608"/>
                  </a:lnTo>
                  <a:lnTo>
                    <a:pt x="7016" y="609"/>
                  </a:lnTo>
                  <a:lnTo>
                    <a:pt x="7022" y="609"/>
                  </a:lnTo>
                  <a:lnTo>
                    <a:pt x="7027" y="610"/>
                  </a:lnTo>
                  <a:lnTo>
                    <a:pt x="7033" y="611"/>
                  </a:lnTo>
                  <a:lnTo>
                    <a:pt x="7038" y="612"/>
                  </a:lnTo>
                  <a:lnTo>
                    <a:pt x="7045" y="613"/>
                  </a:lnTo>
                  <a:lnTo>
                    <a:pt x="7050" y="614"/>
                  </a:lnTo>
                  <a:lnTo>
                    <a:pt x="7056" y="615"/>
                  </a:lnTo>
                  <a:lnTo>
                    <a:pt x="7061" y="616"/>
                  </a:lnTo>
                  <a:lnTo>
                    <a:pt x="7067" y="617"/>
                  </a:lnTo>
                  <a:lnTo>
                    <a:pt x="7073" y="617"/>
                  </a:lnTo>
                  <a:lnTo>
                    <a:pt x="7079" y="618"/>
                  </a:lnTo>
                  <a:lnTo>
                    <a:pt x="7084" y="619"/>
                  </a:lnTo>
                  <a:lnTo>
                    <a:pt x="7090" y="620"/>
                  </a:lnTo>
                  <a:lnTo>
                    <a:pt x="7096" y="621"/>
                  </a:lnTo>
                  <a:lnTo>
                    <a:pt x="7102" y="622"/>
                  </a:lnTo>
                  <a:lnTo>
                    <a:pt x="7108" y="623"/>
                  </a:lnTo>
                  <a:lnTo>
                    <a:pt x="7113" y="624"/>
                  </a:lnTo>
                  <a:lnTo>
                    <a:pt x="7119" y="624"/>
                  </a:lnTo>
                  <a:lnTo>
                    <a:pt x="7124" y="625"/>
                  </a:lnTo>
                  <a:lnTo>
                    <a:pt x="7131" y="626"/>
                  </a:lnTo>
                  <a:lnTo>
                    <a:pt x="7136" y="627"/>
                  </a:lnTo>
                  <a:lnTo>
                    <a:pt x="7142" y="628"/>
                  </a:lnTo>
                  <a:lnTo>
                    <a:pt x="7147" y="630"/>
                  </a:lnTo>
                  <a:lnTo>
                    <a:pt x="7153" y="631"/>
                  </a:lnTo>
                  <a:lnTo>
                    <a:pt x="7159" y="632"/>
                  </a:lnTo>
                  <a:lnTo>
                    <a:pt x="7165" y="632"/>
                  </a:lnTo>
                  <a:lnTo>
                    <a:pt x="7170" y="633"/>
                  </a:lnTo>
                  <a:lnTo>
                    <a:pt x="7176" y="634"/>
                  </a:lnTo>
                  <a:lnTo>
                    <a:pt x="7181" y="635"/>
                  </a:lnTo>
                  <a:lnTo>
                    <a:pt x="7188" y="636"/>
                  </a:lnTo>
                  <a:lnTo>
                    <a:pt x="7194" y="637"/>
                  </a:lnTo>
                  <a:lnTo>
                    <a:pt x="7199" y="637"/>
                  </a:lnTo>
                  <a:lnTo>
                    <a:pt x="7205" y="638"/>
                  </a:lnTo>
                  <a:lnTo>
                    <a:pt x="7210" y="639"/>
                  </a:lnTo>
                  <a:lnTo>
                    <a:pt x="7217" y="640"/>
                  </a:lnTo>
                  <a:lnTo>
                    <a:pt x="7222" y="641"/>
                  </a:lnTo>
                  <a:lnTo>
                    <a:pt x="7228" y="642"/>
                  </a:lnTo>
                  <a:lnTo>
                    <a:pt x="7233" y="643"/>
                  </a:lnTo>
                  <a:lnTo>
                    <a:pt x="7239" y="643"/>
                  </a:lnTo>
                  <a:lnTo>
                    <a:pt x="7245" y="644"/>
                  </a:lnTo>
                  <a:lnTo>
                    <a:pt x="7251" y="645"/>
                  </a:lnTo>
                  <a:lnTo>
                    <a:pt x="7256" y="646"/>
                  </a:lnTo>
                  <a:lnTo>
                    <a:pt x="7262" y="647"/>
                  </a:lnTo>
                  <a:lnTo>
                    <a:pt x="7267" y="648"/>
                  </a:lnTo>
                  <a:lnTo>
                    <a:pt x="7274" y="648"/>
                  </a:lnTo>
                  <a:lnTo>
                    <a:pt x="7280" y="649"/>
                  </a:lnTo>
                  <a:lnTo>
                    <a:pt x="7285" y="650"/>
                  </a:lnTo>
                  <a:lnTo>
                    <a:pt x="7291" y="651"/>
                  </a:lnTo>
                  <a:lnTo>
                    <a:pt x="7296" y="652"/>
                  </a:lnTo>
                  <a:lnTo>
                    <a:pt x="7303" y="652"/>
                  </a:lnTo>
                  <a:lnTo>
                    <a:pt x="7308" y="653"/>
                  </a:lnTo>
                  <a:lnTo>
                    <a:pt x="7314" y="654"/>
                  </a:lnTo>
                  <a:lnTo>
                    <a:pt x="7319" y="655"/>
                  </a:lnTo>
                  <a:lnTo>
                    <a:pt x="7325" y="656"/>
                  </a:lnTo>
                  <a:lnTo>
                    <a:pt x="7331" y="657"/>
                  </a:lnTo>
                  <a:lnTo>
                    <a:pt x="7337" y="657"/>
                  </a:lnTo>
                  <a:lnTo>
                    <a:pt x="7342" y="659"/>
                  </a:lnTo>
                  <a:lnTo>
                    <a:pt x="7348" y="660"/>
                  </a:lnTo>
                  <a:lnTo>
                    <a:pt x="7353" y="661"/>
                  </a:lnTo>
                  <a:lnTo>
                    <a:pt x="7360" y="662"/>
                  </a:lnTo>
                  <a:lnTo>
                    <a:pt x="7365" y="662"/>
                  </a:lnTo>
                  <a:lnTo>
                    <a:pt x="7371" y="663"/>
                  </a:lnTo>
                  <a:lnTo>
                    <a:pt x="7377" y="664"/>
                  </a:lnTo>
                  <a:lnTo>
                    <a:pt x="7382" y="665"/>
                  </a:lnTo>
                  <a:lnTo>
                    <a:pt x="7389" y="666"/>
                  </a:lnTo>
                  <a:lnTo>
                    <a:pt x="7394" y="666"/>
                  </a:lnTo>
                  <a:lnTo>
                    <a:pt x="7400" y="667"/>
                  </a:lnTo>
                  <a:lnTo>
                    <a:pt x="7405" y="668"/>
                  </a:lnTo>
                  <a:lnTo>
                    <a:pt x="7411" y="669"/>
                  </a:lnTo>
                  <a:lnTo>
                    <a:pt x="7417" y="670"/>
                  </a:lnTo>
                  <a:lnTo>
                    <a:pt x="7423" y="670"/>
                  </a:lnTo>
                  <a:lnTo>
                    <a:pt x="7428" y="671"/>
                  </a:lnTo>
                  <a:lnTo>
                    <a:pt x="7434" y="672"/>
                  </a:lnTo>
                  <a:lnTo>
                    <a:pt x="7439" y="673"/>
                  </a:lnTo>
                  <a:lnTo>
                    <a:pt x="7446" y="673"/>
                  </a:lnTo>
                  <a:lnTo>
                    <a:pt x="7451" y="674"/>
                  </a:lnTo>
                  <a:lnTo>
                    <a:pt x="7457" y="675"/>
                  </a:lnTo>
                  <a:lnTo>
                    <a:pt x="7463" y="676"/>
                  </a:lnTo>
                  <a:lnTo>
                    <a:pt x="7468" y="677"/>
                  </a:lnTo>
                  <a:lnTo>
                    <a:pt x="7475" y="677"/>
                  </a:lnTo>
                  <a:lnTo>
                    <a:pt x="7480" y="678"/>
                  </a:lnTo>
                  <a:lnTo>
                    <a:pt x="7486" y="679"/>
                  </a:lnTo>
                  <a:lnTo>
                    <a:pt x="7491" y="680"/>
                  </a:lnTo>
                  <a:lnTo>
                    <a:pt x="7497" y="680"/>
                  </a:lnTo>
                  <a:lnTo>
                    <a:pt x="7503" y="681"/>
                  </a:lnTo>
                  <a:lnTo>
                    <a:pt x="7509" y="682"/>
                  </a:lnTo>
                  <a:lnTo>
                    <a:pt x="7514" y="683"/>
                  </a:lnTo>
                  <a:lnTo>
                    <a:pt x="7520" y="683"/>
                  </a:lnTo>
                  <a:lnTo>
                    <a:pt x="7525" y="684"/>
                  </a:lnTo>
                  <a:lnTo>
                    <a:pt x="7532" y="685"/>
                  </a:lnTo>
                  <a:lnTo>
                    <a:pt x="7537" y="687"/>
                  </a:lnTo>
                  <a:lnTo>
                    <a:pt x="7543" y="687"/>
                  </a:lnTo>
                  <a:lnTo>
                    <a:pt x="7548" y="688"/>
                  </a:lnTo>
                  <a:lnTo>
                    <a:pt x="7554" y="689"/>
                  </a:lnTo>
                  <a:lnTo>
                    <a:pt x="7561" y="690"/>
                  </a:lnTo>
                  <a:lnTo>
                    <a:pt x="7566" y="690"/>
                  </a:lnTo>
                  <a:lnTo>
                    <a:pt x="7572" y="691"/>
                  </a:lnTo>
                  <a:lnTo>
                    <a:pt x="7577" y="692"/>
                  </a:lnTo>
                  <a:lnTo>
                    <a:pt x="7583" y="693"/>
                  </a:lnTo>
                  <a:lnTo>
                    <a:pt x="7589" y="693"/>
                  </a:lnTo>
                  <a:lnTo>
                    <a:pt x="7595" y="694"/>
                  </a:lnTo>
                  <a:lnTo>
                    <a:pt x="7600" y="695"/>
                  </a:lnTo>
                  <a:lnTo>
                    <a:pt x="7606" y="696"/>
                  </a:lnTo>
                  <a:lnTo>
                    <a:pt x="7611" y="696"/>
                  </a:lnTo>
                  <a:lnTo>
                    <a:pt x="7618" y="697"/>
                  </a:lnTo>
                  <a:lnTo>
                    <a:pt x="7623" y="698"/>
                  </a:lnTo>
                  <a:lnTo>
                    <a:pt x="7629" y="699"/>
                  </a:lnTo>
                  <a:lnTo>
                    <a:pt x="7634" y="699"/>
                  </a:lnTo>
                  <a:lnTo>
                    <a:pt x="7640" y="700"/>
                  </a:lnTo>
                  <a:lnTo>
                    <a:pt x="7647" y="701"/>
                  </a:lnTo>
                  <a:lnTo>
                    <a:pt x="7652" y="702"/>
                  </a:lnTo>
                  <a:lnTo>
                    <a:pt x="7658" y="702"/>
                  </a:lnTo>
                  <a:lnTo>
                    <a:pt x="7663" y="703"/>
                  </a:lnTo>
                  <a:lnTo>
                    <a:pt x="7669" y="704"/>
                  </a:lnTo>
                  <a:lnTo>
                    <a:pt x="7675" y="704"/>
                  </a:lnTo>
                  <a:lnTo>
                    <a:pt x="7681" y="705"/>
                  </a:lnTo>
                  <a:lnTo>
                    <a:pt x="7686" y="706"/>
                  </a:lnTo>
                  <a:lnTo>
                    <a:pt x="7692" y="707"/>
                  </a:lnTo>
                  <a:lnTo>
                    <a:pt x="7697" y="707"/>
                  </a:lnTo>
                  <a:lnTo>
                    <a:pt x="7704" y="708"/>
                  </a:lnTo>
                  <a:lnTo>
                    <a:pt x="7709" y="709"/>
                  </a:lnTo>
                  <a:lnTo>
                    <a:pt x="7715" y="709"/>
                  </a:lnTo>
                  <a:lnTo>
                    <a:pt x="7720" y="710"/>
                  </a:lnTo>
                  <a:lnTo>
                    <a:pt x="7726" y="711"/>
                  </a:lnTo>
                  <a:lnTo>
                    <a:pt x="7732" y="711"/>
                  </a:lnTo>
                  <a:lnTo>
                    <a:pt x="7738" y="712"/>
                  </a:lnTo>
                  <a:lnTo>
                    <a:pt x="7744" y="713"/>
                  </a:lnTo>
                  <a:lnTo>
                    <a:pt x="7749" y="714"/>
                  </a:lnTo>
                  <a:lnTo>
                    <a:pt x="7755" y="714"/>
                  </a:lnTo>
                  <a:lnTo>
                    <a:pt x="7761" y="716"/>
                  </a:lnTo>
                  <a:lnTo>
                    <a:pt x="7767" y="717"/>
                  </a:lnTo>
                  <a:lnTo>
                    <a:pt x="7772" y="717"/>
                  </a:lnTo>
                  <a:lnTo>
                    <a:pt x="7778" y="718"/>
                  </a:lnTo>
                  <a:lnTo>
                    <a:pt x="7783" y="719"/>
                  </a:lnTo>
                  <a:lnTo>
                    <a:pt x="7790" y="719"/>
                  </a:lnTo>
                  <a:lnTo>
                    <a:pt x="7795" y="720"/>
                  </a:lnTo>
                  <a:lnTo>
                    <a:pt x="7801" y="721"/>
                  </a:lnTo>
                  <a:lnTo>
                    <a:pt x="7806" y="721"/>
                  </a:lnTo>
                  <a:lnTo>
                    <a:pt x="7812" y="722"/>
                  </a:lnTo>
                  <a:lnTo>
                    <a:pt x="7818" y="723"/>
                  </a:lnTo>
                  <a:lnTo>
                    <a:pt x="7824" y="724"/>
                  </a:lnTo>
                  <a:lnTo>
                    <a:pt x="7830" y="724"/>
                  </a:lnTo>
                  <a:lnTo>
                    <a:pt x="7835" y="725"/>
                  </a:lnTo>
                  <a:lnTo>
                    <a:pt x="7841" y="726"/>
                  </a:lnTo>
                  <a:lnTo>
                    <a:pt x="7847" y="726"/>
                  </a:lnTo>
                  <a:lnTo>
                    <a:pt x="7853" y="727"/>
                  </a:lnTo>
                  <a:lnTo>
                    <a:pt x="7858" y="728"/>
                  </a:lnTo>
                  <a:lnTo>
                    <a:pt x="7864" y="728"/>
                  </a:lnTo>
                  <a:lnTo>
                    <a:pt x="7869" y="729"/>
                  </a:lnTo>
                  <a:lnTo>
                    <a:pt x="7876" y="730"/>
                  </a:lnTo>
                  <a:lnTo>
                    <a:pt x="7881" y="730"/>
                  </a:lnTo>
                  <a:lnTo>
                    <a:pt x="7887" y="731"/>
                  </a:lnTo>
                  <a:lnTo>
                    <a:pt x="7892" y="732"/>
                  </a:lnTo>
                  <a:lnTo>
                    <a:pt x="7898" y="732"/>
                  </a:lnTo>
                  <a:lnTo>
                    <a:pt x="7904" y="733"/>
                  </a:lnTo>
                  <a:lnTo>
                    <a:pt x="7910" y="733"/>
                  </a:lnTo>
                  <a:lnTo>
                    <a:pt x="7915" y="734"/>
                  </a:lnTo>
                  <a:lnTo>
                    <a:pt x="7921" y="735"/>
                  </a:lnTo>
                  <a:lnTo>
                    <a:pt x="7928" y="735"/>
                  </a:lnTo>
                  <a:lnTo>
                    <a:pt x="7933" y="736"/>
                  </a:lnTo>
                  <a:lnTo>
                    <a:pt x="7939" y="737"/>
                  </a:lnTo>
                  <a:lnTo>
                    <a:pt x="7944" y="737"/>
                  </a:lnTo>
                  <a:lnTo>
                    <a:pt x="7950" y="738"/>
                  </a:lnTo>
                  <a:lnTo>
                    <a:pt x="7955" y="739"/>
                  </a:lnTo>
                  <a:lnTo>
                    <a:pt x="7962" y="739"/>
                  </a:lnTo>
                  <a:lnTo>
                    <a:pt x="7967" y="740"/>
                  </a:lnTo>
                  <a:lnTo>
                    <a:pt x="7973" y="741"/>
                  </a:lnTo>
                  <a:lnTo>
                    <a:pt x="7978" y="741"/>
                  </a:lnTo>
                  <a:lnTo>
                    <a:pt x="7984" y="742"/>
                  </a:lnTo>
                  <a:lnTo>
                    <a:pt x="7990" y="743"/>
                  </a:lnTo>
                  <a:lnTo>
                    <a:pt x="7996" y="743"/>
                  </a:lnTo>
                  <a:lnTo>
                    <a:pt x="8001" y="745"/>
                  </a:lnTo>
                  <a:lnTo>
                    <a:pt x="8007" y="745"/>
                  </a:lnTo>
                  <a:lnTo>
                    <a:pt x="8012" y="746"/>
                  </a:lnTo>
                  <a:lnTo>
                    <a:pt x="8019" y="747"/>
                  </a:lnTo>
                  <a:lnTo>
                    <a:pt x="8025" y="747"/>
                  </a:lnTo>
                  <a:lnTo>
                    <a:pt x="8030" y="748"/>
                  </a:lnTo>
                  <a:lnTo>
                    <a:pt x="8036" y="749"/>
                  </a:lnTo>
                  <a:lnTo>
                    <a:pt x="8041" y="749"/>
                  </a:lnTo>
                  <a:lnTo>
                    <a:pt x="8048" y="750"/>
                  </a:lnTo>
                  <a:lnTo>
                    <a:pt x="8053" y="750"/>
                  </a:lnTo>
                  <a:lnTo>
                    <a:pt x="8059" y="751"/>
                  </a:lnTo>
                  <a:lnTo>
                    <a:pt x="8064" y="752"/>
                  </a:lnTo>
                  <a:lnTo>
                    <a:pt x="8071" y="752"/>
                  </a:lnTo>
                  <a:lnTo>
                    <a:pt x="8076" y="753"/>
                  </a:lnTo>
                  <a:lnTo>
                    <a:pt x="8082" y="753"/>
                  </a:lnTo>
                  <a:lnTo>
                    <a:pt x="8087" y="754"/>
                  </a:lnTo>
                  <a:lnTo>
                    <a:pt x="8093" y="755"/>
                  </a:lnTo>
                  <a:lnTo>
                    <a:pt x="8098" y="755"/>
                  </a:lnTo>
                  <a:lnTo>
                    <a:pt x="8105" y="756"/>
                  </a:lnTo>
                  <a:lnTo>
                    <a:pt x="8111" y="757"/>
                  </a:lnTo>
                  <a:lnTo>
                    <a:pt x="8116" y="757"/>
                  </a:lnTo>
                  <a:lnTo>
                    <a:pt x="8122" y="758"/>
                  </a:lnTo>
                  <a:lnTo>
                    <a:pt x="8128" y="758"/>
                  </a:lnTo>
                  <a:lnTo>
                    <a:pt x="8134" y="759"/>
                  </a:lnTo>
                  <a:lnTo>
                    <a:pt x="8139" y="760"/>
                  </a:lnTo>
                  <a:lnTo>
                    <a:pt x="8145" y="760"/>
                  </a:lnTo>
                  <a:lnTo>
                    <a:pt x="8150" y="761"/>
                  </a:lnTo>
                  <a:lnTo>
                    <a:pt x="8157" y="761"/>
                  </a:lnTo>
                  <a:lnTo>
                    <a:pt x="8162" y="762"/>
                  </a:lnTo>
                  <a:lnTo>
                    <a:pt x="8168" y="762"/>
                  </a:lnTo>
                  <a:lnTo>
                    <a:pt x="8173" y="763"/>
                  </a:lnTo>
                  <a:lnTo>
                    <a:pt x="8179" y="764"/>
                  </a:lnTo>
                  <a:lnTo>
                    <a:pt x="8185" y="764"/>
                  </a:lnTo>
                  <a:lnTo>
                    <a:pt x="8191" y="765"/>
                  </a:lnTo>
                  <a:lnTo>
                    <a:pt x="8196" y="765"/>
                  </a:lnTo>
                  <a:lnTo>
                    <a:pt x="8202" y="766"/>
                  </a:lnTo>
                  <a:lnTo>
                    <a:pt x="8208" y="767"/>
                  </a:lnTo>
                  <a:lnTo>
                    <a:pt x="8214" y="767"/>
                  </a:lnTo>
                  <a:lnTo>
                    <a:pt x="8220" y="768"/>
                  </a:lnTo>
                  <a:lnTo>
                    <a:pt x="8225" y="768"/>
                  </a:lnTo>
                  <a:lnTo>
                    <a:pt x="8231" y="769"/>
                  </a:lnTo>
                  <a:lnTo>
                    <a:pt x="8236" y="769"/>
                  </a:lnTo>
                  <a:lnTo>
                    <a:pt x="8243" y="770"/>
                  </a:lnTo>
                  <a:lnTo>
                    <a:pt x="8248" y="771"/>
                  </a:lnTo>
                  <a:lnTo>
                    <a:pt x="8254" y="771"/>
                  </a:lnTo>
                  <a:lnTo>
                    <a:pt x="8259" y="773"/>
                  </a:lnTo>
                  <a:lnTo>
                    <a:pt x="8265" y="773"/>
                  </a:lnTo>
                  <a:lnTo>
                    <a:pt x="8271" y="774"/>
                  </a:lnTo>
                  <a:lnTo>
                    <a:pt x="8277" y="774"/>
                  </a:lnTo>
                  <a:lnTo>
                    <a:pt x="8282" y="775"/>
                  </a:lnTo>
                  <a:lnTo>
                    <a:pt x="8288" y="776"/>
                  </a:lnTo>
                  <a:lnTo>
                    <a:pt x="8294" y="776"/>
                  </a:lnTo>
                  <a:lnTo>
                    <a:pt x="8300" y="777"/>
                  </a:lnTo>
                  <a:lnTo>
                    <a:pt x="8306" y="777"/>
                  </a:lnTo>
                  <a:lnTo>
                    <a:pt x="8311" y="778"/>
                  </a:lnTo>
                  <a:lnTo>
                    <a:pt x="8317" y="778"/>
                  </a:lnTo>
                  <a:lnTo>
                    <a:pt x="8322" y="779"/>
                  </a:lnTo>
                  <a:lnTo>
                    <a:pt x="8329" y="779"/>
                  </a:lnTo>
                  <a:lnTo>
                    <a:pt x="8334" y="780"/>
                  </a:lnTo>
                  <a:lnTo>
                    <a:pt x="8340" y="781"/>
                  </a:lnTo>
                  <a:lnTo>
                    <a:pt x="8345" y="781"/>
                  </a:lnTo>
                  <a:lnTo>
                    <a:pt x="8351" y="782"/>
                  </a:lnTo>
                  <a:lnTo>
                    <a:pt x="8357" y="782"/>
                  </a:lnTo>
                  <a:lnTo>
                    <a:pt x="8363" y="783"/>
                  </a:lnTo>
                  <a:lnTo>
                    <a:pt x="8368" y="783"/>
                  </a:lnTo>
                  <a:lnTo>
                    <a:pt x="8374" y="784"/>
                  </a:lnTo>
                  <a:lnTo>
                    <a:pt x="8379" y="784"/>
                  </a:lnTo>
                  <a:lnTo>
                    <a:pt x="8386" y="785"/>
                  </a:lnTo>
                  <a:lnTo>
                    <a:pt x="8392" y="785"/>
                  </a:lnTo>
                  <a:lnTo>
                    <a:pt x="8397" y="786"/>
                  </a:lnTo>
                  <a:lnTo>
                    <a:pt x="8403" y="786"/>
                  </a:lnTo>
                  <a:lnTo>
                    <a:pt x="8408" y="787"/>
                  </a:lnTo>
                  <a:lnTo>
                    <a:pt x="8415" y="788"/>
                  </a:lnTo>
                  <a:lnTo>
                    <a:pt x="8420" y="788"/>
                  </a:lnTo>
                  <a:lnTo>
                    <a:pt x="8426" y="789"/>
                  </a:lnTo>
                  <a:lnTo>
                    <a:pt x="8431" y="789"/>
                  </a:lnTo>
                  <a:lnTo>
                    <a:pt x="8437" y="790"/>
                  </a:lnTo>
                  <a:lnTo>
                    <a:pt x="8443" y="790"/>
                  </a:lnTo>
                  <a:lnTo>
                    <a:pt x="8449" y="791"/>
                  </a:lnTo>
                  <a:lnTo>
                    <a:pt x="8454" y="791"/>
                  </a:lnTo>
                  <a:lnTo>
                    <a:pt x="8460" y="792"/>
                  </a:lnTo>
                  <a:lnTo>
                    <a:pt x="8465" y="792"/>
                  </a:lnTo>
                  <a:lnTo>
                    <a:pt x="8472" y="793"/>
                  </a:lnTo>
                  <a:lnTo>
                    <a:pt x="8478" y="793"/>
                  </a:lnTo>
                  <a:lnTo>
                    <a:pt x="8483" y="794"/>
                  </a:lnTo>
                  <a:lnTo>
                    <a:pt x="8489" y="794"/>
                  </a:lnTo>
                  <a:lnTo>
                    <a:pt x="8494" y="795"/>
                  </a:lnTo>
                  <a:lnTo>
                    <a:pt x="8501" y="795"/>
                  </a:lnTo>
                  <a:lnTo>
                    <a:pt x="8506" y="796"/>
                  </a:lnTo>
                  <a:lnTo>
                    <a:pt x="8512" y="796"/>
                  </a:lnTo>
                  <a:lnTo>
                    <a:pt x="8517" y="797"/>
                  </a:lnTo>
                  <a:lnTo>
                    <a:pt x="8523" y="797"/>
                  </a:lnTo>
                  <a:lnTo>
                    <a:pt x="8529" y="798"/>
                  </a:lnTo>
                  <a:lnTo>
                    <a:pt x="8535" y="798"/>
                  </a:lnTo>
                  <a:lnTo>
                    <a:pt x="8540" y="799"/>
                  </a:lnTo>
                  <a:lnTo>
                    <a:pt x="8546" y="799"/>
                  </a:lnTo>
                  <a:lnTo>
                    <a:pt x="8551" y="800"/>
                  </a:lnTo>
                  <a:lnTo>
                    <a:pt x="8558" y="800"/>
                  </a:lnTo>
                  <a:lnTo>
                    <a:pt x="8563" y="802"/>
                  </a:lnTo>
                  <a:lnTo>
                    <a:pt x="8569" y="802"/>
                  </a:lnTo>
                  <a:lnTo>
                    <a:pt x="8575" y="803"/>
                  </a:lnTo>
                  <a:lnTo>
                    <a:pt x="8580" y="803"/>
                  </a:lnTo>
                  <a:lnTo>
                    <a:pt x="8587" y="804"/>
                  </a:lnTo>
                  <a:lnTo>
                    <a:pt x="8592" y="804"/>
                  </a:lnTo>
                  <a:lnTo>
                    <a:pt x="8598" y="805"/>
                  </a:lnTo>
                </a:path>
              </a:pathLst>
            </a:custGeom>
            <a:solidFill>
              <a:srgbClr val="FFEBD7">
                <a:alpha val="0"/>
              </a:srgbClr>
            </a:solidFill>
            <a:ln w="0">
              <a:solidFill>
                <a:srgbClr val="008000"/>
              </a:solidFill>
              <a:prstDash val="sysDashDotDot"/>
              <a:round/>
              <a:headEnd/>
              <a:tailEnd/>
            </a:ln>
          </p:spPr>
          <p:txBody>
            <a:bodyPr/>
            <a:lstStyle/>
            <a:p>
              <a:pPr>
                <a:defRPr/>
              </a:pPr>
              <a:endParaRPr lang="en-US" dirty="0"/>
            </a:p>
          </p:txBody>
        </p:sp>
        <p:sp>
          <p:nvSpPr>
            <p:cNvPr id="36940" name="Rectangle 76"/>
            <p:cNvSpPr>
              <a:spLocks noChangeArrowheads="1"/>
            </p:cNvSpPr>
            <p:nvPr/>
          </p:nvSpPr>
          <p:spPr bwMode="auto">
            <a:xfrm>
              <a:off x="3910" y="187"/>
              <a:ext cx="509" cy="72"/>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400" dirty="0">
                  <a:solidFill>
                    <a:srgbClr val="000000"/>
                  </a:solidFill>
                </a:rPr>
                <a:t>Chi-Square Densities</a:t>
              </a:r>
              <a:endParaRPr lang="en-US" dirty="0"/>
            </a:p>
          </p:txBody>
        </p:sp>
        <p:sp>
          <p:nvSpPr>
            <p:cNvPr id="36941" name="Freeform 77"/>
            <p:cNvSpPr>
              <a:spLocks/>
            </p:cNvSpPr>
            <p:nvPr/>
          </p:nvSpPr>
          <p:spPr bwMode="auto">
            <a:xfrm>
              <a:off x="3636" y="335"/>
              <a:ext cx="33" cy="10"/>
            </a:xfrm>
            <a:custGeom>
              <a:avLst/>
              <a:gdLst/>
              <a:ahLst/>
              <a:cxnLst>
                <a:cxn ang="0">
                  <a:pos x="287" y="104"/>
                </a:cxn>
                <a:cxn ang="0">
                  <a:pos x="0" y="104"/>
                </a:cxn>
                <a:cxn ang="0">
                  <a:pos x="104" y="0"/>
                </a:cxn>
              </a:cxnLst>
              <a:rect l="0" t="0" r="r" b="b"/>
              <a:pathLst>
                <a:path w="287" h="104">
                  <a:moveTo>
                    <a:pt x="287" y="104"/>
                  </a:moveTo>
                  <a:lnTo>
                    <a:pt x="0" y="104"/>
                  </a:lnTo>
                  <a:lnTo>
                    <a:pt x="104" y="0"/>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36942" name="Line 78"/>
            <p:cNvSpPr>
              <a:spLocks noChangeShapeType="1"/>
            </p:cNvSpPr>
            <p:nvPr/>
          </p:nvSpPr>
          <p:spPr bwMode="auto">
            <a:xfrm flipH="1" flipV="1">
              <a:off x="3636" y="347"/>
              <a:ext cx="10" cy="11"/>
            </a:xfrm>
            <a:prstGeom prst="line">
              <a:avLst/>
            </a:prstGeom>
            <a:noFill/>
            <a:ln w="1588">
              <a:solidFill>
                <a:srgbClr val="008000"/>
              </a:solidFill>
              <a:round/>
              <a:headEnd/>
              <a:tailEnd/>
            </a:ln>
          </p:spPr>
          <p:txBody>
            <a:bodyPr/>
            <a:lstStyle/>
            <a:p>
              <a:pPr>
                <a:defRPr/>
              </a:pPr>
              <a:endParaRPr lang="en-US" dirty="0"/>
            </a:p>
          </p:txBody>
        </p:sp>
        <p:sp>
          <p:nvSpPr>
            <p:cNvPr id="36943" name="Freeform 79"/>
            <p:cNvSpPr>
              <a:spLocks/>
            </p:cNvSpPr>
            <p:nvPr/>
          </p:nvSpPr>
          <p:spPr bwMode="auto">
            <a:xfrm>
              <a:off x="3687" y="569"/>
              <a:ext cx="64" cy="39"/>
            </a:xfrm>
            <a:custGeom>
              <a:avLst/>
              <a:gdLst/>
              <a:ahLst/>
              <a:cxnLst>
                <a:cxn ang="0">
                  <a:pos x="573" y="0"/>
                </a:cxn>
                <a:cxn ang="0">
                  <a:pos x="0" y="349"/>
                </a:cxn>
                <a:cxn ang="0">
                  <a:pos x="34" y="207"/>
                </a:cxn>
              </a:cxnLst>
              <a:rect l="0" t="0" r="r" b="b"/>
              <a:pathLst>
                <a:path w="573" h="349">
                  <a:moveTo>
                    <a:pt x="573" y="0"/>
                  </a:moveTo>
                  <a:lnTo>
                    <a:pt x="0" y="349"/>
                  </a:lnTo>
                  <a:lnTo>
                    <a:pt x="34" y="207"/>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36944" name="Line 80"/>
            <p:cNvSpPr>
              <a:spLocks noChangeShapeType="1"/>
            </p:cNvSpPr>
            <p:nvPr/>
          </p:nvSpPr>
          <p:spPr bwMode="auto">
            <a:xfrm flipH="1" flipV="1">
              <a:off x="3687" y="609"/>
              <a:ext cx="16" cy="3"/>
            </a:xfrm>
            <a:prstGeom prst="line">
              <a:avLst/>
            </a:prstGeom>
            <a:noFill/>
            <a:ln w="1588">
              <a:solidFill>
                <a:srgbClr val="008000"/>
              </a:solidFill>
              <a:round/>
              <a:headEnd/>
              <a:tailEnd/>
            </a:ln>
          </p:spPr>
          <p:txBody>
            <a:bodyPr/>
            <a:lstStyle/>
            <a:p>
              <a:pPr>
                <a:defRPr/>
              </a:pPr>
              <a:endParaRPr lang="en-US" dirty="0"/>
            </a:p>
          </p:txBody>
        </p:sp>
        <p:sp>
          <p:nvSpPr>
            <p:cNvPr id="36945" name="Freeform 81"/>
            <p:cNvSpPr>
              <a:spLocks/>
            </p:cNvSpPr>
            <p:nvPr/>
          </p:nvSpPr>
          <p:spPr bwMode="auto">
            <a:xfrm>
              <a:off x="3778" y="656"/>
              <a:ext cx="62" cy="39"/>
            </a:xfrm>
            <a:custGeom>
              <a:avLst/>
              <a:gdLst/>
              <a:ahLst/>
              <a:cxnLst>
                <a:cxn ang="0">
                  <a:pos x="573" y="0"/>
                </a:cxn>
                <a:cxn ang="0">
                  <a:pos x="0" y="348"/>
                </a:cxn>
                <a:cxn ang="0">
                  <a:pos x="35" y="205"/>
                </a:cxn>
              </a:cxnLst>
              <a:rect l="0" t="0" r="r" b="b"/>
              <a:pathLst>
                <a:path w="573" h="348">
                  <a:moveTo>
                    <a:pt x="573" y="0"/>
                  </a:moveTo>
                  <a:lnTo>
                    <a:pt x="0" y="348"/>
                  </a:lnTo>
                  <a:lnTo>
                    <a:pt x="35" y="205"/>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36946" name="Line 82"/>
            <p:cNvSpPr>
              <a:spLocks noChangeShapeType="1"/>
            </p:cNvSpPr>
            <p:nvPr/>
          </p:nvSpPr>
          <p:spPr bwMode="auto">
            <a:xfrm flipH="1" flipV="1">
              <a:off x="3778" y="695"/>
              <a:ext cx="15" cy="3"/>
            </a:xfrm>
            <a:prstGeom prst="line">
              <a:avLst/>
            </a:prstGeom>
            <a:noFill/>
            <a:ln w="1588">
              <a:solidFill>
                <a:srgbClr val="008000"/>
              </a:solidFill>
              <a:round/>
              <a:headEnd/>
              <a:tailEnd/>
            </a:ln>
          </p:spPr>
          <p:txBody>
            <a:bodyPr/>
            <a:lstStyle/>
            <a:p>
              <a:pPr>
                <a:defRPr/>
              </a:pPr>
              <a:endParaRPr lang="en-US" dirty="0"/>
            </a:p>
          </p:txBody>
        </p:sp>
        <p:sp>
          <p:nvSpPr>
            <p:cNvPr id="36947" name="Freeform 83"/>
            <p:cNvSpPr>
              <a:spLocks/>
            </p:cNvSpPr>
            <p:nvPr/>
          </p:nvSpPr>
          <p:spPr bwMode="auto">
            <a:xfrm>
              <a:off x="3891" y="695"/>
              <a:ext cx="64" cy="39"/>
            </a:xfrm>
            <a:custGeom>
              <a:avLst/>
              <a:gdLst/>
              <a:ahLst/>
              <a:cxnLst>
                <a:cxn ang="0">
                  <a:pos x="573" y="0"/>
                </a:cxn>
                <a:cxn ang="0">
                  <a:pos x="0" y="348"/>
                </a:cxn>
                <a:cxn ang="0">
                  <a:pos x="34" y="205"/>
                </a:cxn>
              </a:cxnLst>
              <a:rect l="0" t="0" r="r" b="b"/>
              <a:pathLst>
                <a:path w="573" h="348">
                  <a:moveTo>
                    <a:pt x="573" y="0"/>
                  </a:moveTo>
                  <a:lnTo>
                    <a:pt x="0" y="348"/>
                  </a:lnTo>
                  <a:lnTo>
                    <a:pt x="34" y="205"/>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36948" name="Line 84"/>
            <p:cNvSpPr>
              <a:spLocks noChangeShapeType="1"/>
            </p:cNvSpPr>
            <p:nvPr/>
          </p:nvSpPr>
          <p:spPr bwMode="auto">
            <a:xfrm flipH="1" flipV="1">
              <a:off x="3891" y="735"/>
              <a:ext cx="16" cy="2"/>
            </a:xfrm>
            <a:prstGeom prst="line">
              <a:avLst/>
            </a:prstGeom>
            <a:noFill/>
            <a:ln w="1588">
              <a:solidFill>
                <a:srgbClr val="008000"/>
              </a:solidFill>
              <a:round/>
              <a:headEnd/>
              <a:tailEnd/>
            </a:ln>
          </p:spPr>
          <p:txBody>
            <a:bodyPr/>
            <a:lstStyle/>
            <a:p>
              <a:pPr>
                <a:defRPr/>
              </a:pPr>
              <a:endParaRPr lang="en-US" dirty="0"/>
            </a:p>
          </p:txBody>
        </p:sp>
        <p:sp>
          <p:nvSpPr>
            <p:cNvPr id="36949" name="Freeform 85"/>
            <p:cNvSpPr>
              <a:spLocks/>
            </p:cNvSpPr>
            <p:nvPr/>
          </p:nvSpPr>
          <p:spPr bwMode="auto">
            <a:xfrm>
              <a:off x="4211" y="743"/>
              <a:ext cx="64" cy="39"/>
            </a:xfrm>
            <a:custGeom>
              <a:avLst/>
              <a:gdLst/>
              <a:ahLst/>
              <a:cxnLst>
                <a:cxn ang="0">
                  <a:pos x="573" y="0"/>
                </a:cxn>
                <a:cxn ang="0">
                  <a:pos x="0" y="347"/>
                </a:cxn>
                <a:cxn ang="0">
                  <a:pos x="34" y="205"/>
                </a:cxn>
              </a:cxnLst>
              <a:rect l="0" t="0" r="r" b="b"/>
              <a:pathLst>
                <a:path w="573" h="347">
                  <a:moveTo>
                    <a:pt x="573" y="0"/>
                  </a:moveTo>
                  <a:lnTo>
                    <a:pt x="0" y="347"/>
                  </a:lnTo>
                  <a:lnTo>
                    <a:pt x="34" y="205"/>
                  </a:lnTo>
                </a:path>
              </a:pathLst>
            </a:custGeom>
            <a:solidFill>
              <a:srgbClr val="FFEBD7">
                <a:alpha val="0"/>
              </a:srgbClr>
            </a:solidFill>
            <a:ln w="1588">
              <a:solidFill>
                <a:srgbClr val="008000"/>
              </a:solidFill>
              <a:prstDash val="solid"/>
              <a:round/>
              <a:headEnd/>
              <a:tailEnd/>
            </a:ln>
          </p:spPr>
          <p:txBody>
            <a:bodyPr/>
            <a:lstStyle/>
            <a:p>
              <a:pPr>
                <a:defRPr/>
              </a:pPr>
              <a:endParaRPr lang="en-US" dirty="0"/>
            </a:p>
          </p:txBody>
        </p:sp>
        <p:sp>
          <p:nvSpPr>
            <p:cNvPr id="36950" name="Line 86"/>
            <p:cNvSpPr>
              <a:spLocks noChangeShapeType="1"/>
            </p:cNvSpPr>
            <p:nvPr/>
          </p:nvSpPr>
          <p:spPr bwMode="auto">
            <a:xfrm flipH="1" flipV="1">
              <a:off x="4211" y="782"/>
              <a:ext cx="15" cy="3"/>
            </a:xfrm>
            <a:prstGeom prst="line">
              <a:avLst/>
            </a:prstGeom>
            <a:noFill/>
            <a:ln w="1588">
              <a:solidFill>
                <a:srgbClr val="008000"/>
              </a:solidFill>
              <a:round/>
              <a:headEnd/>
              <a:tailEnd/>
            </a:ln>
          </p:spPr>
          <p:txBody>
            <a:bodyPr/>
            <a:lstStyle/>
            <a:p>
              <a:pPr>
                <a:defRPr/>
              </a:pPr>
              <a:endParaRPr lang="en-US" dirty="0"/>
            </a:p>
          </p:txBody>
        </p:sp>
        <p:sp>
          <p:nvSpPr>
            <p:cNvPr id="36951" name="Rectangle 87"/>
            <p:cNvSpPr>
              <a:spLocks noChangeArrowheads="1"/>
            </p:cNvSpPr>
            <p:nvPr/>
          </p:nvSpPr>
          <p:spPr bwMode="auto">
            <a:xfrm>
              <a:off x="3673" y="334"/>
              <a:ext cx="97"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1 d.f.</a:t>
              </a:r>
              <a:endParaRPr lang="en-US" dirty="0"/>
            </a:p>
          </p:txBody>
        </p:sp>
        <p:sp>
          <p:nvSpPr>
            <p:cNvPr id="36952" name="Rectangle 88"/>
            <p:cNvSpPr>
              <a:spLocks noChangeArrowheads="1"/>
            </p:cNvSpPr>
            <p:nvPr/>
          </p:nvSpPr>
          <p:spPr bwMode="auto">
            <a:xfrm>
              <a:off x="3756" y="560"/>
              <a:ext cx="98"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2 d.f.</a:t>
              </a:r>
              <a:endParaRPr lang="en-US" dirty="0"/>
            </a:p>
          </p:txBody>
        </p:sp>
        <p:sp>
          <p:nvSpPr>
            <p:cNvPr id="36953" name="Rectangle 89"/>
            <p:cNvSpPr>
              <a:spLocks noChangeArrowheads="1"/>
            </p:cNvSpPr>
            <p:nvPr/>
          </p:nvSpPr>
          <p:spPr bwMode="auto">
            <a:xfrm>
              <a:off x="3846" y="648"/>
              <a:ext cx="97"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3 d.f.</a:t>
              </a:r>
              <a:endParaRPr lang="en-US" dirty="0"/>
            </a:p>
          </p:txBody>
        </p:sp>
        <p:sp>
          <p:nvSpPr>
            <p:cNvPr id="36954" name="Rectangle 90"/>
            <p:cNvSpPr>
              <a:spLocks noChangeArrowheads="1"/>
            </p:cNvSpPr>
            <p:nvPr/>
          </p:nvSpPr>
          <p:spPr bwMode="auto">
            <a:xfrm>
              <a:off x="3961" y="689"/>
              <a:ext cx="98"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5 d.f.</a:t>
              </a:r>
              <a:endParaRPr lang="en-US" dirty="0"/>
            </a:p>
          </p:txBody>
        </p:sp>
        <p:sp>
          <p:nvSpPr>
            <p:cNvPr id="36955" name="Rectangle 91"/>
            <p:cNvSpPr>
              <a:spLocks noChangeArrowheads="1"/>
            </p:cNvSpPr>
            <p:nvPr/>
          </p:nvSpPr>
          <p:spPr bwMode="auto">
            <a:xfrm>
              <a:off x="4279" y="736"/>
              <a:ext cx="97"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pPr>
                <a:defRPr/>
              </a:pPr>
              <a:r>
                <a:rPr lang="en-US" sz="300" dirty="0">
                  <a:solidFill>
                    <a:srgbClr val="000000"/>
                  </a:solidFill>
                </a:rPr>
                <a:t>8 d.f.</a:t>
              </a:r>
              <a:endParaRPr lang="en-US" dirty="0"/>
            </a:p>
          </p:txBody>
        </p:sp>
      </p:grpSp>
      <p:pic>
        <p:nvPicPr>
          <p:cNvPr id="2059" name="Picture 92"/>
          <p:cNvPicPr preferRelativeResize="0">
            <a:picLocks noChangeAspect="1" noChangeArrowheads="1"/>
          </p:cNvPicPr>
          <p:nvPr userDrawn="1"/>
        </p:nvPicPr>
        <p:blipFill>
          <a:blip r:embed="rId13"/>
          <a:srcRect/>
          <a:stretch>
            <a:fillRect/>
          </a:stretch>
        </p:blipFill>
        <p:spPr bwMode="auto">
          <a:xfrm>
            <a:off x="7162800" y="457200"/>
            <a:ext cx="1654175" cy="912813"/>
          </a:xfrm>
          <a:prstGeom prst="rect">
            <a:avLst/>
          </a:prstGeom>
          <a:solidFill>
            <a:schemeClr val="bg1">
              <a:alpha val="10196"/>
            </a:schemeClr>
          </a:solid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8"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iming>
    <p:tnLst>
      <p:par>
        <p:cTn xmlns:p14="http://schemas.microsoft.com/office/powerpoint/2010/main" id="1" dur="indefinite" restart="never" nodeType="tmRoot"/>
      </p:par>
    </p:tnLst>
  </p:timing>
  <p:hf hdr="0" ftr="0" dt="0"/>
  <p:txStyles>
    <p:titleStyle>
      <a:lvl1pPr algn="r" rtl="0" eaLnBrk="0" fontAlgn="base" hangingPunct="0">
        <a:spcBef>
          <a:spcPct val="0"/>
        </a:spcBef>
        <a:spcAft>
          <a:spcPct val="0"/>
        </a:spcAft>
        <a:defRPr sz="2800" b="1">
          <a:solidFill>
            <a:srgbClr val="885B00"/>
          </a:solidFill>
          <a:latin typeface="+mj-lt"/>
          <a:ea typeface="+mj-ea"/>
          <a:cs typeface="+mj-cs"/>
        </a:defRPr>
      </a:lvl1pPr>
      <a:lvl2pPr algn="r" rtl="0" eaLnBrk="0" fontAlgn="base" hangingPunct="0">
        <a:spcBef>
          <a:spcPct val="0"/>
        </a:spcBef>
        <a:spcAft>
          <a:spcPct val="0"/>
        </a:spcAft>
        <a:defRPr sz="2800" b="1">
          <a:solidFill>
            <a:srgbClr val="885B00"/>
          </a:solidFill>
          <a:latin typeface="Times New Roman" pitchFamily="18" charset="0"/>
        </a:defRPr>
      </a:lvl2pPr>
      <a:lvl3pPr algn="r" rtl="0" eaLnBrk="0" fontAlgn="base" hangingPunct="0">
        <a:spcBef>
          <a:spcPct val="0"/>
        </a:spcBef>
        <a:spcAft>
          <a:spcPct val="0"/>
        </a:spcAft>
        <a:defRPr sz="2800" b="1">
          <a:solidFill>
            <a:srgbClr val="885B00"/>
          </a:solidFill>
          <a:latin typeface="Times New Roman" pitchFamily="18" charset="0"/>
        </a:defRPr>
      </a:lvl3pPr>
      <a:lvl4pPr algn="r" rtl="0" eaLnBrk="0" fontAlgn="base" hangingPunct="0">
        <a:spcBef>
          <a:spcPct val="0"/>
        </a:spcBef>
        <a:spcAft>
          <a:spcPct val="0"/>
        </a:spcAft>
        <a:defRPr sz="2800" b="1">
          <a:solidFill>
            <a:srgbClr val="885B00"/>
          </a:solidFill>
          <a:latin typeface="Times New Roman" pitchFamily="18" charset="0"/>
        </a:defRPr>
      </a:lvl4pPr>
      <a:lvl5pPr algn="r" rtl="0" eaLnBrk="0" fontAlgn="base" hangingPunct="0">
        <a:spcBef>
          <a:spcPct val="0"/>
        </a:spcBef>
        <a:spcAft>
          <a:spcPct val="0"/>
        </a:spcAft>
        <a:defRPr sz="2800" b="1">
          <a:solidFill>
            <a:srgbClr val="885B00"/>
          </a:solidFill>
          <a:latin typeface="Times New Roman" pitchFamily="18" charset="0"/>
        </a:defRPr>
      </a:lvl5pPr>
      <a:lvl6pPr marL="457200" algn="r" rtl="0" fontAlgn="base">
        <a:spcBef>
          <a:spcPct val="0"/>
        </a:spcBef>
        <a:spcAft>
          <a:spcPct val="0"/>
        </a:spcAft>
        <a:defRPr sz="2800" b="1">
          <a:solidFill>
            <a:srgbClr val="885B00"/>
          </a:solidFill>
          <a:latin typeface="Times New Roman" pitchFamily="18" charset="0"/>
        </a:defRPr>
      </a:lvl6pPr>
      <a:lvl7pPr marL="914400" algn="r" rtl="0" fontAlgn="base">
        <a:spcBef>
          <a:spcPct val="0"/>
        </a:spcBef>
        <a:spcAft>
          <a:spcPct val="0"/>
        </a:spcAft>
        <a:defRPr sz="2800" b="1">
          <a:solidFill>
            <a:srgbClr val="885B00"/>
          </a:solidFill>
          <a:latin typeface="Times New Roman" pitchFamily="18" charset="0"/>
        </a:defRPr>
      </a:lvl7pPr>
      <a:lvl8pPr marL="1371600" algn="r" rtl="0" fontAlgn="base">
        <a:spcBef>
          <a:spcPct val="0"/>
        </a:spcBef>
        <a:spcAft>
          <a:spcPct val="0"/>
        </a:spcAft>
        <a:defRPr sz="2800" b="1">
          <a:solidFill>
            <a:srgbClr val="885B00"/>
          </a:solidFill>
          <a:latin typeface="Times New Roman" pitchFamily="18" charset="0"/>
        </a:defRPr>
      </a:lvl8pPr>
      <a:lvl9pPr marL="1828800" algn="r" rtl="0" fontAlgn="base">
        <a:spcBef>
          <a:spcPct val="0"/>
        </a:spcBef>
        <a:spcAft>
          <a:spcPct val="0"/>
        </a:spcAft>
        <a:defRPr sz="2800" b="1">
          <a:solidFill>
            <a:srgbClr val="885B00"/>
          </a:solidFill>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
        <a:defRPr sz="2800">
          <a:solidFill>
            <a:schemeClr val="tx1"/>
          </a:solidFill>
          <a:latin typeface="+mn-lt"/>
          <a:ea typeface="+mn-ea"/>
          <a:cs typeface="+mn-cs"/>
        </a:defRPr>
      </a:lvl1pPr>
      <a:lvl2pPr marL="733425" indent="-325438" algn="l" rtl="0" eaLnBrk="0" fontAlgn="base" hangingPunct="0">
        <a:spcBef>
          <a:spcPct val="20000"/>
        </a:spcBef>
        <a:spcAft>
          <a:spcPct val="0"/>
        </a:spcAft>
        <a:buClr>
          <a:schemeClr val="accent1"/>
        </a:buClr>
        <a:buSzPct val="60000"/>
        <a:buFont typeface="Wingdings" pitchFamily="2" charset="2"/>
        <a:buChar char="–"/>
        <a:defRPr sz="2600">
          <a:solidFill>
            <a:schemeClr val="tx1"/>
          </a:solidFill>
          <a:latin typeface="+mn-lt"/>
        </a:defRPr>
      </a:lvl2pPr>
      <a:lvl3pPr marL="1198563" indent="-350838" algn="l" rtl="0" eaLnBrk="0" fontAlgn="base" hangingPunct="0">
        <a:spcBef>
          <a:spcPct val="20000"/>
        </a:spcBef>
        <a:spcAft>
          <a:spcPct val="0"/>
        </a:spcAft>
        <a:buClr>
          <a:schemeClr val="accent1"/>
        </a:buClr>
        <a:buSzPct val="65000"/>
        <a:buFont typeface="Wingdings" pitchFamily="2" charset="2"/>
        <a:buChar char="•"/>
        <a:defRPr sz="2400">
          <a:solidFill>
            <a:schemeClr val="tx1"/>
          </a:solidFill>
          <a:latin typeface="+mn-lt"/>
        </a:defRPr>
      </a:lvl3pPr>
      <a:lvl4pPr marL="1628775" indent="-315913" algn="l" rtl="0" eaLnBrk="0" fontAlgn="base" hangingPunct="0">
        <a:spcBef>
          <a:spcPct val="20000"/>
        </a:spcBef>
        <a:spcAft>
          <a:spcPct val="0"/>
        </a:spcAft>
        <a:buClr>
          <a:schemeClr val="accent1"/>
        </a:buClr>
        <a:buSzPct val="70000"/>
        <a:buFont typeface="Wingdings" pitchFamily="2" charset="2"/>
        <a:buChar char="–"/>
        <a:defRPr sz="2000">
          <a:solidFill>
            <a:schemeClr val="tx1"/>
          </a:solidFill>
          <a:latin typeface="+mn-lt"/>
        </a:defRPr>
      </a:lvl4pPr>
      <a:lvl5pPr marL="2082800"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5400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6pPr>
      <a:lvl7pPr marL="29972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7pPr>
      <a:lvl8pPr marL="34544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8pPr>
      <a:lvl9pPr marL="39116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4" Type="http://schemas.openxmlformats.org/officeDocument/2006/relationships/image" Target="../media/image6.wmf"/><Relationship Id="rId5" Type="http://schemas.openxmlformats.org/officeDocument/2006/relationships/image" Target="../media/image7.wmf"/><Relationship Id="rId1" Type="http://schemas.openxmlformats.org/officeDocument/2006/relationships/slideLayout" Target="../slideLayouts/slideLayout13.xml"/><Relationship Id="rId2" Type="http://schemas.openxmlformats.org/officeDocument/2006/relationships/image" Target="../media/image4.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8.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9.wmf"/><Relationship Id="rId3" Type="http://schemas.openxmlformats.org/officeDocument/2006/relationships/image" Target="../media/image10.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wmf"/><Relationship Id="rId3" Type="http://schemas.openxmlformats.org/officeDocument/2006/relationships/image" Target="../media/image19.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wmf"/></Relationships>
</file>

<file path=ppt/slides/_rels/slide44.xml.rels><?xml version="1.0" encoding="UTF-8" standalone="yes"?>
<Relationships xmlns="http://schemas.openxmlformats.org/package/2006/relationships"><Relationship Id="rId3" Type="http://schemas.openxmlformats.org/officeDocument/2006/relationships/image" Target="../media/image23.emf"/><Relationship Id="rId4" Type="http://schemas.openxmlformats.org/officeDocument/2006/relationships/image" Target="../media/image24.emf"/><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45.xml.rels><?xml version="1.0" encoding="UTF-8" standalone="yes"?>
<Relationships xmlns="http://schemas.openxmlformats.org/package/2006/relationships"><Relationship Id="rId3" Type="http://schemas.openxmlformats.org/officeDocument/2006/relationships/image" Target="../media/image26.png"/><Relationship Id="rId4" Type="http://schemas.openxmlformats.org/officeDocument/2006/relationships/image" Target="../media/image27.png"/><Relationship Id="rId1" Type="http://schemas.openxmlformats.org/officeDocument/2006/relationships/slideLayout" Target="../slideLayouts/slideLayout2.xml"/><Relationship Id="rId2" Type="http://schemas.openxmlformats.org/officeDocument/2006/relationships/image" Target="../media/image25.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8.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e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0.w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1.e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2.pn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3.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4.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5.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6.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7.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lbreastfeedingblueprint.org/filebin/pdf/HC1_booklet_web.pdf"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8.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algn="ctr" eaLnBrk="1" hangingPunct="1"/>
            <a:r>
              <a:rPr lang="en-US" smtClean="0"/>
              <a:t>Approaches for </a:t>
            </a:r>
            <a:br>
              <a:rPr lang="en-US" smtClean="0"/>
            </a:br>
            <a:r>
              <a:rPr lang="en-US" smtClean="0"/>
              <a:t>Priority Setting</a:t>
            </a:r>
            <a:br>
              <a:rPr lang="en-US" smtClean="0"/>
            </a:br>
            <a:r>
              <a:rPr lang="en-US" sz="2800" smtClean="0"/>
              <a:t>Friday, June 3 1:00</a:t>
            </a:r>
          </a:p>
        </p:txBody>
      </p:sp>
      <p:sp>
        <p:nvSpPr>
          <p:cNvPr id="5123" name="Rectangle 3"/>
          <p:cNvSpPr>
            <a:spLocks noGrp="1" noChangeArrowheads="1"/>
          </p:cNvSpPr>
          <p:nvPr>
            <p:ph type="subTitle" idx="1"/>
          </p:nvPr>
        </p:nvSpPr>
        <p:spPr>
          <a:xfrm>
            <a:off x="1982788" y="3811588"/>
            <a:ext cx="6629400" cy="2208212"/>
          </a:xfrm>
          <a:noFill/>
        </p:spPr>
        <p:txBody>
          <a:bodyPr/>
          <a:lstStyle/>
          <a:p>
            <a:pPr marL="0" indent="0" eaLnBrk="1" hangingPunct="1">
              <a:spcBef>
                <a:spcPct val="10000"/>
              </a:spcBef>
              <a:buFont typeface="Wingdings" pitchFamily="2" charset="2"/>
              <a:buNone/>
            </a:pPr>
            <a:r>
              <a:rPr lang="en-US" sz="2000" smtClean="0"/>
              <a:t>Deborah Rosenberg, PhD</a:t>
            </a:r>
          </a:p>
          <a:p>
            <a:pPr marL="0" indent="0" eaLnBrk="1" hangingPunct="1">
              <a:spcBef>
                <a:spcPct val="10000"/>
              </a:spcBef>
              <a:buFont typeface="Wingdings" pitchFamily="2" charset="2"/>
              <a:buNone/>
            </a:pPr>
            <a:r>
              <a:rPr lang="en-US" sz="2000" smtClean="0"/>
              <a:t>Research Associate Professor</a:t>
            </a:r>
          </a:p>
          <a:p>
            <a:pPr marL="0" indent="0" eaLnBrk="1" hangingPunct="1">
              <a:spcBef>
                <a:spcPct val="10000"/>
              </a:spcBef>
              <a:buFont typeface="Wingdings" pitchFamily="2" charset="2"/>
              <a:buNone/>
            </a:pPr>
            <a:r>
              <a:rPr lang="en-US" sz="2000" smtClean="0"/>
              <a:t>Division of Epidemiology and Biostatistics</a:t>
            </a:r>
          </a:p>
          <a:p>
            <a:pPr marL="0" indent="0" eaLnBrk="1" hangingPunct="1">
              <a:spcBef>
                <a:spcPct val="10000"/>
              </a:spcBef>
              <a:buFont typeface="Wingdings" pitchFamily="2" charset="2"/>
              <a:buNone/>
            </a:pPr>
            <a:r>
              <a:rPr lang="en-US" sz="2000" smtClean="0"/>
              <a:t>University of IL at Chicago School of Public Health</a:t>
            </a:r>
          </a:p>
          <a:p>
            <a:pPr marL="0" indent="0" eaLnBrk="1" hangingPunct="1">
              <a:spcBef>
                <a:spcPct val="10000"/>
              </a:spcBef>
              <a:buFont typeface="Wingdings" pitchFamily="2" charset="2"/>
              <a:buNone/>
            </a:pPr>
            <a:endParaRPr lang="en-US" sz="2000" smtClean="0"/>
          </a:p>
          <a:p>
            <a:pPr marL="0" indent="0" eaLnBrk="1" hangingPunct="1">
              <a:spcBef>
                <a:spcPct val="10000"/>
              </a:spcBef>
              <a:buFont typeface="Wingdings" pitchFamily="2" charset="2"/>
              <a:buNone/>
            </a:pPr>
            <a:r>
              <a:rPr lang="en-US" sz="2000" smtClean="0"/>
              <a:t>Training Course in MCH Epidemiology</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3448CAC-1B47-4E87-A92D-D9F6F732B92D}" type="slidenum">
              <a:rPr lang="en-US" altLang="en-US"/>
              <a:pPr>
                <a:defRPr/>
              </a:pPr>
              <a:t>9</a:t>
            </a:fld>
            <a:endParaRPr lang="en-US" altLang="en-US" dirty="0"/>
          </a:p>
        </p:txBody>
      </p:sp>
      <p:sp>
        <p:nvSpPr>
          <p:cNvPr id="14339" name="Rectangle 2"/>
          <p:cNvSpPr>
            <a:spLocks noGrp="1" noChangeArrowheads="1"/>
          </p:cNvSpPr>
          <p:nvPr>
            <p:ph type="body" idx="1"/>
          </p:nvPr>
        </p:nvSpPr>
        <p:spPr/>
        <p:txBody>
          <a:bodyPr/>
          <a:lstStyle/>
          <a:p>
            <a:pPr marL="0" indent="0" eaLnBrk="1" hangingPunct="1">
              <a:buFont typeface="Wingdings" pitchFamily="2" charset="2"/>
              <a:buNone/>
            </a:pPr>
            <a:endParaRPr lang="en-US" smtClean="0"/>
          </a:p>
          <a:p>
            <a:pPr marL="0" indent="0" eaLnBrk="1" hangingPunct="1">
              <a:buFont typeface="Wingdings" pitchFamily="2" charset="2"/>
              <a:buNone/>
            </a:pPr>
            <a:r>
              <a:rPr lang="en-US" smtClean="0"/>
              <a:t>The process of summarizing data within and across many domains and population groups is daunting unless a well defined analysis plan is articulated and implemented. </a:t>
            </a:r>
          </a:p>
          <a:p>
            <a:pPr marL="0" indent="0" eaLnBrk="1" hangingPunct="1">
              <a:buFont typeface="Wingdings" pitchFamily="2" charset="2"/>
              <a:buNone/>
            </a:pPr>
            <a:endParaRPr lang="en-US" sz="1400" smtClean="0"/>
          </a:p>
          <a:p>
            <a:pPr marL="0" indent="0" eaLnBrk="1" hangingPunct="1">
              <a:buFont typeface="Wingdings" pitchFamily="2" charset="2"/>
              <a:buNone/>
            </a:pPr>
            <a:r>
              <a:rPr lang="en-US" smtClean="0"/>
              <a:t>Without a systematic approach, it is likely that data will not be successfully translated into the information needed by program planners, managers, and policy-makers. </a:t>
            </a:r>
          </a:p>
        </p:txBody>
      </p:sp>
      <p:sp>
        <p:nvSpPr>
          <p:cNvPr id="14340" name="Rectangle 3"/>
          <p:cNvSpPr>
            <a:spLocks noGrp="1" noChangeArrowheads="1"/>
          </p:cNvSpPr>
          <p:nvPr>
            <p:ph type="title"/>
          </p:nvPr>
        </p:nvSpPr>
        <p:spPr/>
        <p:txBody>
          <a:bodyPr/>
          <a:lstStyle/>
          <a:p>
            <a:pPr eaLnBrk="1" hangingPunct="1"/>
            <a:r>
              <a:rPr lang="en-US" smtClean="0"/>
              <a:t>The Landscape for Summarizing Data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pPr>
              <a:defRPr/>
            </a:pPr>
            <a:fld id="{9541AF53-50C5-4CE1-B3FE-EA0565ACEC13}" type="slidenum">
              <a:rPr lang="en-US" altLang="en-US"/>
              <a:pPr>
                <a:defRPr/>
              </a:pPr>
              <a:t>10</a:t>
            </a:fld>
            <a:endParaRPr lang="en-US" altLang="en-US" dirty="0"/>
          </a:p>
        </p:txBody>
      </p:sp>
      <p:pic>
        <p:nvPicPr>
          <p:cNvPr id="15363" name="Picture 2" descr="BSNSS131"/>
          <p:cNvPicPr>
            <a:picLocks noChangeAspect="1" noChangeArrowheads="1"/>
          </p:cNvPicPr>
          <p:nvPr/>
        </p:nvPicPr>
        <p:blipFill>
          <a:blip r:embed="rId2"/>
          <a:srcRect/>
          <a:stretch>
            <a:fillRect/>
          </a:stretch>
        </p:blipFill>
        <p:spPr bwMode="auto">
          <a:xfrm>
            <a:off x="5468938" y="2057400"/>
            <a:ext cx="931862" cy="779463"/>
          </a:xfrm>
          <a:prstGeom prst="rect">
            <a:avLst/>
          </a:prstGeom>
          <a:noFill/>
          <a:ln w="9525">
            <a:noFill/>
            <a:miter lim="800000"/>
            <a:headEnd/>
            <a:tailEnd/>
          </a:ln>
        </p:spPr>
      </p:pic>
      <p:pic>
        <p:nvPicPr>
          <p:cNvPr id="15364" name="Picture 3" descr="BSNSS131"/>
          <p:cNvPicPr>
            <a:picLocks noChangeAspect="1" noChangeArrowheads="1"/>
          </p:cNvPicPr>
          <p:nvPr/>
        </p:nvPicPr>
        <p:blipFill>
          <a:blip r:embed="rId2"/>
          <a:srcRect/>
          <a:stretch>
            <a:fillRect/>
          </a:stretch>
        </p:blipFill>
        <p:spPr bwMode="auto">
          <a:xfrm>
            <a:off x="5638800" y="2344738"/>
            <a:ext cx="931863" cy="779462"/>
          </a:xfrm>
          <a:prstGeom prst="rect">
            <a:avLst/>
          </a:prstGeom>
          <a:noFill/>
          <a:ln w="9525">
            <a:noFill/>
            <a:miter lim="800000"/>
            <a:headEnd/>
            <a:tailEnd/>
          </a:ln>
        </p:spPr>
      </p:pic>
      <p:pic>
        <p:nvPicPr>
          <p:cNvPr id="15365" name="Picture 4" descr="BSNSS127"/>
          <p:cNvPicPr>
            <a:picLocks noChangeAspect="1" noChangeArrowheads="1"/>
          </p:cNvPicPr>
          <p:nvPr/>
        </p:nvPicPr>
        <p:blipFill>
          <a:blip r:embed="rId3"/>
          <a:srcRect/>
          <a:stretch>
            <a:fillRect/>
          </a:stretch>
        </p:blipFill>
        <p:spPr bwMode="auto">
          <a:xfrm>
            <a:off x="5181600" y="2936875"/>
            <a:ext cx="1398588" cy="1863725"/>
          </a:xfrm>
          <a:prstGeom prst="rect">
            <a:avLst/>
          </a:prstGeom>
          <a:noFill/>
          <a:ln w="9525">
            <a:noFill/>
            <a:miter lim="800000"/>
            <a:headEnd/>
            <a:tailEnd/>
          </a:ln>
        </p:spPr>
      </p:pic>
      <p:sp>
        <p:nvSpPr>
          <p:cNvPr id="15366" name="Rectangle 5"/>
          <p:cNvSpPr>
            <a:spLocks noGrp="1" noChangeArrowheads="1"/>
          </p:cNvSpPr>
          <p:nvPr>
            <p:ph type="body" idx="1"/>
          </p:nvPr>
        </p:nvSpPr>
        <p:spPr/>
        <p:txBody>
          <a:bodyPr/>
          <a:lstStyle/>
          <a:p>
            <a:pPr marL="0" indent="0" eaLnBrk="1" hangingPunct="1">
              <a:buFont typeface="Wingdings" pitchFamily="2" charset="2"/>
              <a:buNone/>
            </a:pPr>
            <a:endParaRPr lang="en-US" b="1" smtClean="0"/>
          </a:p>
          <a:p>
            <a:pPr marL="0" indent="0" eaLnBrk="1" hangingPunct="1">
              <a:buFont typeface="Wingdings" pitchFamily="2" charset="2"/>
              <a:buNone/>
            </a:pPr>
            <a:endParaRPr lang="en-US" sz="2000" b="1" smtClean="0"/>
          </a:p>
          <a:p>
            <a:pPr marL="0" indent="0" eaLnBrk="1" hangingPunct="1">
              <a:buFont typeface="Wingdings" pitchFamily="2" charset="2"/>
              <a:buNone/>
            </a:pPr>
            <a:r>
              <a:rPr lang="en-US" sz="4400" b="1" smtClean="0"/>
              <a:t>Data Rich</a:t>
            </a:r>
          </a:p>
          <a:p>
            <a:pPr marL="0" indent="0" eaLnBrk="1" hangingPunct="1">
              <a:buFont typeface="Wingdings" pitchFamily="2" charset="2"/>
              <a:buNone/>
            </a:pPr>
            <a:endParaRPr lang="en-US" b="1" smtClean="0"/>
          </a:p>
          <a:p>
            <a:pPr marL="0" indent="0" eaLnBrk="1" hangingPunct="1">
              <a:buFont typeface="Wingdings" pitchFamily="2" charset="2"/>
              <a:buNone/>
            </a:pPr>
            <a:endParaRPr lang="en-US" b="1" smtClean="0"/>
          </a:p>
          <a:p>
            <a:pPr marL="0" indent="0" eaLnBrk="1" hangingPunct="1">
              <a:buFont typeface="Wingdings" pitchFamily="2" charset="2"/>
              <a:buNone/>
            </a:pPr>
            <a:endParaRPr lang="en-US" b="1" smtClean="0"/>
          </a:p>
          <a:p>
            <a:pPr marL="0" indent="0" eaLnBrk="1" hangingPunct="1">
              <a:buFont typeface="Wingdings" pitchFamily="2" charset="2"/>
              <a:buNone/>
            </a:pPr>
            <a:r>
              <a:rPr lang="en-US" sz="4400" b="1" smtClean="0"/>
              <a:t>Information Poor</a:t>
            </a:r>
          </a:p>
        </p:txBody>
      </p:sp>
      <p:pic>
        <p:nvPicPr>
          <p:cNvPr id="15367" name="Picture 6" descr="BSNSS101"/>
          <p:cNvPicPr>
            <a:picLocks noChangeAspect="1" noChangeArrowheads="1"/>
          </p:cNvPicPr>
          <p:nvPr/>
        </p:nvPicPr>
        <p:blipFill>
          <a:blip r:embed="rId4"/>
          <a:srcRect/>
          <a:stretch>
            <a:fillRect/>
          </a:stretch>
        </p:blipFill>
        <p:spPr bwMode="auto">
          <a:xfrm>
            <a:off x="4240213" y="3944938"/>
            <a:ext cx="1398587" cy="931862"/>
          </a:xfrm>
          <a:prstGeom prst="rect">
            <a:avLst/>
          </a:prstGeom>
          <a:noFill/>
          <a:ln w="9525">
            <a:noFill/>
            <a:miter lim="800000"/>
            <a:headEnd/>
            <a:tailEnd/>
          </a:ln>
        </p:spPr>
      </p:pic>
      <p:pic>
        <p:nvPicPr>
          <p:cNvPr id="15368" name="Picture 7" descr="BSNSS127"/>
          <p:cNvPicPr>
            <a:picLocks noChangeAspect="1" noChangeArrowheads="1"/>
          </p:cNvPicPr>
          <p:nvPr/>
        </p:nvPicPr>
        <p:blipFill>
          <a:blip r:embed="rId3"/>
          <a:srcRect/>
          <a:stretch>
            <a:fillRect/>
          </a:stretch>
        </p:blipFill>
        <p:spPr bwMode="auto">
          <a:xfrm>
            <a:off x="5867400" y="2936875"/>
            <a:ext cx="1398588" cy="1863725"/>
          </a:xfrm>
          <a:prstGeom prst="rect">
            <a:avLst/>
          </a:prstGeom>
          <a:noFill/>
          <a:ln w="9525">
            <a:noFill/>
            <a:miter lim="800000"/>
            <a:headEnd/>
            <a:tailEnd/>
          </a:ln>
        </p:spPr>
      </p:pic>
      <p:pic>
        <p:nvPicPr>
          <p:cNvPr id="15369" name="Picture 8" descr="BSNSS127"/>
          <p:cNvPicPr>
            <a:picLocks noChangeAspect="1" noChangeArrowheads="1"/>
          </p:cNvPicPr>
          <p:nvPr/>
        </p:nvPicPr>
        <p:blipFill>
          <a:blip r:embed="rId3"/>
          <a:srcRect/>
          <a:stretch>
            <a:fillRect/>
          </a:stretch>
        </p:blipFill>
        <p:spPr bwMode="auto">
          <a:xfrm>
            <a:off x="6553200" y="2936875"/>
            <a:ext cx="1398588" cy="1863725"/>
          </a:xfrm>
          <a:prstGeom prst="rect">
            <a:avLst/>
          </a:prstGeom>
          <a:noFill/>
          <a:ln w="9525">
            <a:noFill/>
            <a:miter lim="800000"/>
            <a:headEnd/>
            <a:tailEnd/>
          </a:ln>
        </p:spPr>
      </p:pic>
      <p:pic>
        <p:nvPicPr>
          <p:cNvPr id="15370" name="Picture 9" descr="BSNSS127"/>
          <p:cNvPicPr>
            <a:picLocks noChangeAspect="1" noChangeArrowheads="1"/>
          </p:cNvPicPr>
          <p:nvPr/>
        </p:nvPicPr>
        <p:blipFill>
          <a:blip r:embed="rId3"/>
          <a:srcRect/>
          <a:stretch>
            <a:fillRect/>
          </a:stretch>
        </p:blipFill>
        <p:spPr bwMode="auto">
          <a:xfrm>
            <a:off x="7239000" y="2936875"/>
            <a:ext cx="1398588" cy="1863725"/>
          </a:xfrm>
          <a:prstGeom prst="rect">
            <a:avLst/>
          </a:prstGeom>
          <a:noFill/>
          <a:ln w="9525">
            <a:noFill/>
            <a:miter lim="800000"/>
            <a:headEnd/>
            <a:tailEnd/>
          </a:ln>
        </p:spPr>
      </p:pic>
      <p:pic>
        <p:nvPicPr>
          <p:cNvPr id="15371" name="Picture 10" descr="BSNSS097"/>
          <p:cNvPicPr>
            <a:picLocks noChangeAspect="1" noChangeArrowheads="1"/>
          </p:cNvPicPr>
          <p:nvPr/>
        </p:nvPicPr>
        <p:blipFill>
          <a:blip r:embed="rId5"/>
          <a:srcRect/>
          <a:stretch>
            <a:fillRect/>
          </a:stretch>
        </p:blipFill>
        <p:spPr bwMode="auto">
          <a:xfrm>
            <a:off x="5943600" y="2514600"/>
            <a:ext cx="1169988" cy="779463"/>
          </a:xfrm>
          <a:prstGeom prst="rect">
            <a:avLst/>
          </a:prstGeom>
          <a:noFill/>
          <a:ln w="9525">
            <a:noFill/>
            <a:miter lim="800000"/>
            <a:headEnd/>
            <a:tailEnd/>
          </a:ln>
        </p:spPr>
      </p:pic>
      <p:pic>
        <p:nvPicPr>
          <p:cNvPr id="15372" name="Picture 11" descr="BSNSS097"/>
          <p:cNvPicPr>
            <a:picLocks noChangeAspect="1" noChangeArrowheads="1"/>
          </p:cNvPicPr>
          <p:nvPr/>
        </p:nvPicPr>
        <p:blipFill>
          <a:blip r:embed="rId5"/>
          <a:srcRect/>
          <a:stretch>
            <a:fillRect/>
          </a:stretch>
        </p:blipFill>
        <p:spPr bwMode="auto">
          <a:xfrm>
            <a:off x="6248400" y="2514600"/>
            <a:ext cx="1169988" cy="779463"/>
          </a:xfrm>
          <a:prstGeom prst="rect">
            <a:avLst/>
          </a:prstGeom>
          <a:noFill/>
          <a:ln w="9525">
            <a:noFill/>
            <a:miter lim="800000"/>
            <a:headEnd/>
            <a:tailEnd/>
          </a:ln>
        </p:spPr>
      </p:pic>
      <p:pic>
        <p:nvPicPr>
          <p:cNvPr id="15373" name="Picture 12" descr="BSNSS097"/>
          <p:cNvPicPr>
            <a:picLocks noChangeAspect="1" noChangeArrowheads="1"/>
          </p:cNvPicPr>
          <p:nvPr/>
        </p:nvPicPr>
        <p:blipFill>
          <a:blip r:embed="rId5"/>
          <a:srcRect/>
          <a:stretch>
            <a:fillRect/>
          </a:stretch>
        </p:blipFill>
        <p:spPr bwMode="auto">
          <a:xfrm>
            <a:off x="6526213" y="2514600"/>
            <a:ext cx="1169987" cy="779463"/>
          </a:xfrm>
          <a:prstGeom prst="rect">
            <a:avLst/>
          </a:prstGeom>
          <a:noFill/>
          <a:ln w="9525">
            <a:noFill/>
            <a:miter lim="800000"/>
            <a:headEnd/>
            <a:tailEnd/>
          </a:ln>
        </p:spPr>
      </p:pic>
      <p:pic>
        <p:nvPicPr>
          <p:cNvPr id="15374" name="Picture 13" descr="BSNSS131"/>
          <p:cNvPicPr>
            <a:picLocks noChangeAspect="1" noChangeArrowheads="1"/>
          </p:cNvPicPr>
          <p:nvPr/>
        </p:nvPicPr>
        <p:blipFill>
          <a:blip r:embed="rId2"/>
          <a:srcRect/>
          <a:stretch>
            <a:fillRect/>
          </a:stretch>
        </p:blipFill>
        <p:spPr bwMode="auto">
          <a:xfrm>
            <a:off x="5105400" y="2344738"/>
            <a:ext cx="931863" cy="779462"/>
          </a:xfrm>
          <a:prstGeom prst="rect">
            <a:avLst/>
          </a:prstGeom>
          <a:noFill/>
          <a:ln w="9525">
            <a:noFill/>
            <a:miter lim="800000"/>
            <a:headEnd/>
            <a:tailEnd/>
          </a:ln>
        </p:spPr>
      </p:pic>
      <p:pic>
        <p:nvPicPr>
          <p:cNvPr id="15375" name="Picture 14" descr="BSNSS097"/>
          <p:cNvPicPr>
            <a:picLocks noChangeAspect="1" noChangeArrowheads="1"/>
          </p:cNvPicPr>
          <p:nvPr/>
        </p:nvPicPr>
        <p:blipFill>
          <a:blip r:embed="rId5"/>
          <a:srcRect/>
          <a:stretch>
            <a:fillRect/>
          </a:stretch>
        </p:blipFill>
        <p:spPr bwMode="auto">
          <a:xfrm>
            <a:off x="6831013" y="2514600"/>
            <a:ext cx="1169987" cy="779463"/>
          </a:xfrm>
          <a:prstGeom prst="rect">
            <a:avLst/>
          </a:prstGeom>
          <a:noFill/>
          <a:ln w="9525">
            <a:noFill/>
            <a:miter lim="800000"/>
            <a:headEnd/>
            <a:tailEnd/>
          </a:ln>
        </p:spPr>
      </p:pic>
      <p:pic>
        <p:nvPicPr>
          <p:cNvPr id="15376" name="Picture 15" descr="BSNSS097"/>
          <p:cNvPicPr>
            <a:picLocks noChangeAspect="1" noChangeArrowheads="1"/>
          </p:cNvPicPr>
          <p:nvPr/>
        </p:nvPicPr>
        <p:blipFill>
          <a:blip r:embed="rId5"/>
          <a:srcRect/>
          <a:stretch>
            <a:fillRect/>
          </a:stretch>
        </p:blipFill>
        <p:spPr bwMode="auto">
          <a:xfrm>
            <a:off x="7162800" y="2514600"/>
            <a:ext cx="1169988" cy="779463"/>
          </a:xfrm>
          <a:prstGeom prst="rect">
            <a:avLst/>
          </a:prstGeom>
          <a:noFill/>
          <a:ln w="9525">
            <a:noFill/>
            <a:miter lim="800000"/>
            <a:headEnd/>
            <a:tailEnd/>
          </a:ln>
        </p:spPr>
      </p:pic>
      <p:sp>
        <p:nvSpPr>
          <p:cNvPr id="15377" name="Rectangle 16"/>
          <p:cNvSpPr>
            <a:spLocks noGrp="1" noChangeArrowheads="1"/>
          </p:cNvSpPr>
          <p:nvPr>
            <p:ph type="title"/>
          </p:nvPr>
        </p:nvSpPr>
        <p:spPr/>
        <p:txBody>
          <a:bodyPr/>
          <a:lstStyle/>
          <a:p>
            <a:pPr eaLnBrk="1" hangingPunct="1"/>
            <a:r>
              <a:rPr lang="en-US" smtClean="0"/>
              <a:t>The Landscape for Summarizing Data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lide Number Placeholder 5"/>
          <p:cNvSpPr>
            <a:spLocks noGrp="1"/>
          </p:cNvSpPr>
          <p:nvPr>
            <p:ph type="sldNum" sz="quarter" idx="12"/>
          </p:nvPr>
        </p:nvSpPr>
        <p:spPr/>
        <p:txBody>
          <a:bodyPr/>
          <a:lstStyle/>
          <a:p>
            <a:pPr>
              <a:defRPr/>
            </a:pPr>
            <a:fld id="{B6224808-3F59-4E04-B014-EB34B72A9835}" type="slidenum">
              <a:rPr lang="en-US" altLang="en-US"/>
              <a:pPr>
                <a:defRPr/>
              </a:pPr>
              <a:t>11</a:t>
            </a:fld>
            <a:endParaRPr lang="en-US" altLang="en-US" dirty="0"/>
          </a:p>
        </p:txBody>
      </p:sp>
      <p:sp>
        <p:nvSpPr>
          <p:cNvPr id="16387" name="Rectangle 2"/>
          <p:cNvSpPr>
            <a:spLocks noGrp="1" noChangeArrowheads="1"/>
          </p:cNvSpPr>
          <p:nvPr>
            <p:ph type="title"/>
          </p:nvPr>
        </p:nvSpPr>
        <p:spPr/>
        <p:txBody>
          <a:bodyPr/>
          <a:lstStyle/>
          <a:p>
            <a:pPr eaLnBrk="1" hangingPunct="1"/>
            <a:r>
              <a:rPr lang="en-US" smtClean="0"/>
              <a:t>Analysis Considerations</a:t>
            </a:r>
          </a:p>
        </p:txBody>
      </p:sp>
      <p:sp>
        <p:nvSpPr>
          <p:cNvPr id="16388" name="Rectangle 3"/>
          <p:cNvSpPr>
            <a:spLocks noGrp="1" noChangeArrowheads="1"/>
          </p:cNvSpPr>
          <p:nvPr>
            <p:ph type="body" idx="1"/>
          </p:nvPr>
        </p:nvSpPr>
        <p:spPr>
          <a:xfrm>
            <a:off x="457200" y="1600200"/>
            <a:ext cx="8458200" cy="4572000"/>
          </a:xfrm>
        </p:spPr>
        <p:txBody>
          <a:bodyPr/>
          <a:lstStyle/>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r>
              <a:rPr lang="en-US" b="1" i="1" smtClean="0"/>
              <a:t>How will we decide what data to use to fill in this table?</a:t>
            </a:r>
          </a:p>
        </p:txBody>
      </p:sp>
      <p:graphicFrame>
        <p:nvGraphicFramePr>
          <p:cNvPr id="125184" name="Group 256"/>
          <p:cNvGraphicFramePr>
            <a:graphicFrameLocks noGrp="1"/>
          </p:cNvGraphicFramePr>
          <p:nvPr/>
        </p:nvGraphicFramePr>
        <p:xfrm>
          <a:off x="685800" y="1443038"/>
          <a:ext cx="7772400" cy="4205605"/>
        </p:xfrm>
        <a:graphic>
          <a:graphicData uri="http://schemas.openxmlformats.org/drawingml/2006/table">
            <a:tbl>
              <a:tblPr/>
              <a:tblGrid>
                <a:gridCol w="1600200"/>
                <a:gridCol w="1143000"/>
                <a:gridCol w="1828800"/>
                <a:gridCol w="1646238"/>
                <a:gridCol w="1554162"/>
              </a:tblGrid>
              <a:tr h="517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dirty="0" smtClean="0">
                          <a:ln>
                            <a:noFill/>
                          </a:ln>
                          <a:solidFill>
                            <a:srgbClr val="FF0000"/>
                          </a:solidFill>
                          <a:effectLst/>
                          <a:latin typeface="Arial Narrow" pitchFamily="34" charset="0"/>
                        </a:rPr>
                        <a:t>Criteria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dirty="0" smtClean="0">
                          <a:ln>
                            <a:noFill/>
                          </a:ln>
                          <a:solidFill>
                            <a:srgbClr val="00CC00"/>
                          </a:solidFill>
                          <a:effectLst/>
                          <a:latin typeface="Arial Narrow" pitchFamily="34" charset="0"/>
                        </a:rPr>
                        <a:t>Weight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dirty="0" smtClean="0">
                          <a:ln>
                            <a:noFill/>
                          </a:ln>
                          <a:solidFill>
                            <a:schemeClr val="tx1"/>
                          </a:solidFill>
                          <a:effectLst/>
                          <a:latin typeface="Arial Narrow" pitchFamily="34" charset="0"/>
                        </a:rPr>
                        <a:t>LBW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dirty="0" smtClean="0">
                          <a:ln>
                            <a:noFill/>
                          </a:ln>
                          <a:solidFill>
                            <a:schemeClr val="tx1"/>
                          </a:solidFill>
                          <a:effectLst/>
                          <a:latin typeface="Arial Narrow" pitchFamily="34" charset="0"/>
                        </a:rPr>
                        <a:t>Peri HIV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dirty="0" smtClean="0">
                          <a:ln>
                            <a:noFill/>
                          </a:ln>
                          <a:solidFill>
                            <a:schemeClr val="tx1"/>
                          </a:solidFill>
                          <a:effectLst/>
                          <a:latin typeface="Arial Narrow" pitchFamily="34" charset="0"/>
                        </a:rPr>
                        <a:t>Smoking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Arial Narrow" pitchFamily="34" charset="0"/>
                        </a:rPr>
                        <a:t>Magnitude </a:t>
                      </a:r>
                      <a:endParaRPr kumimoji="0" lang="en-US" sz="2400" b="1" i="0" u="none" strike="noStrike" cap="none" normalizeH="0" baseline="0" dirty="0" smtClean="0">
                        <a:ln>
                          <a:noFill/>
                        </a:ln>
                        <a:solidFill>
                          <a:srgbClr val="FF0000"/>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00CC00"/>
                          </a:solidFill>
                          <a:effectLst/>
                          <a:latin typeface="Arial Narrow"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rgbClr val="660066"/>
                          </a:solidFill>
                          <a:effectLst/>
                          <a:latin typeface="Arial Narrow" pitchFamily="34" charset="0"/>
                        </a:rPr>
                        <a:t>Crude Rate?  Adjusted Rate?  Stratum-specific rates? Extent of Disparity?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175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Arial Narrow" pitchFamily="34" charset="0"/>
                        </a:rPr>
                        <a:t>Trend </a:t>
                      </a:r>
                      <a:endParaRPr kumimoji="0" lang="en-US" sz="2400" b="1" i="0" u="none" strike="noStrike" cap="none" normalizeH="0" baseline="0" dirty="0" smtClean="0">
                        <a:ln>
                          <a:noFill/>
                        </a:ln>
                        <a:solidFill>
                          <a:srgbClr val="FF0000"/>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00CC00"/>
                          </a:solidFill>
                          <a:effectLst/>
                          <a:latin typeface="Arial Narrow"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rgbClr val="660066"/>
                          </a:solidFill>
                          <a:effectLst/>
                          <a:latin typeface="Arial Narrow" pitchFamily="34" charset="0"/>
                        </a:rPr>
                        <a:t>Average annual percent change: improvement, deterioration, no change? Crude? Stratified?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83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Arial Narrow" pitchFamily="34" charset="0"/>
                        </a:rPr>
                        <a:t>Severity</a:t>
                      </a:r>
                      <a:endParaRPr kumimoji="0" lang="en-US" sz="2400" b="1" i="0" u="none" strike="noStrike" cap="none" normalizeH="0" baseline="0" dirty="0" smtClean="0">
                        <a:ln>
                          <a:noFill/>
                        </a:ln>
                        <a:solidFill>
                          <a:srgbClr val="FF0000"/>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00CC00"/>
                          </a:solidFill>
                          <a:effectLst/>
                          <a:latin typeface="Arial Narrow"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rgbClr val="660066"/>
                          </a:solidFill>
                          <a:effectLst/>
                          <a:latin typeface="Arial Narrow" pitchFamily="34" charset="0"/>
                        </a:rPr>
                        <a:t>Quality of life? Long-lasting consequences? Cost?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841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Arial Narrow" pitchFamily="34" charset="0"/>
                        </a:rPr>
                        <a:t>Preventable</a:t>
                      </a:r>
                      <a:endParaRPr kumimoji="0" lang="en-US" sz="2400" b="1" i="0" u="none" strike="noStrike" cap="none" normalizeH="0" baseline="0" dirty="0" smtClean="0">
                        <a:ln>
                          <a:noFill/>
                        </a:ln>
                        <a:solidFill>
                          <a:srgbClr val="FF0000"/>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00CC00"/>
                          </a:solidFill>
                          <a:effectLst/>
                          <a:latin typeface="Arial Narrow"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rgbClr val="660066"/>
                          </a:solidFill>
                          <a:effectLst/>
                          <a:latin typeface="Arial Narrow" pitchFamily="34" charset="0"/>
                        </a:rPr>
                        <a:t>Efficacy?  Success Rate?  Cost?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016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Arial Narrow" pitchFamily="34" charset="0"/>
                        </a:rPr>
                        <a:t>Goal</a:t>
                      </a:r>
                      <a:endParaRPr kumimoji="0" lang="en-US" sz="2400" b="1" i="0" u="none" strike="noStrike" cap="none" normalizeH="0" baseline="0" dirty="0" smtClean="0">
                        <a:ln>
                          <a:noFill/>
                        </a:ln>
                        <a:solidFill>
                          <a:srgbClr val="FF0000"/>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00CC00"/>
                          </a:solidFill>
                          <a:effectLst/>
                          <a:latin typeface="Arial Narrow"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rgbClr val="660066"/>
                          </a:solidFill>
                          <a:effectLst/>
                          <a:latin typeface="Arial Narrow" pitchFamily="34" charset="0"/>
                        </a:rPr>
                        <a:t>National Goal? Local Goal?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4131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Arial Narrow" pitchFamily="34" charset="0"/>
                        </a:rPr>
                        <a:t>Priority</a:t>
                      </a:r>
                      <a:endParaRPr kumimoji="0" lang="en-US" sz="2400" b="1" i="0" u="none" strike="noStrike" cap="none" normalizeH="0" baseline="0" dirty="0" smtClean="0">
                        <a:ln>
                          <a:noFill/>
                        </a:ln>
                        <a:solidFill>
                          <a:srgbClr val="FF0000"/>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00CC00"/>
                          </a:solidFill>
                          <a:effectLst/>
                          <a:latin typeface="Arial Narrow"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0" i="0" u="none" strike="noStrike" cap="none" normalizeH="0" baseline="0" dirty="0" smtClean="0">
                        <a:ln>
                          <a:noFill/>
                        </a:ln>
                        <a:solidFill>
                          <a:srgbClr val="00CC00"/>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0" i="0" u="none" strike="noStrike" cap="none" normalizeH="0" baseline="0" dirty="0" smtClean="0">
                        <a:ln>
                          <a:noFill/>
                        </a:ln>
                        <a:solidFill>
                          <a:srgbClr val="00CC00"/>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0" i="0" u="none" strike="noStrike" cap="none" normalizeH="0" baseline="0" dirty="0" smtClean="0">
                        <a:ln>
                          <a:noFill/>
                        </a:ln>
                        <a:solidFill>
                          <a:srgbClr val="00CC00"/>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8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Arial Narrow" pitchFamily="34" charset="0"/>
                        </a:rPr>
                        <a:t>Acceptable</a:t>
                      </a:r>
                      <a:endParaRPr kumimoji="0" lang="en-US" sz="2400" b="1" i="0" u="none" strike="noStrike" cap="none" normalizeH="0" baseline="0" dirty="0" smtClean="0">
                        <a:ln>
                          <a:noFill/>
                        </a:ln>
                        <a:solidFill>
                          <a:srgbClr val="FF0000"/>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00CC00"/>
                          </a:solidFill>
                          <a:effectLst/>
                          <a:latin typeface="Arial Narrow"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0" i="0" u="none" strike="noStrike" cap="none" normalizeH="0" baseline="0" dirty="0" smtClean="0">
                        <a:ln>
                          <a:noFill/>
                        </a:ln>
                        <a:solidFill>
                          <a:srgbClr val="00CC00"/>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0" i="0" u="none" strike="noStrike" cap="none" normalizeH="0" baseline="0" dirty="0" smtClean="0">
                        <a:ln>
                          <a:noFill/>
                        </a:ln>
                        <a:solidFill>
                          <a:srgbClr val="00CC00"/>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0" i="0" u="none" strike="noStrike" cap="none" normalizeH="0" baseline="0" dirty="0" smtClean="0">
                        <a:ln>
                          <a:noFill/>
                        </a:ln>
                        <a:solidFill>
                          <a:srgbClr val="00CC00"/>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7F4C4BDE-BB26-434F-BA76-C4DCA0C43070}" type="slidenum">
              <a:rPr lang="en-US" altLang="en-US"/>
              <a:pPr>
                <a:defRPr/>
              </a:pPr>
              <a:t>12</a:t>
            </a:fld>
            <a:endParaRPr lang="en-US" altLang="en-US" dirty="0"/>
          </a:p>
        </p:txBody>
      </p:sp>
      <p:sp>
        <p:nvSpPr>
          <p:cNvPr id="17411" name="Rectangle 2"/>
          <p:cNvSpPr>
            <a:spLocks noGrp="1" noChangeArrowheads="1"/>
          </p:cNvSpPr>
          <p:nvPr>
            <p:ph type="title"/>
          </p:nvPr>
        </p:nvSpPr>
        <p:spPr/>
        <p:txBody>
          <a:bodyPr/>
          <a:lstStyle/>
          <a:p>
            <a:pPr eaLnBrk="1" hangingPunct="1"/>
            <a:r>
              <a:rPr lang="en-US" smtClean="0"/>
              <a:t>Analysis Considerations</a:t>
            </a:r>
          </a:p>
        </p:txBody>
      </p:sp>
      <p:sp>
        <p:nvSpPr>
          <p:cNvPr id="17412" name="Rectangle 3"/>
          <p:cNvSpPr>
            <a:spLocks noGrp="1" noChangeArrowheads="1"/>
          </p:cNvSpPr>
          <p:nvPr>
            <p:ph type="body" idx="1"/>
          </p:nvPr>
        </p:nvSpPr>
        <p:spPr/>
        <p:txBody>
          <a:bodyPr/>
          <a:lstStyle/>
          <a:p>
            <a:pPr marL="0" indent="0" eaLnBrk="1" hangingPunct="1">
              <a:buFont typeface="Wingdings" pitchFamily="2" charset="2"/>
              <a:buNone/>
            </a:pPr>
            <a:r>
              <a:rPr kumimoji="1" lang="en-US" b="1" smtClean="0"/>
              <a:t>For example, thinking about magnitude:</a:t>
            </a:r>
          </a:p>
          <a:p>
            <a:pPr lvl="4" eaLnBrk="1" hangingPunct="1">
              <a:buFont typeface="Wingdings" pitchFamily="2" charset="2"/>
              <a:buNone/>
            </a:pPr>
            <a:endParaRPr kumimoji="1" lang="en-US" sz="1800" smtClean="0"/>
          </a:p>
          <a:p>
            <a:pPr lvl="4" eaLnBrk="1" hangingPunct="1">
              <a:buFont typeface="Wingdings" pitchFamily="2" charset="2"/>
              <a:buNone/>
            </a:pPr>
            <a:r>
              <a:rPr kumimoji="1" lang="en-US" sz="2800" smtClean="0"/>
              <a:t>Low incidence/prevalence</a:t>
            </a:r>
          </a:p>
          <a:p>
            <a:pPr lvl="4" eaLnBrk="1" hangingPunct="1">
              <a:buFont typeface="Wingdings" pitchFamily="2" charset="2"/>
              <a:buNone/>
            </a:pPr>
            <a:r>
              <a:rPr kumimoji="1" lang="en-US" sz="2800" smtClean="0"/>
              <a:t>Moderate in some subgroups</a:t>
            </a:r>
          </a:p>
          <a:p>
            <a:pPr lvl="4" eaLnBrk="1" hangingPunct="1">
              <a:buFont typeface="Wingdings" pitchFamily="2" charset="2"/>
              <a:buNone/>
            </a:pPr>
            <a:r>
              <a:rPr kumimoji="1" lang="en-US" sz="2800" smtClean="0"/>
              <a:t>Moderate in all groups</a:t>
            </a:r>
          </a:p>
          <a:p>
            <a:pPr lvl="4" eaLnBrk="1" hangingPunct="1">
              <a:buFont typeface="Wingdings" pitchFamily="2" charset="2"/>
              <a:buNone/>
            </a:pPr>
            <a:r>
              <a:rPr kumimoji="1" lang="en-US" sz="2800" smtClean="0"/>
              <a:t>High in some subgroups</a:t>
            </a:r>
          </a:p>
          <a:p>
            <a:pPr lvl="4" eaLnBrk="1" hangingPunct="1">
              <a:buFont typeface="Wingdings" pitchFamily="2" charset="2"/>
              <a:buNone/>
            </a:pPr>
            <a:r>
              <a:rPr kumimoji="1" lang="en-US" sz="2800" smtClean="0"/>
              <a:t>High in all groups</a:t>
            </a:r>
          </a:p>
          <a:p>
            <a:pPr lvl="4" eaLnBrk="1" hangingPunct="1">
              <a:buFont typeface="Wingdings" pitchFamily="2" charset="2"/>
              <a:buNone/>
            </a:pPr>
            <a:endParaRPr kumimoji="1" lang="en-US" sz="1800" smtClean="0"/>
          </a:p>
          <a:p>
            <a:pPr marL="0" indent="0" eaLnBrk="1" hangingPunct="1">
              <a:buFont typeface="Wingdings" pitchFamily="2" charset="2"/>
              <a:buNone/>
            </a:pPr>
            <a:r>
              <a:rPr lang="en-US" smtClean="0"/>
              <a:t>What will be the numeric definition of ‘low’, ‘moderate’, and ‘high’ for each indicator?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795582CF-1940-48BA-B92E-56451768EFA4}" type="slidenum">
              <a:rPr lang="en-US" altLang="en-US"/>
              <a:pPr>
                <a:defRPr/>
              </a:pPr>
              <a:t>13</a:t>
            </a:fld>
            <a:endParaRPr lang="en-US" altLang="en-US" dirty="0"/>
          </a:p>
        </p:txBody>
      </p:sp>
      <p:sp>
        <p:nvSpPr>
          <p:cNvPr id="18435" name="Rectangle 2"/>
          <p:cNvSpPr>
            <a:spLocks noGrp="1" noChangeArrowheads="1"/>
          </p:cNvSpPr>
          <p:nvPr>
            <p:ph type="body" idx="1"/>
          </p:nvPr>
        </p:nvSpPr>
        <p:spPr/>
        <p:txBody>
          <a:bodyPr/>
          <a:lstStyle/>
          <a:p>
            <a:pPr marL="0" indent="0" eaLnBrk="1" hangingPunct="1">
              <a:buFont typeface="Wingdings" pitchFamily="2" charset="2"/>
              <a:buNone/>
            </a:pPr>
            <a:endParaRPr lang="en-US" sz="1000" smtClean="0"/>
          </a:p>
          <a:p>
            <a:pPr marL="0" indent="0" eaLnBrk="1" hangingPunct="1">
              <a:buFont typeface="Wingdings" pitchFamily="2" charset="2"/>
              <a:buNone/>
            </a:pPr>
            <a:r>
              <a:rPr lang="en-US" smtClean="0"/>
              <a:t>Will the overall level of indicators be reported, or will a long series of rates for combinations of demographic, geographic, and/or time strata be reported, or something in between?</a:t>
            </a:r>
          </a:p>
          <a:p>
            <a:pPr marL="0" indent="0" eaLnBrk="1" hangingPunct="1">
              <a:buFont typeface="Wingdings" pitchFamily="2" charset="2"/>
              <a:buNone/>
            </a:pPr>
            <a:endParaRPr lang="en-US" sz="1600" smtClean="0"/>
          </a:p>
          <a:p>
            <a:pPr marL="1709738" lvl="3" indent="-61913" eaLnBrk="1" hangingPunct="1">
              <a:buFont typeface="Wingdings" pitchFamily="2" charset="2"/>
              <a:buNone/>
            </a:pPr>
            <a:r>
              <a:rPr lang="en-US" sz="2400" smtClean="0"/>
              <a:t>	By age, race/ethnicity, county, and year</a:t>
            </a:r>
          </a:p>
          <a:p>
            <a:pPr marL="1709738" lvl="3" indent="-61913" eaLnBrk="1" hangingPunct="1">
              <a:buFont typeface="Wingdings" pitchFamily="2" charset="2"/>
              <a:buNone/>
            </a:pPr>
            <a:r>
              <a:rPr lang="en-US" sz="2400" smtClean="0"/>
              <a:t>	By age, race/ethnicity, and county </a:t>
            </a:r>
          </a:p>
          <a:p>
            <a:pPr marL="1709738" lvl="3" indent="-61913" eaLnBrk="1" hangingPunct="1">
              <a:buFont typeface="Wingdings" pitchFamily="2" charset="2"/>
              <a:buNone/>
            </a:pPr>
            <a:r>
              <a:rPr lang="en-US" sz="2400" smtClean="0"/>
              <a:t>	By age, and race/ethnicity</a:t>
            </a:r>
          </a:p>
          <a:p>
            <a:pPr marL="1709738" lvl="3" indent="-61913" eaLnBrk="1" hangingPunct="1">
              <a:buFont typeface="Wingdings" pitchFamily="2" charset="2"/>
              <a:buNone/>
            </a:pPr>
            <a:r>
              <a:rPr lang="en-US" sz="2400" smtClean="0"/>
              <a:t>	By age</a:t>
            </a:r>
          </a:p>
          <a:p>
            <a:pPr marL="1709738" lvl="3" indent="-61913" eaLnBrk="1" hangingPunct="1">
              <a:buFont typeface="Wingdings" pitchFamily="2" charset="2"/>
              <a:buNone/>
            </a:pPr>
            <a:r>
              <a:rPr lang="en-US" sz="2400" smtClean="0"/>
              <a:t>	Overall for the state for one year</a:t>
            </a:r>
          </a:p>
        </p:txBody>
      </p:sp>
      <p:sp>
        <p:nvSpPr>
          <p:cNvPr id="18436" name="Rectangle 3"/>
          <p:cNvSpPr>
            <a:spLocks noGrp="1" noChangeArrowheads="1"/>
          </p:cNvSpPr>
          <p:nvPr>
            <p:ph type="title"/>
          </p:nvPr>
        </p:nvSpPr>
        <p:spPr/>
        <p:txBody>
          <a:bodyPr/>
          <a:lstStyle/>
          <a:p>
            <a:pPr eaLnBrk="1" hangingPunct="1"/>
            <a:r>
              <a:rPr lang="en-US" smtClean="0"/>
              <a:t>Analysis Considerations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6D49ED5-E8BF-4A9F-BFED-FC73CB75137E}" type="slidenum">
              <a:rPr lang="en-US" altLang="en-US"/>
              <a:pPr>
                <a:defRPr/>
              </a:pPr>
              <a:t>14</a:t>
            </a:fld>
            <a:endParaRPr lang="en-US" altLang="en-US" dirty="0"/>
          </a:p>
        </p:txBody>
      </p:sp>
      <p:sp>
        <p:nvSpPr>
          <p:cNvPr id="19459" name="Rectangle 2"/>
          <p:cNvSpPr>
            <a:spLocks noGrp="1" noChangeArrowheads="1"/>
          </p:cNvSpPr>
          <p:nvPr>
            <p:ph type="body" idx="1"/>
          </p:nvPr>
        </p:nvSpPr>
        <p:spPr/>
        <p:txBody>
          <a:bodyPr/>
          <a:lstStyle/>
          <a:p>
            <a:pPr marL="0" indent="0" eaLnBrk="1" hangingPunct="1">
              <a:buFont typeface="Wingdings" pitchFamily="2" charset="2"/>
              <a:buNone/>
            </a:pPr>
            <a:r>
              <a:rPr lang="en-US" smtClean="0">
                <a:cs typeface="Times New Roman" pitchFamily="18" charset="0"/>
              </a:rPr>
              <a:t>In order to make decisions about how to report indicators, it is important to</a:t>
            </a:r>
            <a:r>
              <a:rPr lang="en-US" b="1" smtClean="0">
                <a:cs typeface="Times New Roman" pitchFamily="18" charset="0"/>
              </a:rPr>
              <a:t> </a:t>
            </a:r>
            <a:r>
              <a:rPr lang="en-US" b="1" i="1" smtClean="0">
                <a:solidFill>
                  <a:srgbClr val="990000"/>
                </a:solidFill>
                <a:cs typeface="Times New Roman" pitchFamily="18" charset="0"/>
              </a:rPr>
              <a:t>begin by examining the data in its most </a:t>
            </a:r>
            <a:r>
              <a:rPr lang="en-US" b="1" i="1" u="sng" smtClean="0">
                <a:cs typeface="Times New Roman" pitchFamily="18" charset="0"/>
              </a:rPr>
              <a:t>un</a:t>
            </a:r>
            <a:r>
              <a:rPr lang="en-US" b="1" i="1" smtClean="0">
                <a:cs typeface="Times New Roman" pitchFamily="18" charset="0"/>
              </a:rPr>
              <a:t>summarized</a:t>
            </a:r>
            <a:r>
              <a:rPr lang="en-US" b="1" i="1" smtClean="0">
                <a:solidFill>
                  <a:srgbClr val="990000"/>
                </a:solidFill>
                <a:cs typeface="Times New Roman" pitchFamily="18" charset="0"/>
              </a:rPr>
              <a:t> form. </a:t>
            </a:r>
          </a:p>
          <a:p>
            <a:pPr marL="0" indent="0" eaLnBrk="1" hangingPunct="1">
              <a:buFont typeface="Wingdings" pitchFamily="2" charset="2"/>
              <a:buNone/>
            </a:pPr>
            <a:endParaRPr lang="en-US" b="1" i="1" smtClean="0">
              <a:solidFill>
                <a:srgbClr val="990000"/>
              </a:solidFill>
              <a:cs typeface="Times New Roman" pitchFamily="18" charset="0"/>
            </a:endParaRPr>
          </a:p>
          <a:p>
            <a:pPr marL="0" indent="0" eaLnBrk="1" hangingPunct="1">
              <a:buFont typeface="Wingdings" pitchFamily="2" charset="2"/>
              <a:buNone/>
            </a:pPr>
            <a:r>
              <a:rPr lang="en-US" smtClean="0">
                <a:cs typeface="Times New Roman" pitchFamily="18" charset="0"/>
              </a:rPr>
              <a:t>If decisions about how much summarization, and on which variables, are made without first looking at the  “raw” data, important differences and disparities might be overlooked.</a:t>
            </a:r>
            <a:r>
              <a:rPr lang="en-US" smtClean="0"/>
              <a:t> </a:t>
            </a:r>
          </a:p>
        </p:txBody>
      </p:sp>
      <p:sp>
        <p:nvSpPr>
          <p:cNvPr id="19460" name="Rectangle 3"/>
          <p:cNvSpPr>
            <a:spLocks noGrp="1" noChangeArrowheads="1"/>
          </p:cNvSpPr>
          <p:nvPr>
            <p:ph type="title"/>
          </p:nvPr>
        </p:nvSpPr>
        <p:spPr/>
        <p:txBody>
          <a:bodyPr/>
          <a:lstStyle/>
          <a:p>
            <a:pPr eaLnBrk="1" hangingPunct="1"/>
            <a:r>
              <a:rPr lang="en-US" smtClean="0"/>
              <a:t>Analysis Considerations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A156485-B437-4F8A-9108-9AACE803790E}" type="slidenum">
              <a:rPr lang="en-US" altLang="en-US"/>
              <a:pPr>
                <a:defRPr/>
              </a:pPr>
              <a:t>15</a:t>
            </a:fld>
            <a:endParaRPr lang="en-US" altLang="en-US" dirty="0"/>
          </a:p>
        </p:txBody>
      </p:sp>
      <p:sp>
        <p:nvSpPr>
          <p:cNvPr id="20483" name="Rectangle 2"/>
          <p:cNvSpPr>
            <a:spLocks noGrp="1" noChangeArrowheads="1"/>
          </p:cNvSpPr>
          <p:nvPr>
            <p:ph type="body" idx="1"/>
          </p:nvPr>
        </p:nvSpPr>
        <p:spPr/>
        <p:txBody>
          <a:bodyPr/>
          <a:lstStyle/>
          <a:p>
            <a:pPr marL="0" indent="0" eaLnBrk="1" hangingPunct="1">
              <a:lnSpc>
                <a:spcPct val="90000"/>
              </a:lnSpc>
              <a:buFont typeface="Wingdings" pitchFamily="2" charset="2"/>
              <a:buNone/>
            </a:pPr>
            <a:endParaRPr lang="en-US" sz="1200" b="1" smtClean="0">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For example, a decision might be made to present an indicator for children ages 0-17 stratified by race/ethnicity, when in fact, this indicator varies more by age than by race/ethnic groups. </a:t>
            </a:r>
          </a:p>
          <a:p>
            <a:pPr marL="0" indent="0" eaLnBrk="1" hangingPunct="1">
              <a:lnSpc>
                <a:spcPct val="90000"/>
              </a:lnSpc>
              <a:buFont typeface="Wingdings" pitchFamily="2" charset="2"/>
              <a:buNone/>
            </a:pPr>
            <a:endParaRPr lang="en-US" smtClean="0">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Therefore, a more appropriate data summarization decision would be to present the data stratified by age and not by race/ethnicity. This would be clear if before any decisions, the data were examined in a variety of ways, e.g. single and multiple stratified analysis. </a:t>
            </a:r>
          </a:p>
        </p:txBody>
      </p:sp>
      <p:sp>
        <p:nvSpPr>
          <p:cNvPr id="20484" name="Rectangle 3"/>
          <p:cNvSpPr>
            <a:spLocks noGrp="1" noChangeArrowheads="1"/>
          </p:cNvSpPr>
          <p:nvPr>
            <p:ph type="title"/>
          </p:nvPr>
        </p:nvSpPr>
        <p:spPr/>
        <p:txBody>
          <a:bodyPr/>
          <a:lstStyle/>
          <a:p>
            <a:pPr eaLnBrk="1" hangingPunct="1"/>
            <a:r>
              <a:rPr lang="en-US" smtClean="0"/>
              <a:t>Analysis Considerations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9A15FB4-51D2-44AB-9727-6FC015E6A71D}" type="slidenum">
              <a:rPr lang="en-US" altLang="en-US"/>
              <a:pPr>
                <a:defRPr/>
              </a:pPr>
              <a:t>16</a:t>
            </a:fld>
            <a:endParaRPr lang="en-US" altLang="en-US" dirty="0"/>
          </a:p>
        </p:txBody>
      </p:sp>
      <p:sp>
        <p:nvSpPr>
          <p:cNvPr id="21507" name="Rectangle 2"/>
          <p:cNvSpPr>
            <a:spLocks noGrp="1" noChangeArrowheads="1"/>
          </p:cNvSpPr>
          <p:nvPr>
            <p:ph type="body" idx="1"/>
          </p:nvPr>
        </p:nvSpPr>
        <p:spPr/>
        <p:txBody>
          <a:bodyPr/>
          <a:lstStyle/>
          <a:p>
            <a:pPr marL="0" indent="0" algn="ctr" eaLnBrk="1" hangingPunct="1">
              <a:spcBef>
                <a:spcPct val="0"/>
              </a:spcBef>
              <a:buFont typeface="Wingdings" pitchFamily="2" charset="2"/>
              <a:buNone/>
            </a:pPr>
            <a:r>
              <a:rPr lang="en-US" smtClean="0"/>
              <a:t>Examining trend data may be important: </a:t>
            </a:r>
          </a:p>
          <a:p>
            <a:pPr marL="0" indent="0" algn="ctr" eaLnBrk="1" hangingPunct="1">
              <a:spcBef>
                <a:spcPct val="0"/>
              </a:spcBef>
              <a:buFont typeface="Wingdings" pitchFamily="2" charset="2"/>
              <a:buNone/>
            </a:pPr>
            <a:r>
              <a:rPr lang="en-US" smtClean="0"/>
              <a:t>Different patterns over time and different </a:t>
            </a:r>
          </a:p>
          <a:p>
            <a:pPr marL="0" indent="0" algn="ctr" eaLnBrk="1" hangingPunct="1">
              <a:spcBef>
                <a:spcPct val="0"/>
              </a:spcBef>
              <a:buFont typeface="Wingdings" pitchFamily="2" charset="2"/>
              <a:buNone/>
            </a:pPr>
            <a:r>
              <a:rPr lang="en-US" smtClean="0"/>
              <a:t>current values across groups</a:t>
            </a:r>
          </a:p>
          <a:p>
            <a:pPr marL="0" indent="0" algn="ctr" eaLnBrk="1" hangingPunct="1">
              <a:spcBef>
                <a:spcPct val="0"/>
              </a:spcBef>
              <a:buFont typeface="Wingdings" pitchFamily="2" charset="2"/>
              <a:buNone/>
            </a:pPr>
            <a:endParaRPr lang="en-US" smtClean="0"/>
          </a:p>
        </p:txBody>
      </p:sp>
      <p:sp>
        <p:nvSpPr>
          <p:cNvPr id="21508" name="Rectangle 3"/>
          <p:cNvSpPr>
            <a:spLocks noGrp="1" noChangeArrowheads="1"/>
          </p:cNvSpPr>
          <p:nvPr>
            <p:ph type="title"/>
          </p:nvPr>
        </p:nvSpPr>
        <p:spPr/>
        <p:txBody>
          <a:bodyPr/>
          <a:lstStyle/>
          <a:p>
            <a:pPr eaLnBrk="1" hangingPunct="1"/>
            <a:r>
              <a:rPr lang="en-US" smtClean="0"/>
              <a:t>Analysis Considerations</a:t>
            </a:r>
          </a:p>
        </p:txBody>
      </p:sp>
      <p:pic>
        <p:nvPicPr>
          <p:cNvPr id="21509" name="Picture 4"/>
          <p:cNvPicPr>
            <a:picLocks noChangeAspect="1" noChangeArrowheads="1"/>
          </p:cNvPicPr>
          <p:nvPr/>
        </p:nvPicPr>
        <p:blipFill>
          <a:blip r:embed="rId2"/>
          <a:srcRect l="7246" t="19608" r="7246" b="7843"/>
          <a:stretch>
            <a:fillRect/>
          </a:stretch>
        </p:blipFill>
        <p:spPr bwMode="auto">
          <a:xfrm>
            <a:off x="2362200" y="3200400"/>
            <a:ext cx="4495800" cy="2819400"/>
          </a:xfrm>
          <a:prstGeom prst="rect">
            <a:avLst/>
          </a:prstGeom>
          <a:noFill/>
          <a:ln w="25400">
            <a:solidFill>
              <a:srgbClr val="008080"/>
            </a:solidFill>
            <a:miter lim="800000"/>
            <a:headEnd type="none" w="sm" len="sm"/>
            <a:tailEnd type="none" w="sm" len="sm"/>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55A317AF-AE3E-4D09-8155-384D2AD02EA6}" type="slidenum">
              <a:rPr lang="en-US" altLang="en-US"/>
              <a:pPr>
                <a:defRPr/>
              </a:pPr>
              <a:t>17</a:t>
            </a:fld>
            <a:endParaRPr lang="en-US" altLang="en-US" dirty="0"/>
          </a:p>
        </p:txBody>
      </p:sp>
      <p:sp>
        <p:nvSpPr>
          <p:cNvPr id="22531" name="Rectangle 2"/>
          <p:cNvSpPr>
            <a:spLocks noGrp="1" noChangeArrowheads="1"/>
          </p:cNvSpPr>
          <p:nvPr>
            <p:ph type="title"/>
          </p:nvPr>
        </p:nvSpPr>
        <p:spPr/>
        <p:txBody>
          <a:bodyPr/>
          <a:lstStyle/>
          <a:p>
            <a:pPr eaLnBrk="1" hangingPunct="1"/>
            <a:r>
              <a:rPr lang="en-US" smtClean="0"/>
              <a:t>Analysis Considerations</a:t>
            </a:r>
          </a:p>
        </p:txBody>
      </p:sp>
      <p:sp>
        <p:nvSpPr>
          <p:cNvPr id="22532" name="Rectangle 3"/>
          <p:cNvSpPr>
            <a:spLocks noGrp="1" noChangeArrowheads="1"/>
          </p:cNvSpPr>
          <p:nvPr>
            <p:ph type="body" idx="1"/>
          </p:nvPr>
        </p:nvSpPr>
        <p:spPr>
          <a:xfrm>
            <a:off x="457200" y="1447800"/>
            <a:ext cx="8305800" cy="4724400"/>
          </a:xfrm>
        </p:spPr>
        <p:txBody>
          <a:bodyPr/>
          <a:lstStyle/>
          <a:p>
            <a:pPr marL="0" indent="0" eaLnBrk="1" hangingPunct="1">
              <a:spcBef>
                <a:spcPct val="10000"/>
              </a:spcBef>
              <a:buFont typeface="Wingdings" pitchFamily="2" charset="2"/>
              <a:buNone/>
            </a:pPr>
            <a:r>
              <a:rPr lang="en-US" sz="2400" smtClean="0"/>
              <a:t>For maternal mortality in IL, both the black-white disparity and older maternal age are of concern, and there may be interaction between these two risk markers. Which reporting approach will best inform the prioritization process?</a:t>
            </a:r>
            <a:endParaRPr lang="en-US" sz="2400" b="1" i="1" smtClean="0">
              <a:solidFill>
                <a:srgbClr val="1633C6"/>
              </a:solidFill>
            </a:endParaRPr>
          </a:p>
          <a:p>
            <a:pPr marL="0" indent="0" eaLnBrk="1" hangingPunct="1">
              <a:spcBef>
                <a:spcPct val="0"/>
              </a:spcBef>
              <a:buFont typeface="Wingdings" pitchFamily="2" charset="2"/>
              <a:buNone/>
            </a:pPr>
            <a:r>
              <a:rPr lang="en-US" sz="2400" b="1" smtClean="0">
                <a:solidFill>
                  <a:srgbClr val="873B6C"/>
                </a:solidFill>
              </a:rPr>
              <a:t>					The effect of older age is </a:t>
            </a:r>
          </a:p>
          <a:p>
            <a:pPr marL="0" indent="0" eaLnBrk="1" hangingPunct="1">
              <a:spcBef>
                <a:spcPct val="0"/>
              </a:spcBef>
              <a:buFont typeface="Wingdings" pitchFamily="2" charset="2"/>
              <a:buNone/>
            </a:pPr>
            <a:r>
              <a:rPr lang="en-US" sz="2400" b="1" smtClean="0">
                <a:solidFill>
                  <a:srgbClr val="873B6C"/>
                </a:solidFill>
              </a:rPr>
              <a:t>					 present for all women, 				 	 but is greatest among </a:t>
            </a:r>
          </a:p>
          <a:p>
            <a:pPr marL="0" indent="0" eaLnBrk="1" hangingPunct="1">
              <a:spcBef>
                <a:spcPct val="0"/>
              </a:spcBef>
              <a:buFont typeface="Wingdings" pitchFamily="2" charset="2"/>
              <a:buNone/>
            </a:pPr>
            <a:r>
              <a:rPr lang="en-US" sz="2400" b="1" smtClean="0">
                <a:solidFill>
                  <a:srgbClr val="873B6C"/>
                </a:solidFill>
              </a:rPr>
              <a:t>					African-American women.</a:t>
            </a:r>
          </a:p>
          <a:p>
            <a:pPr marL="0" indent="0" eaLnBrk="1" hangingPunct="1">
              <a:spcBef>
                <a:spcPct val="0"/>
              </a:spcBef>
              <a:buFont typeface="Wingdings" pitchFamily="2" charset="2"/>
              <a:buNone/>
            </a:pPr>
            <a:endParaRPr lang="en-US" sz="2000" b="1" smtClean="0">
              <a:solidFill>
                <a:srgbClr val="873B6C"/>
              </a:solidFill>
            </a:endParaRPr>
          </a:p>
          <a:p>
            <a:pPr marL="0" indent="0" eaLnBrk="1" hangingPunct="1">
              <a:spcBef>
                <a:spcPct val="0"/>
              </a:spcBef>
              <a:buFont typeface="Wingdings" pitchFamily="2" charset="2"/>
              <a:buNone/>
            </a:pPr>
            <a:r>
              <a:rPr lang="en-US" sz="2400" b="1" i="1" smtClean="0">
                <a:solidFill>
                  <a:srgbClr val="1633C6"/>
                </a:solidFill>
              </a:rPr>
              <a:t>				           </a:t>
            </a:r>
            <a:r>
              <a:rPr lang="en-US" sz="2400" b="1" smtClean="0">
                <a:solidFill>
                  <a:srgbClr val="7F922C"/>
                </a:solidFill>
              </a:rPr>
              <a:t>The black-white disparity </a:t>
            </a:r>
          </a:p>
          <a:p>
            <a:pPr marL="0" indent="0" eaLnBrk="1" hangingPunct="1">
              <a:spcBef>
                <a:spcPct val="0"/>
              </a:spcBef>
              <a:buFont typeface="Wingdings" pitchFamily="2" charset="2"/>
              <a:buNone/>
            </a:pPr>
            <a:r>
              <a:rPr lang="en-US" sz="2400" b="1" smtClean="0">
                <a:solidFill>
                  <a:srgbClr val="7F922C"/>
                </a:solidFill>
              </a:rPr>
              <a:t>					is wide in both age groups, </a:t>
            </a:r>
          </a:p>
          <a:p>
            <a:pPr marL="0" indent="0" eaLnBrk="1" hangingPunct="1">
              <a:spcBef>
                <a:spcPct val="0"/>
              </a:spcBef>
              <a:buFont typeface="Wingdings" pitchFamily="2" charset="2"/>
              <a:buNone/>
            </a:pPr>
            <a:r>
              <a:rPr lang="en-US" sz="2400" b="1" smtClean="0">
                <a:solidFill>
                  <a:srgbClr val="7F922C"/>
                </a:solidFill>
              </a:rPr>
              <a:t>					and may be slightly wider 					among older women.</a:t>
            </a:r>
            <a:endParaRPr lang="en-US" sz="2400" smtClean="0"/>
          </a:p>
        </p:txBody>
      </p:sp>
      <p:pic>
        <p:nvPicPr>
          <p:cNvPr id="22533" name="Picture 4"/>
          <p:cNvPicPr>
            <a:picLocks noChangeAspect="1" noChangeArrowheads="1"/>
          </p:cNvPicPr>
          <p:nvPr/>
        </p:nvPicPr>
        <p:blipFill>
          <a:blip r:embed="rId2"/>
          <a:srcRect l="5731" r="23209" b="12416"/>
          <a:stretch>
            <a:fillRect/>
          </a:stretch>
        </p:blipFill>
        <p:spPr bwMode="auto">
          <a:xfrm>
            <a:off x="304800" y="3124200"/>
            <a:ext cx="4724400" cy="1243013"/>
          </a:xfrm>
          <a:prstGeom prst="rect">
            <a:avLst/>
          </a:prstGeom>
          <a:noFill/>
          <a:ln w="9525">
            <a:noFill/>
            <a:miter lim="800000"/>
            <a:headEnd/>
            <a:tailEnd/>
          </a:ln>
        </p:spPr>
      </p:pic>
      <p:pic>
        <p:nvPicPr>
          <p:cNvPr id="22534" name="Picture 5"/>
          <p:cNvPicPr>
            <a:picLocks noChangeAspect="1" noChangeArrowheads="1"/>
          </p:cNvPicPr>
          <p:nvPr/>
        </p:nvPicPr>
        <p:blipFill>
          <a:blip r:embed="rId3"/>
          <a:srcRect l="5777" r="23244" b="9016"/>
          <a:stretch>
            <a:fillRect/>
          </a:stretch>
        </p:blipFill>
        <p:spPr bwMode="auto">
          <a:xfrm>
            <a:off x="304800" y="4876800"/>
            <a:ext cx="4719638" cy="1290638"/>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D8FED6D-A3D6-4969-B8C4-F82053AAAA4C}" type="slidenum">
              <a:rPr lang="en-US" altLang="en-US"/>
              <a:pPr>
                <a:defRPr/>
              </a:pPr>
              <a:t>18</a:t>
            </a:fld>
            <a:endParaRPr lang="en-US" altLang="en-US" dirty="0"/>
          </a:p>
        </p:txBody>
      </p:sp>
      <p:sp>
        <p:nvSpPr>
          <p:cNvPr id="23555" name="Rectangle 2"/>
          <p:cNvSpPr>
            <a:spLocks noGrp="1" noChangeArrowheads="1"/>
          </p:cNvSpPr>
          <p:nvPr>
            <p:ph type="body" idx="1"/>
          </p:nvPr>
        </p:nvSpPr>
        <p:spPr/>
        <p:txBody>
          <a:bodyPr/>
          <a:lstStyle/>
          <a:p>
            <a:pPr marL="0" indent="0" eaLnBrk="1" hangingPunct="1">
              <a:buFont typeface="Wingdings" pitchFamily="2" charset="2"/>
              <a:buNone/>
            </a:pPr>
            <a:endParaRPr lang="en-US" b="1" smtClean="0">
              <a:cs typeface="Times New Roman" pitchFamily="18" charset="0"/>
            </a:endParaRPr>
          </a:p>
          <a:p>
            <a:pPr marL="0" indent="0" eaLnBrk="1" hangingPunct="1">
              <a:buFont typeface="Wingdings" pitchFamily="2" charset="2"/>
              <a:buNone/>
            </a:pPr>
            <a:r>
              <a:rPr lang="en-US" smtClean="0">
                <a:cs typeface="Times New Roman" pitchFamily="18" charset="0"/>
              </a:rPr>
              <a:t>Choices about which data to include in an analysis are highly dependent on both the availability of data and on its quality. </a:t>
            </a:r>
          </a:p>
          <a:p>
            <a:pPr marL="0" indent="0" eaLnBrk="1" hangingPunct="1">
              <a:buFont typeface="Wingdings" pitchFamily="2" charset="2"/>
              <a:buNone/>
            </a:pPr>
            <a:endParaRPr lang="en-US" smtClean="0">
              <a:cs typeface="Times New Roman" pitchFamily="18" charset="0"/>
            </a:endParaRPr>
          </a:p>
          <a:p>
            <a:pPr marL="0" indent="0" eaLnBrk="1" hangingPunct="1">
              <a:buFont typeface="Wingdings" pitchFamily="2" charset="2"/>
              <a:buNone/>
            </a:pPr>
            <a:r>
              <a:rPr lang="en-US" smtClean="0">
                <a:cs typeface="Times New Roman" pitchFamily="18" charset="0"/>
              </a:rPr>
              <a:t>As MCH professionals, we can all name many indicators that would enhance our ability to carry out a comprehensive needs assessment, but data for these indicators are not available. </a:t>
            </a:r>
            <a:endParaRPr lang="en-US" smtClean="0"/>
          </a:p>
        </p:txBody>
      </p:sp>
      <p:sp>
        <p:nvSpPr>
          <p:cNvPr id="23556" name="Rectangle 3"/>
          <p:cNvSpPr>
            <a:spLocks noGrp="1" noChangeArrowheads="1"/>
          </p:cNvSpPr>
          <p:nvPr>
            <p:ph type="title"/>
          </p:nvPr>
        </p:nvSpPr>
        <p:spPr>
          <a:xfrm>
            <a:off x="3200400" y="381000"/>
            <a:ext cx="3810000" cy="838200"/>
          </a:xfrm>
        </p:spPr>
        <p:txBody>
          <a:bodyPr/>
          <a:lstStyle/>
          <a:p>
            <a:pPr eaLnBrk="1" hangingPunct="1"/>
            <a:r>
              <a:rPr lang="en-US" smtClean="0"/>
              <a:t>Analysis Considerations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EC8CE1A-6112-4A03-BE16-14382C939238}" type="slidenum">
              <a:rPr lang="en-US" altLang="en-US"/>
              <a:pPr>
                <a:defRPr/>
              </a:pPr>
              <a:t>1</a:t>
            </a:fld>
            <a:endParaRPr lang="en-US" altLang="en-US" dirty="0"/>
          </a:p>
        </p:txBody>
      </p:sp>
      <p:sp>
        <p:nvSpPr>
          <p:cNvPr id="6147" name="Rectangle 2"/>
          <p:cNvSpPr>
            <a:spLocks noGrp="1" noChangeArrowheads="1"/>
          </p:cNvSpPr>
          <p:nvPr>
            <p:ph type="body" idx="1"/>
          </p:nvPr>
        </p:nvSpPr>
        <p:spPr>
          <a:xfrm>
            <a:off x="457200" y="1524000"/>
            <a:ext cx="8305800" cy="4648200"/>
          </a:xfrm>
        </p:spPr>
        <p:txBody>
          <a:bodyPr/>
          <a:lstStyle/>
          <a:p>
            <a:pPr marL="0" indent="0" eaLnBrk="1" hangingPunct="1">
              <a:buFont typeface="Wingdings" pitchFamily="2" charset="2"/>
              <a:buNone/>
            </a:pPr>
            <a:r>
              <a:rPr lang="en-US" smtClean="0"/>
              <a:t>For an MCH needs assessment, we are interested in  multiple risk factors and outcomes, in different populations, and across different spheres:</a:t>
            </a:r>
          </a:p>
        </p:txBody>
      </p:sp>
      <p:sp>
        <p:nvSpPr>
          <p:cNvPr id="6148" name="Rectangle 3"/>
          <p:cNvSpPr>
            <a:spLocks noGrp="1" noChangeArrowheads="1"/>
          </p:cNvSpPr>
          <p:nvPr>
            <p:ph type="title"/>
          </p:nvPr>
        </p:nvSpPr>
        <p:spPr/>
        <p:txBody>
          <a:bodyPr/>
          <a:lstStyle/>
          <a:p>
            <a:pPr eaLnBrk="1" hangingPunct="1"/>
            <a:r>
              <a:rPr lang="en-US" smtClean="0"/>
              <a:t>The Landscape for Summarizing Data</a:t>
            </a:r>
          </a:p>
        </p:txBody>
      </p:sp>
      <p:pic>
        <p:nvPicPr>
          <p:cNvPr id="6149" name="Picture 4"/>
          <p:cNvPicPr>
            <a:picLocks noChangeAspect="1" noChangeArrowheads="1"/>
          </p:cNvPicPr>
          <p:nvPr/>
        </p:nvPicPr>
        <p:blipFill>
          <a:blip r:embed="rId2"/>
          <a:srcRect l="14600" r="14600" b="5121"/>
          <a:stretch>
            <a:fillRect/>
          </a:stretch>
        </p:blipFill>
        <p:spPr bwMode="auto">
          <a:xfrm>
            <a:off x="1601788" y="3124200"/>
            <a:ext cx="5942012" cy="2995613"/>
          </a:xfrm>
          <a:prstGeom prst="rect">
            <a:avLst/>
          </a:prstGeom>
          <a:solidFill>
            <a:srgbClr val="99CCFF">
              <a:alpha val="20000"/>
            </a:srgbClr>
          </a:solidFill>
          <a:ln w="28575">
            <a:solidFill>
              <a:schemeClr val="tx1"/>
            </a:solid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8DAF62E7-AC97-4F89-823A-9ED626393025}" type="slidenum">
              <a:rPr lang="en-US" altLang="en-US"/>
              <a:pPr>
                <a:defRPr/>
              </a:pPr>
              <a:t>19</a:t>
            </a:fld>
            <a:endParaRPr lang="en-US" altLang="en-US" dirty="0"/>
          </a:p>
        </p:txBody>
      </p:sp>
      <p:sp>
        <p:nvSpPr>
          <p:cNvPr id="24579" name="Rectangle 2"/>
          <p:cNvSpPr>
            <a:spLocks noGrp="1" noChangeArrowheads="1"/>
          </p:cNvSpPr>
          <p:nvPr>
            <p:ph type="body" idx="1"/>
          </p:nvPr>
        </p:nvSpPr>
        <p:spPr/>
        <p:txBody>
          <a:bodyPr/>
          <a:lstStyle/>
          <a:p>
            <a:pPr marL="0" indent="0" defTabSz="820738" eaLnBrk="1" hangingPunct="1">
              <a:lnSpc>
                <a:spcPct val="90000"/>
              </a:lnSpc>
              <a:buFont typeface="Wingdings" pitchFamily="2" charset="2"/>
              <a:buNone/>
            </a:pPr>
            <a:endParaRPr lang="en-US" smtClean="0">
              <a:cs typeface="Times New Roman" pitchFamily="18" charset="0"/>
            </a:endParaRPr>
          </a:p>
          <a:p>
            <a:pPr marL="0" indent="0" defTabSz="820738" eaLnBrk="1" hangingPunct="1">
              <a:lnSpc>
                <a:spcPct val="90000"/>
              </a:lnSpc>
              <a:buFont typeface="Wingdings" pitchFamily="2" charset="2"/>
              <a:buNone/>
            </a:pPr>
            <a:r>
              <a:rPr lang="en-US" smtClean="0">
                <a:cs typeface="Times New Roman" pitchFamily="18" charset="0"/>
              </a:rPr>
              <a:t>For example, it would be very informative to report the </a:t>
            </a:r>
            <a:r>
              <a:rPr lang="en-US" u="sng" smtClean="0">
                <a:cs typeface="Times New Roman" pitchFamily="18" charset="0"/>
              </a:rPr>
              <a:t>incidence</a:t>
            </a:r>
            <a:r>
              <a:rPr lang="en-US" smtClean="0">
                <a:cs typeface="Times New Roman" pitchFamily="18" charset="0"/>
              </a:rPr>
              <a:t> of child injury by type of injury and age. Since true incidence data are not readily available, however, </a:t>
            </a:r>
            <a:r>
              <a:rPr lang="en-US" u="sng" smtClean="0">
                <a:cs typeface="Times New Roman" pitchFamily="18" charset="0"/>
              </a:rPr>
              <a:t>hospitalization</a:t>
            </a:r>
            <a:r>
              <a:rPr lang="en-US" smtClean="0">
                <a:cs typeface="Times New Roman" pitchFamily="18" charset="0"/>
              </a:rPr>
              <a:t> for injury or injury </a:t>
            </a:r>
            <a:r>
              <a:rPr lang="en-US" u="sng" smtClean="0">
                <a:cs typeface="Times New Roman" pitchFamily="18" charset="0"/>
              </a:rPr>
              <a:t>mortality</a:t>
            </a:r>
            <a:r>
              <a:rPr lang="en-US" smtClean="0">
                <a:cs typeface="Times New Roman" pitchFamily="18" charset="0"/>
              </a:rPr>
              <a:t> are typically reported instead.</a:t>
            </a:r>
          </a:p>
          <a:p>
            <a:pPr marL="0" indent="0" defTabSz="820738" eaLnBrk="1" hangingPunct="1">
              <a:lnSpc>
                <a:spcPct val="90000"/>
              </a:lnSpc>
              <a:buFont typeface="Wingdings" pitchFamily="2" charset="2"/>
              <a:buNone/>
            </a:pPr>
            <a:endParaRPr lang="en-US" smtClean="0">
              <a:cs typeface="Times New Roman" pitchFamily="18" charset="0"/>
            </a:endParaRPr>
          </a:p>
          <a:p>
            <a:pPr marL="0" indent="0" defTabSz="820738" eaLnBrk="1" hangingPunct="1">
              <a:lnSpc>
                <a:spcPct val="90000"/>
              </a:lnSpc>
              <a:buFont typeface="Wingdings" pitchFamily="2" charset="2"/>
              <a:buNone/>
            </a:pPr>
            <a:r>
              <a:rPr lang="en-US" smtClean="0">
                <a:cs typeface="Times New Roman" pitchFamily="18" charset="0"/>
              </a:rPr>
              <a:t>This imposes limitations on our analysis and on the prioritization process. </a:t>
            </a:r>
          </a:p>
          <a:p>
            <a:pPr marL="0" indent="0" defTabSz="820738" eaLnBrk="1" hangingPunct="1">
              <a:lnSpc>
                <a:spcPct val="90000"/>
              </a:lnSpc>
              <a:buFont typeface="Wingdings" pitchFamily="2" charset="2"/>
              <a:buNone/>
            </a:pPr>
            <a:endParaRPr lang="en-US" smtClean="0">
              <a:cs typeface="Times New Roman" pitchFamily="18" charset="0"/>
            </a:endParaRPr>
          </a:p>
          <a:p>
            <a:pPr marL="0" indent="0" defTabSz="820738" eaLnBrk="1" hangingPunct="1">
              <a:lnSpc>
                <a:spcPct val="90000"/>
              </a:lnSpc>
              <a:buFont typeface="Wingdings" pitchFamily="2" charset="2"/>
              <a:buNone/>
            </a:pPr>
            <a:endParaRPr lang="en-US" sz="1800" smtClean="0">
              <a:cs typeface="Times New Roman" pitchFamily="18" charset="0"/>
            </a:endParaRPr>
          </a:p>
        </p:txBody>
      </p:sp>
      <p:sp>
        <p:nvSpPr>
          <p:cNvPr id="24580" name="Rectangle 3"/>
          <p:cNvSpPr>
            <a:spLocks noGrp="1" noChangeArrowheads="1"/>
          </p:cNvSpPr>
          <p:nvPr>
            <p:ph type="title"/>
          </p:nvPr>
        </p:nvSpPr>
        <p:spPr>
          <a:xfrm>
            <a:off x="3200400" y="381000"/>
            <a:ext cx="3810000" cy="838200"/>
          </a:xfrm>
        </p:spPr>
        <p:txBody>
          <a:bodyPr/>
          <a:lstStyle/>
          <a:p>
            <a:pPr eaLnBrk="1" hangingPunct="1"/>
            <a:r>
              <a:rPr lang="en-US" smtClean="0"/>
              <a:t>Analysis Considerations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83CABA8B-7AB9-4B58-913A-7CB96E6DC92F}" type="slidenum">
              <a:rPr lang="en-US" altLang="en-US"/>
              <a:pPr>
                <a:defRPr/>
              </a:pPr>
              <a:t>20</a:t>
            </a:fld>
            <a:endParaRPr lang="en-US" altLang="en-US" dirty="0"/>
          </a:p>
        </p:txBody>
      </p:sp>
      <p:sp>
        <p:nvSpPr>
          <p:cNvPr id="25603" name="Rectangle 2"/>
          <p:cNvSpPr>
            <a:spLocks noGrp="1" noChangeArrowheads="1"/>
          </p:cNvSpPr>
          <p:nvPr>
            <p:ph type="body" idx="1"/>
          </p:nvPr>
        </p:nvSpPr>
        <p:spPr>
          <a:xfrm>
            <a:off x="457200" y="1447800"/>
            <a:ext cx="8305800" cy="4724400"/>
          </a:xfrm>
        </p:spPr>
        <p:txBody>
          <a:bodyPr/>
          <a:lstStyle/>
          <a:p>
            <a:pPr marL="0" indent="0" algn="ctr" eaLnBrk="1" hangingPunct="1">
              <a:buFont typeface="Wingdings" pitchFamily="2" charset="2"/>
              <a:buNone/>
            </a:pPr>
            <a:endParaRPr lang="en-US" smtClean="0"/>
          </a:p>
          <a:p>
            <a:pPr marL="0" indent="0" algn="ctr" eaLnBrk="1" hangingPunct="1">
              <a:buFont typeface="Wingdings" pitchFamily="2" charset="2"/>
              <a:buNone/>
            </a:pPr>
            <a:endParaRPr lang="en-US" smtClean="0"/>
          </a:p>
          <a:p>
            <a:pPr marL="0" indent="0" algn="ctr" eaLnBrk="1" hangingPunct="1">
              <a:buFont typeface="Wingdings" pitchFamily="2" charset="2"/>
              <a:buNone/>
            </a:pPr>
            <a:endParaRPr lang="en-US" smtClean="0"/>
          </a:p>
          <a:p>
            <a:pPr marL="0" indent="0" eaLnBrk="1" hangingPunct="1">
              <a:buFont typeface="Wingdings" pitchFamily="2" charset="2"/>
              <a:buNone/>
            </a:pPr>
            <a:r>
              <a:rPr lang="en-US" smtClean="0">
                <a:cs typeface="Times New Roman" pitchFamily="18" charset="0"/>
              </a:rPr>
              <a:t>Reliance on </a:t>
            </a:r>
          </a:p>
          <a:p>
            <a:pPr marL="0" indent="0" eaLnBrk="1" hangingPunct="1">
              <a:buFont typeface="Wingdings" pitchFamily="2" charset="2"/>
              <a:buNone/>
            </a:pPr>
            <a:r>
              <a:rPr lang="en-US" smtClean="0">
                <a:cs typeface="Times New Roman" pitchFamily="18" charset="0"/>
              </a:rPr>
              <a:t>proxy indicators </a:t>
            </a:r>
          </a:p>
          <a:p>
            <a:pPr marL="0" indent="0" eaLnBrk="1" hangingPunct="1">
              <a:buFont typeface="Wingdings" pitchFamily="2" charset="2"/>
              <a:buNone/>
            </a:pPr>
            <a:r>
              <a:rPr lang="en-US" smtClean="0">
                <a:cs typeface="Times New Roman" pitchFamily="18" charset="0"/>
              </a:rPr>
              <a:t>might bias the </a:t>
            </a:r>
          </a:p>
          <a:p>
            <a:pPr marL="0" indent="0" eaLnBrk="1" hangingPunct="1">
              <a:buFont typeface="Wingdings" pitchFamily="2" charset="2"/>
              <a:buNone/>
            </a:pPr>
            <a:r>
              <a:rPr lang="en-US" smtClean="0">
                <a:cs typeface="Times New Roman" pitchFamily="18" charset="0"/>
              </a:rPr>
              <a:t>prioritization process</a:t>
            </a:r>
            <a:endParaRPr lang="en-US" smtClean="0"/>
          </a:p>
        </p:txBody>
      </p:sp>
      <p:pic>
        <p:nvPicPr>
          <p:cNvPr id="25604" name="Picture 3" descr="CHHOSP1"/>
          <p:cNvPicPr>
            <a:picLocks noChangeAspect="1" noChangeArrowheads="1"/>
          </p:cNvPicPr>
          <p:nvPr/>
        </p:nvPicPr>
        <p:blipFill>
          <a:blip r:embed="rId2">
            <a:lum bright="-100000" contrast="-100000"/>
          </a:blip>
          <a:srcRect/>
          <a:stretch>
            <a:fillRect/>
          </a:stretch>
        </p:blipFill>
        <p:spPr bwMode="auto">
          <a:xfrm>
            <a:off x="3760788" y="1905000"/>
            <a:ext cx="4849812" cy="722313"/>
          </a:xfrm>
          <a:prstGeom prst="rect">
            <a:avLst/>
          </a:prstGeom>
          <a:solidFill>
            <a:srgbClr val="33CCCC">
              <a:alpha val="14902"/>
            </a:srgbClr>
          </a:solidFill>
          <a:ln w="9525">
            <a:noFill/>
            <a:miter lim="800000"/>
            <a:headEnd/>
            <a:tailEnd/>
          </a:ln>
        </p:spPr>
      </p:pic>
      <p:pic>
        <p:nvPicPr>
          <p:cNvPr id="25605" name="Picture 4" descr="CHHOSP2"/>
          <p:cNvPicPr>
            <a:picLocks noChangeAspect="1" noChangeArrowheads="1"/>
          </p:cNvPicPr>
          <p:nvPr/>
        </p:nvPicPr>
        <p:blipFill>
          <a:blip r:embed="rId3">
            <a:lum bright="-100000" contrast="-100000"/>
          </a:blip>
          <a:srcRect/>
          <a:stretch>
            <a:fillRect/>
          </a:stretch>
        </p:blipFill>
        <p:spPr bwMode="auto">
          <a:xfrm>
            <a:off x="3960813" y="3048000"/>
            <a:ext cx="4421187" cy="722313"/>
          </a:xfrm>
          <a:prstGeom prst="rect">
            <a:avLst/>
          </a:prstGeom>
          <a:solidFill>
            <a:srgbClr val="993366">
              <a:alpha val="14902"/>
            </a:srgbClr>
          </a:solidFill>
          <a:ln w="9525">
            <a:noFill/>
            <a:miter lim="800000"/>
            <a:headEnd/>
            <a:tailEnd/>
          </a:ln>
        </p:spPr>
      </p:pic>
      <p:pic>
        <p:nvPicPr>
          <p:cNvPr id="25606" name="Picture 5" descr="CHHOSP3"/>
          <p:cNvPicPr>
            <a:picLocks noChangeAspect="1" noChangeArrowheads="1"/>
          </p:cNvPicPr>
          <p:nvPr/>
        </p:nvPicPr>
        <p:blipFill>
          <a:blip r:embed="rId4">
            <a:lum bright="-100000" contrast="-100000"/>
          </a:blip>
          <a:srcRect/>
          <a:stretch>
            <a:fillRect/>
          </a:stretch>
        </p:blipFill>
        <p:spPr bwMode="auto">
          <a:xfrm>
            <a:off x="3960813" y="4191000"/>
            <a:ext cx="4421187" cy="722313"/>
          </a:xfrm>
          <a:prstGeom prst="rect">
            <a:avLst/>
          </a:prstGeom>
          <a:solidFill>
            <a:srgbClr val="FF9900">
              <a:alpha val="14902"/>
            </a:srgbClr>
          </a:solidFill>
          <a:ln w="9525">
            <a:noFill/>
            <a:miter lim="800000"/>
            <a:headEnd/>
            <a:tailEnd/>
          </a:ln>
        </p:spPr>
      </p:pic>
      <p:pic>
        <p:nvPicPr>
          <p:cNvPr id="25607" name="Picture 6" descr="CHHOSP4"/>
          <p:cNvPicPr>
            <a:picLocks noChangeAspect="1" noChangeArrowheads="1"/>
          </p:cNvPicPr>
          <p:nvPr/>
        </p:nvPicPr>
        <p:blipFill>
          <a:blip r:embed="rId5">
            <a:lum bright="-100000" contrast="-100000"/>
            <a:grayscl/>
            <a:biLevel thresh="50000"/>
          </a:blip>
          <a:srcRect/>
          <a:stretch>
            <a:fillRect/>
          </a:stretch>
        </p:blipFill>
        <p:spPr bwMode="auto">
          <a:xfrm>
            <a:off x="3960813" y="5257800"/>
            <a:ext cx="4421187" cy="722313"/>
          </a:xfrm>
          <a:prstGeom prst="rect">
            <a:avLst/>
          </a:prstGeom>
          <a:solidFill>
            <a:srgbClr val="808000">
              <a:alpha val="14902"/>
            </a:srgbClr>
          </a:solidFill>
          <a:ln w="9525">
            <a:noFill/>
            <a:miter lim="800000"/>
            <a:headEnd/>
            <a:tailEnd/>
          </a:ln>
        </p:spPr>
      </p:pic>
      <p:sp>
        <p:nvSpPr>
          <p:cNvPr id="25608" name="Rectangle 7"/>
          <p:cNvSpPr>
            <a:spLocks noGrp="1" noChangeArrowheads="1"/>
          </p:cNvSpPr>
          <p:nvPr>
            <p:ph type="title"/>
          </p:nvPr>
        </p:nvSpPr>
        <p:spPr>
          <a:xfrm>
            <a:off x="3200400" y="381000"/>
            <a:ext cx="3810000" cy="838200"/>
          </a:xfrm>
        </p:spPr>
        <p:txBody>
          <a:bodyPr/>
          <a:lstStyle/>
          <a:p>
            <a:pPr eaLnBrk="1" hangingPunct="1"/>
            <a:r>
              <a:rPr lang="en-US" smtClean="0"/>
              <a:t>Analysis Considerations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EE0F01E-0580-4A9B-9EB5-069D0B1189CC}" type="slidenum">
              <a:rPr lang="en-US" altLang="en-US"/>
              <a:pPr>
                <a:defRPr/>
              </a:pPr>
              <a:t>21</a:t>
            </a:fld>
            <a:endParaRPr lang="en-US" altLang="en-US" dirty="0"/>
          </a:p>
        </p:txBody>
      </p:sp>
      <p:sp>
        <p:nvSpPr>
          <p:cNvPr id="26627" name="Rectangle 2"/>
          <p:cNvSpPr>
            <a:spLocks noGrp="1" noChangeArrowheads="1"/>
          </p:cNvSpPr>
          <p:nvPr>
            <p:ph type="title"/>
          </p:nvPr>
        </p:nvSpPr>
        <p:spPr>
          <a:xfrm>
            <a:off x="3200400" y="381000"/>
            <a:ext cx="3810000" cy="838200"/>
          </a:xfrm>
        </p:spPr>
        <p:txBody>
          <a:bodyPr/>
          <a:lstStyle/>
          <a:p>
            <a:pPr eaLnBrk="1" hangingPunct="1"/>
            <a:r>
              <a:rPr lang="en-US" smtClean="0"/>
              <a:t>Analysis Considerations</a:t>
            </a:r>
          </a:p>
        </p:txBody>
      </p:sp>
      <p:sp>
        <p:nvSpPr>
          <p:cNvPr id="26628" name="Rectangle 3"/>
          <p:cNvSpPr>
            <a:spLocks noGrp="1" noChangeArrowheads="1"/>
          </p:cNvSpPr>
          <p:nvPr>
            <p:ph type="body" idx="1"/>
          </p:nvPr>
        </p:nvSpPr>
        <p:spPr/>
        <p:txBody>
          <a:bodyPr/>
          <a:lstStyle/>
          <a:p>
            <a:pPr marL="0" indent="0" eaLnBrk="1" hangingPunct="1">
              <a:buFont typeface="Wingdings" pitchFamily="2" charset="2"/>
              <a:buNone/>
            </a:pPr>
            <a:endParaRPr lang="en-US" smtClean="0">
              <a:cs typeface="Times New Roman" pitchFamily="18" charset="0"/>
            </a:endParaRPr>
          </a:p>
          <a:p>
            <a:pPr marL="0" indent="0" eaLnBrk="1" hangingPunct="1">
              <a:buFont typeface="Wingdings" pitchFamily="2" charset="2"/>
              <a:buNone/>
            </a:pPr>
            <a:endParaRPr lang="en-US" smtClean="0">
              <a:cs typeface="Times New Roman" pitchFamily="18" charset="0"/>
            </a:endParaRPr>
          </a:p>
          <a:p>
            <a:pPr marL="0" indent="0" eaLnBrk="1" hangingPunct="1">
              <a:buFont typeface="Wingdings" pitchFamily="2" charset="2"/>
              <a:buNone/>
            </a:pPr>
            <a:r>
              <a:rPr lang="en-US" smtClean="0">
                <a:cs typeface="Times New Roman" pitchFamily="18" charset="0"/>
              </a:rPr>
              <a:t>Similarly, although it is well accepted that analyzing the content or quality of prenatal care is critical to understanding the effectiveness of this service, generally only measures of the quantity of prenatal care such as the timing of the first visit and the total number of visits, are available for analysis.</a:t>
            </a:r>
            <a:endParaRPr lang="en-US" smtClean="0"/>
          </a:p>
          <a:p>
            <a:pPr marL="0" indent="0" eaLnBrk="1" hangingPunct="1">
              <a:buFont typeface="Wingdings" pitchFamily="2" charset="2"/>
              <a:buNone/>
            </a:pPr>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33F6C1D-963B-4EFC-B730-6F8DC19488F0}" type="slidenum">
              <a:rPr lang="en-US" altLang="en-US"/>
              <a:pPr>
                <a:defRPr/>
              </a:pPr>
              <a:t>22</a:t>
            </a:fld>
            <a:endParaRPr lang="en-US" altLang="en-US" dirty="0"/>
          </a:p>
        </p:txBody>
      </p:sp>
      <p:sp>
        <p:nvSpPr>
          <p:cNvPr id="27651" name="Rectangle 2"/>
          <p:cNvSpPr>
            <a:spLocks noGrp="1" noChangeArrowheads="1"/>
          </p:cNvSpPr>
          <p:nvPr>
            <p:ph type="body" idx="1"/>
          </p:nvPr>
        </p:nvSpPr>
        <p:spPr/>
        <p:txBody>
          <a:bodyPr/>
          <a:lstStyle/>
          <a:p>
            <a:pPr marL="0" indent="0" defTabSz="820738" eaLnBrk="1" hangingPunct="1">
              <a:lnSpc>
                <a:spcPct val="90000"/>
              </a:lnSpc>
              <a:buFont typeface="Wingdings" pitchFamily="2" charset="2"/>
              <a:buNone/>
            </a:pPr>
            <a:r>
              <a:rPr lang="en-US" smtClean="0">
                <a:cs typeface="Times New Roman" pitchFamily="18" charset="0"/>
              </a:rPr>
              <a:t>Sometimes we have to present more data than we would like because we need to use several less than optimal measures in an attempt to approximate the information that an indicator would provide if it were available. </a:t>
            </a:r>
          </a:p>
          <a:p>
            <a:pPr marL="0" indent="0" defTabSz="820738" eaLnBrk="1" hangingPunct="1">
              <a:lnSpc>
                <a:spcPct val="90000"/>
              </a:lnSpc>
              <a:buFont typeface="Wingdings" pitchFamily="2" charset="2"/>
              <a:buNone/>
            </a:pPr>
            <a:endParaRPr lang="en-US" smtClean="0">
              <a:cs typeface="Times New Roman" pitchFamily="18" charset="0"/>
            </a:endParaRPr>
          </a:p>
          <a:p>
            <a:pPr marL="0" indent="0" defTabSz="820738" eaLnBrk="1" hangingPunct="1">
              <a:lnSpc>
                <a:spcPct val="90000"/>
              </a:lnSpc>
              <a:buFont typeface="Wingdings" pitchFamily="2" charset="2"/>
              <a:buNone/>
            </a:pPr>
            <a:r>
              <a:rPr lang="en-US" smtClean="0">
                <a:cs typeface="Times New Roman" pitchFamily="18" charset="0"/>
              </a:rPr>
              <a:t>Sometimes we use data of poor quality because no high quality alternative is available.</a:t>
            </a:r>
          </a:p>
          <a:p>
            <a:pPr marL="0" indent="0" defTabSz="820738" eaLnBrk="1" hangingPunct="1">
              <a:lnSpc>
                <a:spcPct val="90000"/>
              </a:lnSpc>
              <a:buFont typeface="Wingdings" pitchFamily="2" charset="2"/>
              <a:buNone/>
            </a:pPr>
            <a:endParaRPr lang="en-US" smtClean="0">
              <a:cs typeface="Times New Roman" pitchFamily="18" charset="0"/>
            </a:endParaRPr>
          </a:p>
          <a:p>
            <a:pPr marL="0" indent="0" defTabSz="820738" eaLnBrk="1" hangingPunct="1">
              <a:lnSpc>
                <a:spcPct val="90000"/>
              </a:lnSpc>
              <a:buFont typeface="Wingdings" pitchFamily="2" charset="2"/>
              <a:buNone/>
            </a:pPr>
            <a:r>
              <a:rPr lang="en-US" smtClean="0">
                <a:cs typeface="Times New Roman" pitchFamily="18" charset="0"/>
              </a:rPr>
              <a:t>Perhaps most problematic, sometimes we mis-specify the questions we ask because of the constraints in the data.</a:t>
            </a:r>
            <a:r>
              <a:rPr lang="en-US" smtClean="0"/>
              <a:t> </a:t>
            </a:r>
          </a:p>
        </p:txBody>
      </p:sp>
      <p:sp>
        <p:nvSpPr>
          <p:cNvPr id="27652" name="Rectangle 3"/>
          <p:cNvSpPr>
            <a:spLocks noGrp="1" noChangeArrowheads="1"/>
          </p:cNvSpPr>
          <p:nvPr>
            <p:ph type="title"/>
          </p:nvPr>
        </p:nvSpPr>
        <p:spPr>
          <a:xfrm>
            <a:off x="3200400" y="381000"/>
            <a:ext cx="3810000" cy="838200"/>
          </a:xfrm>
        </p:spPr>
        <p:txBody>
          <a:bodyPr/>
          <a:lstStyle/>
          <a:p>
            <a:pPr eaLnBrk="1" hangingPunct="1"/>
            <a:r>
              <a:rPr lang="en-US" smtClean="0"/>
              <a:t>Analysis Considerations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5979C80-24D0-46F5-97D1-B490F9E251ED}" type="slidenum">
              <a:rPr lang="en-US" altLang="en-US"/>
              <a:pPr>
                <a:defRPr/>
              </a:pPr>
              <a:t>23</a:t>
            </a:fld>
            <a:endParaRPr lang="en-US" altLang="en-US" dirty="0"/>
          </a:p>
        </p:txBody>
      </p:sp>
      <p:sp>
        <p:nvSpPr>
          <p:cNvPr id="28675" name="Rectangle 2"/>
          <p:cNvSpPr>
            <a:spLocks noGrp="1" noChangeArrowheads="1"/>
          </p:cNvSpPr>
          <p:nvPr>
            <p:ph type="body" idx="1"/>
          </p:nvPr>
        </p:nvSpPr>
        <p:spPr/>
        <p:txBody>
          <a:bodyPr/>
          <a:lstStyle/>
          <a:p>
            <a:pPr marL="0" indent="0" defTabSz="820738" eaLnBrk="1" hangingPunct="1">
              <a:lnSpc>
                <a:spcPct val="90000"/>
              </a:lnSpc>
              <a:buFont typeface="Wingdings" pitchFamily="2" charset="2"/>
              <a:buNone/>
            </a:pPr>
            <a:r>
              <a:rPr lang="en-US" smtClean="0"/>
              <a:t>The level and type of data summarization will differ depending on the purpose of analysis:</a:t>
            </a:r>
          </a:p>
          <a:p>
            <a:pPr marL="0" indent="0" defTabSz="820738" eaLnBrk="1" hangingPunct="1">
              <a:lnSpc>
                <a:spcPct val="90000"/>
              </a:lnSpc>
              <a:buFont typeface="Wingdings" pitchFamily="2" charset="2"/>
              <a:buNone/>
            </a:pPr>
            <a:endParaRPr lang="en-US" smtClean="0"/>
          </a:p>
          <a:p>
            <a:pPr marL="1951038" lvl="4" indent="-309563" defTabSz="820738" eaLnBrk="1" hangingPunct="1">
              <a:lnSpc>
                <a:spcPct val="90000"/>
              </a:lnSpc>
              <a:buClr>
                <a:srgbClr val="663300"/>
              </a:buClr>
              <a:buSzPct val="85000"/>
              <a:buFont typeface="Wingdings" pitchFamily="2" charset="2"/>
              <a:buChar char="§"/>
            </a:pPr>
            <a:r>
              <a:rPr lang="en-US" sz="2800" smtClean="0"/>
              <a:t>Comprehensive state-wide needs assessment</a:t>
            </a:r>
          </a:p>
          <a:p>
            <a:pPr marL="1951038" lvl="4" indent="-309563" defTabSz="820738" eaLnBrk="1" hangingPunct="1">
              <a:lnSpc>
                <a:spcPct val="90000"/>
              </a:lnSpc>
              <a:buClr>
                <a:srgbClr val="663300"/>
              </a:buClr>
              <a:buSzPct val="85000"/>
              <a:buFont typeface="Wingdings" pitchFamily="2" charset="2"/>
              <a:buChar char="§"/>
            </a:pPr>
            <a:r>
              <a:rPr lang="en-US" sz="2800" smtClean="0"/>
              <a:t>Community-based needs assessment</a:t>
            </a:r>
          </a:p>
          <a:p>
            <a:pPr marL="1951038" lvl="4" indent="-309563" defTabSz="820738" eaLnBrk="1" hangingPunct="1">
              <a:lnSpc>
                <a:spcPct val="90000"/>
              </a:lnSpc>
              <a:buClr>
                <a:srgbClr val="663300"/>
              </a:buClr>
              <a:buSzPct val="85000"/>
              <a:buFont typeface="Wingdings" pitchFamily="2" charset="2"/>
              <a:buChar char="§"/>
            </a:pPr>
            <a:r>
              <a:rPr lang="en-US" sz="2800" smtClean="0"/>
              <a:t>Indicator-specific analysis</a:t>
            </a:r>
          </a:p>
          <a:p>
            <a:pPr marL="1951038" lvl="4" indent="-309563" defTabSz="820738" eaLnBrk="1" hangingPunct="1">
              <a:lnSpc>
                <a:spcPct val="90000"/>
              </a:lnSpc>
              <a:buClr>
                <a:srgbClr val="663300"/>
              </a:buClr>
              <a:buSzPct val="85000"/>
              <a:buFont typeface="Wingdings" pitchFamily="2" charset="2"/>
              <a:buChar char="§"/>
            </a:pPr>
            <a:r>
              <a:rPr lang="en-US" sz="2800" smtClean="0"/>
              <a:t>Program evaluation</a:t>
            </a:r>
          </a:p>
        </p:txBody>
      </p:sp>
      <p:sp>
        <p:nvSpPr>
          <p:cNvPr id="28676" name="Rectangle 3"/>
          <p:cNvSpPr>
            <a:spLocks noGrp="1" noChangeArrowheads="1"/>
          </p:cNvSpPr>
          <p:nvPr>
            <p:ph type="title"/>
          </p:nvPr>
        </p:nvSpPr>
        <p:spPr>
          <a:xfrm>
            <a:off x="3200400" y="381000"/>
            <a:ext cx="3810000" cy="838200"/>
          </a:xfrm>
        </p:spPr>
        <p:txBody>
          <a:bodyPr/>
          <a:lstStyle/>
          <a:p>
            <a:pPr eaLnBrk="1" hangingPunct="1"/>
            <a:r>
              <a:rPr lang="en-US" smtClean="0"/>
              <a:t>Analysis Considerations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B270992-677A-4109-A66C-65A99E2D92AE}" type="slidenum">
              <a:rPr lang="en-US" altLang="en-US"/>
              <a:pPr>
                <a:defRPr/>
              </a:pPr>
              <a:t>24</a:t>
            </a:fld>
            <a:endParaRPr lang="en-US" altLang="en-US" dirty="0"/>
          </a:p>
        </p:txBody>
      </p:sp>
      <p:sp>
        <p:nvSpPr>
          <p:cNvPr id="29699" name="Rectangle 2"/>
          <p:cNvSpPr>
            <a:spLocks noGrp="1" noChangeArrowheads="1"/>
          </p:cNvSpPr>
          <p:nvPr>
            <p:ph type="body" idx="1"/>
          </p:nvPr>
        </p:nvSpPr>
        <p:spPr/>
        <p:txBody>
          <a:bodyPr/>
          <a:lstStyle/>
          <a:p>
            <a:pPr marL="0" indent="0" eaLnBrk="1" hangingPunct="1">
              <a:buFont typeface="Wingdings" pitchFamily="2" charset="2"/>
              <a:buNone/>
            </a:pPr>
            <a:r>
              <a:rPr lang="en-US" smtClean="0"/>
              <a:t>An epidemiologic perspective helps to weigh the advantages and disadvantages of different analytic strategies in order to choose the one that strikes the best balance between specificity and interpretability</a:t>
            </a:r>
          </a:p>
        </p:txBody>
      </p:sp>
      <p:pic>
        <p:nvPicPr>
          <p:cNvPr id="29700" name="Picture 3"/>
          <p:cNvPicPr>
            <a:picLocks noChangeAspect="1" noChangeArrowheads="1"/>
          </p:cNvPicPr>
          <p:nvPr/>
        </p:nvPicPr>
        <p:blipFill>
          <a:blip r:embed="rId2"/>
          <a:srcRect/>
          <a:stretch>
            <a:fillRect/>
          </a:stretch>
        </p:blipFill>
        <p:spPr bwMode="auto">
          <a:xfrm>
            <a:off x="1824038" y="3594100"/>
            <a:ext cx="5643562" cy="2197100"/>
          </a:xfrm>
          <a:prstGeom prst="rect">
            <a:avLst/>
          </a:prstGeom>
          <a:solidFill>
            <a:srgbClr val="EAF4E0"/>
          </a:solidFill>
          <a:ln w="25400">
            <a:solidFill>
              <a:schemeClr val="bg2"/>
            </a:solidFill>
            <a:miter lim="800000"/>
            <a:headEnd/>
            <a:tailEnd/>
          </a:ln>
        </p:spPr>
      </p:pic>
      <p:sp>
        <p:nvSpPr>
          <p:cNvPr id="29701" name="Rectangle 4"/>
          <p:cNvSpPr>
            <a:spLocks noGrp="1" noChangeArrowheads="1"/>
          </p:cNvSpPr>
          <p:nvPr>
            <p:ph type="title"/>
          </p:nvPr>
        </p:nvSpPr>
        <p:spPr/>
        <p:txBody>
          <a:bodyPr/>
          <a:lstStyle/>
          <a:p>
            <a:pPr eaLnBrk="1" hangingPunct="1"/>
            <a:r>
              <a:rPr lang="en-US" smtClean="0"/>
              <a:t>Analysis Considerations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29C9BB2-83A9-4AC8-BCB6-75137A82F5DE}" type="slidenum">
              <a:rPr lang="en-US" altLang="en-US"/>
              <a:pPr>
                <a:defRPr/>
              </a:pPr>
              <a:t>25</a:t>
            </a:fld>
            <a:endParaRPr lang="en-US" altLang="en-US" dirty="0"/>
          </a:p>
        </p:txBody>
      </p:sp>
      <p:sp>
        <p:nvSpPr>
          <p:cNvPr id="30723" name="Rectangle 2"/>
          <p:cNvSpPr>
            <a:spLocks noGrp="1" noChangeArrowheads="1"/>
          </p:cNvSpPr>
          <p:nvPr>
            <p:ph type="body" idx="1"/>
          </p:nvPr>
        </p:nvSpPr>
        <p:spPr/>
        <p:txBody>
          <a:bodyPr/>
          <a:lstStyle/>
          <a:p>
            <a:pPr marL="0" indent="0" eaLnBrk="1" hangingPunct="1">
              <a:buFont typeface="Wingdings" pitchFamily="2" charset="2"/>
              <a:buNone/>
            </a:pPr>
            <a:r>
              <a:rPr lang="en-US" smtClean="0"/>
              <a:t>Some analytic approaches used to summarize data for needs assessment and priority setting:</a:t>
            </a:r>
          </a:p>
          <a:p>
            <a:pPr marL="0" indent="0" eaLnBrk="1" hangingPunct="1">
              <a:buFont typeface="Wingdings" pitchFamily="2" charset="2"/>
              <a:buNone/>
            </a:pPr>
            <a:endParaRPr lang="en-US" sz="1000" smtClean="0"/>
          </a:p>
          <a:p>
            <a:pPr lvl="2" indent="-346075" eaLnBrk="1" hangingPunct="1">
              <a:spcBef>
                <a:spcPct val="0"/>
              </a:spcBef>
              <a:buClr>
                <a:schemeClr val="tx2"/>
              </a:buClr>
              <a:buSzPct val="85000"/>
              <a:buFont typeface="Wingdings" pitchFamily="2" charset="2"/>
              <a:buChar char="n"/>
            </a:pPr>
            <a:r>
              <a:rPr lang="en-US" sz="2800" smtClean="0"/>
              <a:t>Categorization—defining thresholds, benchmarking</a:t>
            </a:r>
          </a:p>
          <a:p>
            <a:pPr lvl="2" indent="-346075" eaLnBrk="1" hangingPunct="1">
              <a:spcBef>
                <a:spcPct val="0"/>
              </a:spcBef>
              <a:buClr>
                <a:schemeClr val="tx2"/>
              </a:buClr>
              <a:buSzPct val="85000"/>
              <a:buFont typeface="Wingdings" pitchFamily="2" charset="2"/>
              <a:buChar char="n"/>
            </a:pPr>
            <a:r>
              <a:rPr lang="en-US" sz="2800" smtClean="0"/>
              <a:t>Ranking and Scoring</a:t>
            </a:r>
          </a:p>
          <a:p>
            <a:pPr marL="2224088" lvl="4" indent="-346075" eaLnBrk="1" hangingPunct="1">
              <a:spcBef>
                <a:spcPct val="0"/>
              </a:spcBef>
              <a:buClr>
                <a:schemeClr val="tx2"/>
              </a:buClr>
              <a:buSzPct val="85000"/>
              <a:buFont typeface="Courier New" pitchFamily="49" charset="0"/>
              <a:buChar char="o"/>
            </a:pPr>
            <a:r>
              <a:rPr lang="en-US" sz="2400" smtClean="0"/>
              <a:t>Integer ranking</a:t>
            </a:r>
          </a:p>
          <a:p>
            <a:pPr marL="2224088" lvl="4" indent="-346075" eaLnBrk="1" hangingPunct="1">
              <a:spcBef>
                <a:spcPct val="0"/>
              </a:spcBef>
              <a:buClr>
                <a:schemeClr val="tx2"/>
              </a:buClr>
              <a:buSzPct val="85000"/>
              <a:buFont typeface="Courier New" pitchFamily="49" charset="0"/>
              <a:buChar char="o"/>
            </a:pPr>
            <a:r>
              <a:rPr lang="en-US" sz="2400" smtClean="0"/>
              <a:t>Rescaling</a:t>
            </a:r>
          </a:p>
          <a:p>
            <a:pPr marL="2224088" lvl="4" indent="-346075" eaLnBrk="1" hangingPunct="1">
              <a:spcBef>
                <a:spcPct val="0"/>
              </a:spcBef>
              <a:buClr>
                <a:schemeClr val="tx2"/>
              </a:buClr>
              <a:buSzPct val="85000"/>
              <a:buFont typeface="Courier New" pitchFamily="49" charset="0"/>
              <a:buChar char="o"/>
            </a:pPr>
            <a:r>
              <a:rPr lang="en-US" sz="2400" smtClean="0"/>
              <a:t>z-scores and z-tests</a:t>
            </a:r>
          </a:p>
          <a:p>
            <a:pPr lvl="2" indent="-346075" eaLnBrk="1" hangingPunct="1">
              <a:spcBef>
                <a:spcPct val="0"/>
              </a:spcBef>
              <a:buClr>
                <a:schemeClr val="tx2"/>
              </a:buClr>
              <a:buSzPct val="85000"/>
              <a:buFont typeface="Wingdings" pitchFamily="2" charset="2"/>
              <a:buChar char="n"/>
            </a:pPr>
            <a:r>
              <a:rPr lang="en-US" sz="2800" smtClean="0"/>
              <a:t>Index/composite variable construction</a:t>
            </a:r>
          </a:p>
          <a:p>
            <a:pPr lvl="2" indent="-346075" eaLnBrk="1" hangingPunct="1">
              <a:spcBef>
                <a:spcPct val="0"/>
              </a:spcBef>
              <a:buClr>
                <a:schemeClr val="tx2"/>
              </a:buClr>
              <a:buSzPct val="85000"/>
              <a:buFont typeface="Wingdings" pitchFamily="2" charset="2"/>
              <a:buChar char="n"/>
            </a:pPr>
            <a:r>
              <a:rPr lang="en-US" sz="2800" smtClean="0"/>
              <a:t>Regression analysis </a:t>
            </a:r>
          </a:p>
        </p:txBody>
      </p:sp>
      <p:sp>
        <p:nvSpPr>
          <p:cNvPr id="30724" name="Rectangle 4"/>
          <p:cNvSpPr>
            <a:spLocks noGrp="1" noChangeArrowheads="1"/>
          </p:cNvSpPr>
          <p:nvPr>
            <p:ph type="title"/>
          </p:nvPr>
        </p:nvSpPr>
        <p:spPr/>
        <p:txBody>
          <a:bodyPr/>
          <a:lstStyle/>
          <a:p>
            <a:pPr eaLnBrk="1" hangingPunct="1"/>
            <a:r>
              <a:rPr lang="en-US" smtClean="0"/>
              <a:t>Methods for Summarizing Data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0BA0202-CB53-486C-B7F9-E7C99DBE14C5}" type="slidenum">
              <a:rPr lang="en-US" altLang="en-US"/>
              <a:pPr>
                <a:defRPr/>
              </a:pPr>
              <a:t>26</a:t>
            </a:fld>
            <a:endParaRPr lang="en-US" altLang="en-US" dirty="0"/>
          </a:p>
        </p:txBody>
      </p:sp>
      <p:sp>
        <p:nvSpPr>
          <p:cNvPr id="31747" name="Rectangle 2"/>
          <p:cNvSpPr>
            <a:spLocks noGrp="1" noChangeArrowheads="1"/>
          </p:cNvSpPr>
          <p:nvPr>
            <p:ph type="body" idx="1"/>
          </p:nvPr>
        </p:nvSpPr>
        <p:spPr>
          <a:xfrm>
            <a:off x="457200" y="1524000"/>
            <a:ext cx="8305800" cy="4648200"/>
          </a:xfrm>
        </p:spPr>
        <p:txBody>
          <a:bodyPr/>
          <a:lstStyle/>
          <a:p>
            <a:pPr marL="350838" indent="-350838" algn="ctr" eaLnBrk="1" hangingPunct="1">
              <a:spcBef>
                <a:spcPct val="0"/>
              </a:spcBef>
              <a:buClr>
                <a:srgbClr val="CC9900"/>
              </a:buClr>
              <a:buFont typeface="Wingdings" pitchFamily="2" charset="2"/>
              <a:buNone/>
              <a:defRPr/>
            </a:pPr>
            <a:r>
              <a:rPr lang="en-US" smtClean="0">
                <a:solidFill>
                  <a:srgbClr val="FF0000"/>
                </a:solidFill>
              </a:rPr>
              <a:t>Creating Meaningful Categories</a:t>
            </a:r>
          </a:p>
          <a:p>
            <a:pPr marL="0" indent="0" eaLnBrk="1" hangingPunct="1">
              <a:buFont typeface="Wingdings" pitchFamily="2" charset="2"/>
              <a:buNone/>
              <a:defRPr/>
            </a:pPr>
            <a:endParaRPr lang="en-US" sz="1000" smtClean="0">
              <a:cs typeface="Times New Roman" pitchFamily="18" charset="0"/>
            </a:endParaRPr>
          </a:p>
          <a:p>
            <a:pPr marL="0" indent="0" eaLnBrk="1" hangingPunct="1">
              <a:spcBef>
                <a:spcPts val="0"/>
              </a:spcBef>
              <a:buFont typeface="Wingdings" pitchFamily="2" charset="2"/>
              <a:buNone/>
              <a:defRPr/>
            </a:pPr>
            <a:r>
              <a:rPr lang="en-US" smtClean="0">
                <a:cs typeface="Times New Roman" pitchFamily="18" charset="0"/>
              </a:rPr>
              <a:t>Grouping indicator values into discrete categories alleviates the data burden by replacing many distinct values with a few summary ones. </a:t>
            </a:r>
          </a:p>
          <a:p>
            <a:pPr marL="0" indent="0" eaLnBrk="1" hangingPunct="1">
              <a:spcBef>
                <a:spcPts val="0"/>
              </a:spcBef>
              <a:buFont typeface="Wingdings" pitchFamily="2" charset="2"/>
              <a:buNone/>
              <a:defRPr/>
            </a:pPr>
            <a:endParaRPr lang="en-US" sz="1400" smtClean="0">
              <a:cs typeface="Times New Roman" pitchFamily="18" charset="0"/>
            </a:endParaRPr>
          </a:p>
          <a:p>
            <a:pPr marL="0" indent="0" eaLnBrk="1" hangingPunct="1">
              <a:spcBef>
                <a:spcPts val="0"/>
              </a:spcBef>
              <a:buFont typeface="Wingdings" pitchFamily="2" charset="2"/>
              <a:buNone/>
              <a:defRPr/>
            </a:pPr>
            <a:r>
              <a:rPr lang="en-US" smtClean="0">
                <a:cs typeface="Times New Roman" pitchFamily="18" charset="0"/>
              </a:rPr>
              <a:t>In addition, giving intuitive labels to categorized indicator values aids in interpretation:</a:t>
            </a:r>
            <a:endParaRPr lang="en-US" smtClean="0">
              <a:latin typeface="CG Times Bold" charset="0"/>
              <a:cs typeface="Times New Roman" pitchFamily="18" charset="0"/>
            </a:endParaRPr>
          </a:p>
          <a:p>
            <a:pPr marL="0" indent="0" eaLnBrk="1" hangingPunct="1">
              <a:spcBef>
                <a:spcPts val="0"/>
              </a:spcBef>
              <a:buFont typeface="Wingdings" pitchFamily="2" charset="2"/>
              <a:buNone/>
              <a:defRPr/>
            </a:pPr>
            <a:r>
              <a:rPr lang="en-US" smtClean="0">
                <a:cs typeface="Times New Roman" pitchFamily="18" charset="0"/>
              </a:rPr>
              <a:t> </a:t>
            </a:r>
            <a:endParaRPr lang="en-US" sz="1000" smtClean="0">
              <a:latin typeface="CG Times Bold" charset="0"/>
              <a:cs typeface="Times New Roman" pitchFamily="18" charset="0"/>
            </a:endParaRPr>
          </a:p>
          <a:p>
            <a:pPr marL="0" indent="0" eaLnBrk="1" hangingPunct="1">
              <a:spcBef>
                <a:spcPts val="0"/>
              </a:spcBef>
              <a:buFont typeface="Wingdings" pitchFamily="2" charset="2"/>
              <a:buNone/>
              <a:defRPr/>
            </a:pPr>
            <a:r>
              <a:rPr lang="en-US" smtClean="0">
                <a:cs typeface="Times New Roman" pitchFamily="18" charset="0"/>
              </a:rPr>
              <a:t>		high, medium, low</a:t>
            </a:r>
            <a:endParaRPr lang="en-US" smtClean="0">
              <a:latin typeface="CG Times Bold" charset="0"/>
              <a:cs typeface="Times New Roman" pitchFamily="18" charset="0"/>
            </a:endParaRPr>
          </a:p>
          <a:p>
            <a:pPr marL="0" indent="0" eaLnBrk="1" hangingPunct="1">
              <a:spcBef>
                <a:spcPts val="0"/>
              </a:spcBef>
              <a:buFont typeface="Wingdings" pitchFamily="2" charset="2"/>
              <a:buNone/>
              <a:defRPr/>
            </a:pPr>
            <a:r>
              <a:rPr lang="en-US" smtClean="0">
                <a:cs typeface="Times New Roman" pitchFamily="18" charset="0"/>
              </a:rPr>
              <a:t>		above average, below average</a:t>
            </a:r>
            <a:endParaRPr lang="en-US" smtClean="0">
              <a:latin typeface="CG Times Bold" charset="0"/>
              <a:cs typeface="Times New Roman" pitchFamily="18" charset="0"/>
            </a:endParaRPr>
          </a:p>
          <a:p>
            <a:pPr marL="0" indent="0" eaLnBrk="1" hangingPunct="1">
              <a:spcBef>
                <a:spcPts val="0"/>
              </a:spcBef>
              <a:buFont typeface="Wingdings" pitchFamily="2" charset="2"/>
              <a:buNone/>
              <a:defRPr/>
            </a:pPr>
            <a:r>
              <a:rPr lang="en-US" smtClean="0">
                <a:cs typeface="Times New Roman" pitchFamily="18" charset="0"/>
              </a:rPr>
              <a:t>		excellent, good, fair, poor</a:t>
            </a:r>
            <a:r>
              <a:rPr lang="en-US" smtClean="0"/>
              <a:t> </a:t>
            </a:r>
          </a:p>
          <a:p>
            <a:pPr marL="0" indent="0" eaLnBrk="1" hangingPunct="1">
              <a:buFont typeface="Wingdings" pitchFamily="2" charset="2"/>
              <a:buNone/>
              <a:defRPr/>
            </a:pPr>
            <a:endParaRPr lang="en-US" smtClean="0">
              <a:cs typeface="Times New Roman" pitchFamily="18" charset="0"/>
            </a:endParaRPr>
          </a:p>
          <a:p>
            <a:pPr marL="0" indent="0" eaLnBrk="1" hangingPunct="1">
              <a:buFont typeface="Wingdings" pitchFamily="2" charset="2"/>
              <a:buNone/>
              <a:defRPr/>
            </a:pPr>
            <a:endParaRPr lang="en-US" smtClean="0"/>
          </a:p>
        </p:txBody>
      </p:sp>
      <p:sp>
        <p:nvSpPr>
          <p:cNvPr id="31748" name="Rectangle 3"/>
          <p:cNvSpPr>
            <a:spLocks noGrp="1" noChangeArrowheads="1"/>
          </p:cNvSpPr>
          <p:nvPr>
            <p:ph type="title"/>
          </p:nvPr>
        </p:nvSpPr>
        <p:spPr/>
        <p:txBody>
          <a:bodyPr/>
          <a:lstStyle/>
          <a:p>
            <a:pPr eaLnBrk="1" hangingPunct="1"/>
            <a:r>
              <a:rPr lang="en-US" smtClean="0"/>
              <a:t>Methods for Summarizing Data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58DD4C3-6E97-4A8D-B516-4AB073714258}" type="slidenum">
              <a:rPr lang="en-US" altLang="en-US"/>
              <a:pPr>
                <a:defRPr/>
              </a:pPr>
              <a:t>27</a:t>
            </a:fld>
            <a:endParaRPr lang="en-US" altLang="en-US" dirty="0"/>
          </a:p>
        </p:txBody>
      </p:sp>
      <p:sp>
        <p:nvSpPr>
          <p:cNvPr id="32771" name="Rectangle 2"/>
          <p:cNvSpPr>
            <a:spLocks noGrp="1" noChangeArrowheads="1"/>
          </p:cNvSpPr>
          <p:nvPr>
            <p:ph type="title"/>
          </p:nvPr>
        </p:nvSpPr>
        <p:spPr/>
        <p:txBody>
          <a:bodyPr/>
          <a:lstStyle/>
          <a:p>
            <a:pPr eaLnBrk="1" hangingPunct="1"/>
            <a:r>
              <a:rPr lang="en-US" smtClean="0"/>
              <a:t>Methods for Summarizing Data</a:t>
            </a:r>
          </a:p>
        </p:txBody>
      </p:sp>
      <p:sp>
        <p:nvSpPr>
          <p:cNvPr id="32772" name="Rectangle 3"/>
          <p:cNvSpPr>
            <a:spLocks noGrp="1" noChangeArrowheads="1"/>
          </p:cNvSpPr>
          <p:nvPr>
            <p:ph type="body" idx="1"/>
          </p:nvPr>
        </p:nvSpPr>
        <p:spPr/>
        <p:txBody>
          <a:bodyPr/>
          <a:lstStyle/>
          <a:p>
            <a:pPr marL="0" indent="0" eaLnBrk="1" hangingPunct="1">
              <a:buFont typeface="Wingdings" pitchFamily="2" charset="2"/>
              <a:buNone/>
            </a:pPr>
            <a:endParaRPr lang="en-US" smtClean="0"/>
          </a:p>
          <a:p>
            <a:pPr marL="0" indent="0" eaLnBrk="1" hangingPunct="1">
              <a:buFont typeface="Wingdings" pitchFamily="2" charset="2"/>
              <a:buNone/>
            </a:pPr>
            <a:r>
              <a:rPr lang="en-US" smtClean="0"/>
              <a:t>Even when seemingly continuous variables are of interest, they are often transformed into discrete ones by defining appropriate categories.</a:t>
            </a:r>
          </a:p>
          <a:p>
            <a:pPr marL="0" indent="0" eaLnBrk="1" hangingPunct="1">
              <a:buFont typeface="Wingdings" pitchFamily="2" charset="2"/>
              <a:buNone/>
            </a:pPr>
            <a:r>
              <a:rPr lang="en-US" sz="1600" smtClean="0"/>
              <a:t> </a:t>
            </a:r>
          </a:p>
          <a:p>
            <a:pPr marL="914400" lvl="1" indent="-401638" eaLnBrk="1" hangingPunct="1">
              <a:buFont typeface="Wingdings" pitchFamily="2" charset="2"/>
              <a:buChar char="n"/>
            </a:pPr>
            <a:r>
              <a:rPr lang="en-US" smtClean="0"/>
              <a:t>discrete categories may better capture distinct clinical, developmental, or programmatic groupings</a:t>
            </a:r>
            <a:endParaRPr lang="en-US" sz="2300" smtClean="0"/>
          </a:p>
          <a:p>
            <a:pPr marL="914400" lvl="1" indent="-401638" eaLnBrk="1" hangingPunct="1">
              <a:buFont typeface="Wingdings" pitchFamily="2" charset="2"/>
              <a:buChar char="n"/>
            </a:pPr>
            <a:r>
              <a:rPr lang="en-US" smtClean="0"/>
              <a:t>original ordering of a continuous variable is not applicable to a particular public health issue.</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4D017021-D6A5-42E9-9F39-8A14457305F2}" type="slidenum">
              <a:rPr lang="en-US" altLang="en-US"/>
              <a:pPr>
                <a:defRPr/>
              </a:pPr>
              <a:t>28</a:t>
            </a:fld>
            <a:endParaRPr lang="en-US" altLang="en-US" dirty="0"/>
          </a:p>
        </p:txBody>
      </p:sp>
      <p:sp>
        <p:nvSpPr>
          <p:cNvPr id="33795" name="Rectangle 2"/>
          <p:cNvSpPr>
            <a:spLocks noGrp="1" noChangeArrowheads="1"/>
          </p:cNvSpPr>
          <p:nvPr>
            <p:ph type="title"/>
          </p:nvPr>
        </p:nvSpPr>
        <p:spPr/>
        <p:txBody>
          <a:bodyPr/>
          <a:lstStyle/>
          <a:p>
            <a:pPr eaLnBrk="1" hangingPunct="1"/>
            <a:r>
              <a:rPr lang="en-US" smtClean="0"/>
              <a:t>Methods for Summarizing Data</a:t>
            </a:r>
          </a:p>
        </p:txBody>
      </p:sp>
      <p:sp>
        <p:nvSpPr>
          <p:cNvPr id="33796" name="Rectangle 3"/>
          <p:cNvSpPr>
            <a:spLocks noGrp="1" noChangeArrowheads="1"/>
          </p:cNvSpPr>
          <p:nvPr>
            <p:ph type="body" idx="1"/>
          </p:nvPr>
        </p:nvSpPr>
        <p:spPr>
          <a:xfrm>
            <a:off x="457200" y="1371600"/>
            <a:ext cx="8305800" cy="4800600"/>
          </a:xfrm>
        </p:spPr>
        <p:txBody>
          <a:bodyPr/>
          <a:lstStyle/>
          <a:p>
            <a:pPr marL="0" indent="0" eaLnBrk="1" hangingPunct="1">
              <a:buFont typeface="Wingdings" pitchFamily="2" charset="2"/>
              <a:buNone/>
            </a:pPr>
            <a:endParaRPr lang="en-US" smtClean="0"/>
          </a:p>
          <a:p>
            <a:pPr marL="0" indent="0" eaLnBrk="1" hangingPunct="1">
              <a:buFont typeface="Wingdings" pitchFamily="2" charset="2"/>
              <a:buNone/>
            </a:pPr>
            <a:r>
              <a:rPr lang="en-US" smtClean="0"/>
              <a:t>Categorization </a:t>
            </a:r>
          </a:p>
          <a:p>
            <a:pPr marL="0" indent="0" eaLnBrk="1" hangingPunct="1">
              <a:buFont typeface="Wingdings" pitchFamily="2" charset="2"/>
              <a:buNone/>
            </a:pPr>
            <a:r>
              <a:rPr lang="en-US" smtClean="0"/>
              <a:t>can be carried out</a:t>
            </a:r>
          </a:p>
          <a:p>
            <a:pPr marL="0" indent="0" eaLnBrk="1" hangingPunct="1">
              <a:buFont typeface="Wingdings" pitchFamily="2" charset="2"/>
              <a:buNone/>
            </a:pPr>
            <a:r>
              <a:rPr lang="en-US" smtClean="0"/>
              <a:t>for both individual </a:t>
            </a:r>
          </a:p>
          <a:p>
            <a:pPr marL="0" indent="0" eaLnBrk="1" hangingPunct="1">
              <a:buFont typeface="Wingdings" pitchFamily="2" charset="2"/>
              <a:buNone/>
            </a:pPr>
            <a:r>
              <a:rPr lang="en-US" smtClean="0"/>
              <a:t>and aggregate data.</a:t>
            </a:r>
          </a:p>
          <a:p>
            <a:pPr marL="0" indent="0" eaLnBrk="1" hangingPunct="1">
              <a:buFont typeface="Wingdings" pitchFamily="2" charset="2"/>
              <a:buNone/>
            </a:pPr>
            <a:endParaRPr lang="en-US" smtClean="0"/>
          </a:p>
          <a:p>
            <a:pPr marL="0" indent="0" eaLnBrk="1" hangingPunct="1">
              <a:buFont typeface="Wingdings" pitchFamily="2" charset="2"/>
              <a:buNone/>
            </a:pPr>
            <a:r>
              <a:rPr lang="en-US" smtClean="0"/>
              <a:t>Defining categories</a:t>
            </a:r>
          </a:p>
          <a:p>
            <a:pPr marL="0" indent="0" eaLnBrk="1" hangingPunct="1">
              <a:buFont typeface="Wingdings" pitchFamily="2" charset="2"/>
              <a:buNone/>
            </a:pPr>
            <a:r>
              <a:rPr lang="en-US" smtClean="0"/>
              <a:t>of necessity means</a:t>
            </a:r>
          </a:p>
          <a:p>
            <a:pPr marL="0" indent="0" eaLnBrk="1" hangingPunct="1">
              <a:buFont typeface="Wingdings" pitchFamily="2" charset="2"/>
              <a:buNone/>
            </a:pPr>
            <a:r>
              <a:rPr lang="en-US" smtClean="0"/>
              <a:t>loss of information.</a:t>
            </a:r>
          </a:p>
        </p:txBody>
      </p:sp>
      <p:pic>
        <p:nvPicPr>
          <p:cNvPr id="33797" name="Picture 4"/>
          <p:cNvPicPr>
            <a:picLocks noChangeAspect="1" noChangeArrowheads="1"/>
          </p:cNvPicPr>
          <p:nvPr/>
        </p:nvPicPr>
        <p:blipFill>
          <a:blip r:embed="rId2"/>
          <a:srcRect l="5060" r="6203" b="6667"/>
          <a:stretch>
            <a:fillRect/>
          </a:stretch>
        </p:blipFill>
        <p:spPr bwMode="auto">
          <a:xfrm>
            <a:off x="3276600" y="1752600"/>
            <a:ext cx="5791200" cy="4267200"/>
          </a:xfrm>
          <a:prstGeom prst="rect">
            <a:avLst/>
          </a:prstGeom>
          <a:solidFill>
            <a:srgbClr val="FFFFF7">
              <a:alpha val="50195"/>
            </a:srgbClr>
          </a:solid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8C42BD6C-813A-4F39-B2E6-AC930E4BDBB8}" type="slidenum">
              <a:rPr lang="en-US" altLang="en-US"/>
              <a:pPr>
                <a:defRPr/>
              </a:pPr>
              <a:t>2</a:t>
            </a:fld>
            <a:endParaRPr lang="en-US" altLang="en-US" dirty="0"/>
          </a:p>
        </p:txBody>
      </p:sp>
      <p:sp>
        <p:nvSpPr>
          <p:cNvPr id="7171" name="Rectangle 2"/>
          <p:cNvSpPr>
            <a:spLocks noGrp="1" noChangeArrowheads="1"/>
          </p:cNvSpPr>
          <p:nvPr>
            <p:ph type="body" idx="1"/>
          </p:nvPr>
        </p:nvSpPr>
        <p:spPr>
          <a:xfrm>
            <a:off x="457200" y="1447800"/>
            <a:ext cx="8305800" cy="4724400"/>
          </a:xfrm>
        </p:spPr>
        <p:txBody>
          <a:bodyPr/>
          <a:lstStyle/>
          <a:p>
            <a:pPr marL="0" indent="0" eaLnBrk="1" hangingPunct="1">
              <a:buFont typeface="Wingdings" pitchFamily="2" charset="2"/>
              <a:buNone/>
            </a:pPr>
            <a:r>
              <a:rPr lang="en-US" smtClean="0"/>
              <a:t>Many data sources may contribute indicators to each cell of the matrix of population groups and domains:</a:t>
            </a:r>
          </a:p>
          <a:p>
            <a:pPr marL="0" indent="0" eaLnBrk="1" hangingPunct="1">
              <a:buFont typeface="Wingdings" pitchFamily="2" charset="2"/>
              <a:buNone/>
            </a:pPr>
            <a:endParaRPr lang="en-US" sz="1800" smtClean="0"/>
          </a:p>
          <a:p>
            <a:pPr marL="1882775" lvl="3" indent="-452438" eaLnBrk="1" hangingPunct="1">
              <a:spcBef>
                <a:spcPct val="0"/>
              </a:spcBef>
              <a:buFont typeface="Monotype Sorts" pitchFamily="2" charset="2"/>
              <a:buChar char="u"/>
            </a:pPr>
            <a:r>
              <a:rPr lang="en-US" sz="2800" smtClean="0"/>
              <a:t>Census data </a:t>
            </a:r>
          </a:p>
          <a:p>
            <a:pPr marL="1882775" lvl="3" indent="-452438" eaLnBrk="1" hangingPunct="1">
              <a:spcBef>
                <a:spcPct val="0"/>
              </a:spcBef>
              <a:buFont typeface="Monotype Sorts" pitchFamily="2" charset="2"/>
              <a:buChar char="u"/>
            </a:pPr>
            <a:r>
              <a:rPr lang="en-US" sz="2800" smtClean="0"/>
              <a:t>vital records data</a:t>
            </a:r>
          </a:p>
          <a:p>
            <a:pPr marL="1882775" lvl="3" indent="-452438" eaLnBrk="1" hangingPunct="1">
              <a:spcBef>
                <a:spcPct val="0"/>
              </a:spcBef>
              <a:buFont typeface="Monotype Sorts" pitchFamily="2" charset="2"/>
              <a:buChar char="u"/>
            </a:pPr>
            <a:r>
              <a:rPr lang="en-US" sz="2800" smtClean="0"/>
              <a:t>Medicaid data</a:t>
            </a:r>
          </a:p>
          <a:p>
            <a:pPr marL="1882775" lvl="3" indent="-452438" eaLnBrk="1" hangingPunct="1">
              <a:spcBef>
                <a:spcPct val="0"/>
              </a:spcBef>
              <a:buFont typeface="Monotype Sorts" pitchFamily="2" charset="2"/>
              <a:buChar char="u"/>
            </a:pPr>
            <a:r>
              <a:rPr lang="en-US" sz="2800" smtClean="0"/>
              <a:t>hospital discharge data,</a:t>
            </a:r>
          </a:p>
          <a:p>
            <a:pPr marL="1882775" lvl="3" indent="-452438" eaLnBrk="1" hangingPunct="1">
              <a:spcBef>
                <a:spcPct val="0"/>
              </a:spcBef>
              <a:buFont typeface="Monotype Sorts" pitchFamily="2" charset="2"/>
              <a:buChar char="u"/>
            </a:pPr>
            <a:r>
              <a:rPr lang="en-US" sz="2800" smtClean="0"/>
              <a:t>WIC data</a:t>
            </a:r>
          </a:p>
          <a:p>
            <a:pPr marL="1882775" lvl="3" indent="-452438" eaLnBrk="1" hangingPunct="1">
              <a:spcBef>
                <a:spcPct val="0"/>
              </a:spcBef>
              <a:buFont typeface="Monotype Sorts" pitchFamily="2" charset="2"/>
              <a:buChar char="u"/>
            </a:pPr>
            <a:r>
              <a:rPr lang="en-US" sz="2800" smtClean="0"/>
              <a:t>client tracking system / encounter data </a:t>
            </a:r>
          </a:p>
          <a:p>
            <a:pPr marL="1882775" lvl="3" indent="-452438" eaLnBrk="1" hangingPunct="1">
              <a:spcBef>
                <a:spcPct val="0"/>
              </a:spcBef>
              <a:buFont typeface="Monotype Sorts" pitchFamily="2" charset="2"/>
              <a:buChar char="u"/>
            </a:pPr>
            <a:r>
              <a:rPr lang="en-US" sz="2800" smtClean="0"/>
              <a:t>focus group and other qualitative data,</a:t>
            </a:r>
          </a:p>
          <a:p>
            <a:pPr marL="1882775" lvl="3" indent="-452438" eaLnBrk="1" hangingPunct="1">
              <a:spcBef>
                <a:spcPct val="0"/>
              </a:spcBef>
              <a:buFont typeface="Monotype Sorts" pitchFamily="2" charset="2"/>
              <a:buChar char="u"/>
            </a:pPr>
            <a:r>
              <a:rPr lang="en-US" sz="2800" smtClean="0"/>
              <a:t>national and/or local sample survey data</a:t>
            </a:r>
          </a:p>
        </p:txBody>
      </p:sp>
      <p:sp>
        <p:nvSpPr>
          <p:cNvPr id="7172" name="Rectangle 3"/>
          <p:cNvSpPr>
            <a:spLocks noGrp="1" noChangeArrowheads="1"/>
          </p:cNvSpPr>
          <p:nvPr>
            <p:ph type="title"/>
          </p:nvPr>
        </p:nvSpPr>
        <p:spPr/>
        <p:txBody>
          <a:bodyPr/>
          <a:lstStyle/>
          <a:p>
            <a:pPr eaLnBrk="1" hangingPunct="1"/>
            <a:r>
              <a:rPr lang="en-US" smtClean="0"/>
              <a:t>The Landscape for Summarizing Data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356D88D-5023-4B3D-BF55-86F5000AE249}" type="slidenum">
              <a:rPr lang="en-US" altLang="en-US"/>
              <a:pPr>
                <a:defRPr/>
              </a:pPr>
              <a:t>29</a:t>
            </a:fld>
            <a:endParaRPr lang="en-US" altLang="en-US" dirty="0"/>
          </a:p>
        </p:txBody>
      </p:sp>
      <p:sp>
        <p:nvSpPr>
          <p:cNvPr id="34819" name="Rectangle 2"/>
          <p:cNvSpPr>
            <a:spLocks noGrp="1" noChangeArrowheads="1"/>
          </p:cNvSpPr>
          <p:nvPr>
            <p:ph type="title"/>
          </p:nvPr>
        </p:nvSpPr>
        <p:spPr/>
        <p:txBody>
          <a:bodyPr/>
          <a:lstStyle/>
          <a:p>
            <a:pPr eaLnBrk="1" hangingPunct="1"/>
            <a:r>
              <a:rPr lang="en-US" smtClean="0"/>
              <a:t>Methods for Summarizing Data</a:t>
            </a:r>
          </a:p>
        </p:txBody>
      </p:sp>
      <p:sp>
        <p:nvSpPr>
          <p:cNvPr id="34820" name="Rectangle 3"/>
          <p:cNvSpPr>
            <a:spLocks noGrp="1" noChangeArrowheads="1"/>
          </p:cNvSpPr>
          <p:nvPr>
            <p:ph type="body" idx="1"/>
          </p:nvPr>
        </p:nvSpPr>
        <p:spPr/>
        <p:txBody>
          <a:bodyPr/>
          <a:lstStyle/>
          <a:p>
            <a:pPr marL="0" indent="0" algn="ctr" eaLnBrk="1" hangingPunct="1">
              <a:buFont typeface="Wingdings" pitchFamily="2" charset="2"/>
              <a:buNone/>
            </a:pPr>
            <a:r>
              <a:rPr lang="en-US" b="1" smtClean="0">
                <a:solidFill>
                  <a:srgbClr val="660066"/>
                </a:solidFill>
              </a:rPr>
              <a:t>Examples of continuous variables </a:t>
            </a:r>
          </a:p>
          <a:p>
            <a:pPr marL="0" indent="0" algn="ctr" eaLnBrk="1" hangingPunct="1">
              <a:buFont typeface="Wingdings" pitchFamily="2" charset="2"/>
              <a:buNone/>
            </a:pPr>
            <a:r>
              <a:rPr lang="en-US" b="1" smtClean="0">
                <a:solidFill>
                  <a:srgbClr val="660066"/>
                </a:solidFill>
              </a:rPr>
              <a:t>that might be categorized:</a:t>
            </a:r>
          </a:p>
          <a:p>
            <a:pPr marL="0" indent="0" eaLnBrk="1" hangingPunct="1">
              <a:buFont typeface="Wingdings" pitchFamily="2" charset="2"/>
              <a:buNone/>
            </a:pPr>
            <a:r>
              <a:rPr lang="en-US" sz="2400" smtClean="0"/>
              <a:t> </a:t>
            </a:r>
          </a:p>
          <a:p>
            <a:pPr marL="0" indent="0" eaLnBrk="1" hangingPunct="1">
              <a:buFont typeface="Wingdings" pitchFamily="2" charset="2"/>
              <a:buNone/>
            </a:pPr>
            <a:r>
              <a:rPr lang="en-US" b="1" u="sng" smtClean="0">
                <a:solidFill>
                  <a:schemeClr val="tx2"/>
                </a:solidFill>
              </a:rPr>
              <a:t>At the individual level:	   At the aggregate level:</a:t>
            </a:r>
          </a:p>
          <a:p>
            <a:pPr marL="0" indent="0" eaLnBrk="1" hangingPunct="1">
              <a:buFont typeface="Wingdings" pitchFamily="2" charset="2"/>
              <a:buNone/>
            </a:pPr>
            <a:r>
              <a:rPr lang="en-US" smtClean="0"/>
              <a:t>Birthweight			   County Birthweight Rates</a:t>
            </a:r>
          </a:p>
          <a:p>
            <a:pPr marL="0" indent="0" eaLnBrk="1" hangingPunct="1">
              <a:buFont typeface="Wingdings" pitchFamily="2" charset="2"/>
              <a:buNone/>
            </a:pPr>
            <a:r>
              <a:rPr lang="en-US" smtClean="0"/>
              <a:t>Maternal Age	  	   County % &lt; 18; % &gt; 35</a:t>
            </a:r>
          </a:p>
          <a:p>
            <a:pPr marL="0" indent="0" eaLnBrk="1" hangingPunct="1">
              <a:buFont typeface="Wingdings" pitchFamily="2" charset="2"/>
              <a:buNone/>
            </a:pPr>
            <a:r>
              <a:rPr lang="en-US" smtClean="0"/>
              <a:t>Income			   County Median Income</a:t>
            </a:r>
          </a:p>
          <a:p>
            <a:pPr marL="0" indent="0" eaLnBrk="1" hangingPunct="1">
              <a:buFont typeface="Wingdings" pitchFamily="2" charset="2"/>
              <a:buNone/>
            </a:pPr>
            <a:r>
              <a:rPr lang="en-US" smtClean="0"/>
              <a:t>Obesity / BMI		   County % Obese</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DDFA5FBE-E552-4BB6-A761-ED2F3B46D0A6}" type="slidenum">
              <a:rPr lang="en-US" altLang="en-US"/>
              <a:pPr>
                <a:defRPr/>
              </a:pPr>
              <a:t>30</a:t>
            </a:fld>
            <a:endParaRPr lang="en-US" altLang="en-US" dirty="0"/>
          </a:p>
        </p:txBody>
      </p:sp>
      <p:sp>
        <p:nvSpPr>
          <p:cNvPr id="35843" name="Rectangle 2"/>
          <p:cNvSpPr>
            <a:spLocks noGrp="1" noChangeArrowheads="1"/>
          </p:cNvSpPr>
          <p:nvPr>
            <p:ph type="body" idx="1"/>
          </p:nvPr>
        </p:nvSpPr>
        <p:spPr>
          <a:xfrm>
            <a:off x="381000" y="1371600"/>
            <a:ext cx="8382000" cy="4800600"/>
          </a:xfrm>
        </p:spPr>
        <p:txBody>
          <a:bodyPr/>
          <a:lstStyle/>
          <a:p>
            <a:pPr marL="350838" indent="-350838" eaLnBrk="1" hangingPunct="1">
              <a:buFont typeface="Wingdings" pitchFamily="2" charset="2"/>
              <a:buNone/>
            </a:pPr>
            <a:endParaRPr lang="en-US" sz="1400" smtClean="0"/>
          </a:p>
          <a:p>
            <a:pPr marL="350838" indent="-350838" eaLnBrk="1" hangingPunct="1">
              <a:spcBef>
                <a:spcPct val="0"/>
              </a:spcBef>
              <a:buSzPct val="85000"/>
              <a:buFontTx/>
              <a:buAutoNum type="arabicPeriod"/>
            </a:pPr>
            <a:r>
              <a:rPr lang="en-US" smtClean="0"/>
              <a:t>Equal Counts: median, quartiles, quintiles</a:t>
            </a:r>
          </a:p>
          <a:p>
            <a:pPr marL="350838" indent="-350838" eaLnBrk="1" hangingPunct="1">
              <a:spcBef>
                <a:spcPct val="0"/>
              </a:spcBef>
              <a:buSzPct val="85000"/>
              <a:buFontTx/>
              <a:buAutoNum type="arabicPeriod"/>
            </a:pPr>
            <a:endParaRPr lang="en-US" sz="1400" smtClean="0"/>
          </a:p>
          <a:p>
            <a:pPr marL="350838" indent="-350838" eaLnBrk="1" hangingPunct="1">
              <a:spcBef>
                <a:spcPct val="0"/>
              </a:spcBef>
              <a:buSzPct val="85000"/>
              <a:buFont typeface="Wingdings" pitchFamily="2" charset="2"/>
              <a:buAutoNum type="arabicPeriod" startAt="2"/>
            </a:pPr>
            <a:r>
              <a:rPr lang="en-US" smtClean="0"/>
              <a:t>Equal Ranges: </a:t>
            </a:r>
            <a:r>
              <a:rPr lang="en-US" smtClean="0">
                <a:cs typeface="Times New Roman" pitchFamily="18" charset="0"/>
              </a:rPr>
              <a:t>Instead of equal numbers of observations, equal portions of the range are used.  If four categories are desired, the range is divided into four equal parts. </a:t>
            </a:r>
          </a:p>
          <a:p>
            <a:pPr marL="350838" indent="-350838" eaLnBrk="1" hangingPunct="1">
              <a:spcBef>
                <a:spcPct val="0"/>
              </a:spcBef>
              <a:buSzPct val="85000"/>
              <a:buFont typeface="Wingdings" pitchFamily="2" charset="2"/>
              <a:buAutoNum type="arabicPeriod" startAt="2"/>
            </a:pPr>
            <a:endParaRPr lang="en-US" sz="1400" smtClean="0">
              <a:cs typeface="Times New Roman" pitchFamily="18" charset="0"/>
            </a:endParaRPr>
          </a:p>
          <a:p>
            <a:pPr marL="350838" indent="-350838" eaLnBrk="1" hangingPunct="1">
              <a:spcBef>
                <a:spcPct val="0"/>
              </a:spcBef>
              <a:buSzPct val="85000"/>
              <a:buFont typeface="Monotype Sorts" pitchFamily="2" charset="2"/>
              <a:buAutoNum type="arabicPeriod" startAt="2"/>
            </a:pPr>
            <a:r>
              <a:rPr lang="en-US" smtClean="0"/>
              <a:t>Naturally Occurring Breakpoints: clusters, standard deviation units</a:t>
            </a:r>
          </a:p>
          <a:p>
            <a:pPr marL="350838" indent="-350838" eaLnBrk="1" hangingPunct="1">
              <a:spcBef>
                <a:spcPct val="0"/>
              </a:spcBef>
              <a:buSzPct val="85000"/>
              <a:buFont typeface="Monotype Sorts" pitchFamily="2" charset="2"/>
              <a:buAutoNum type="arabicPeriod" startAt="2"/>
            </a:pPr>
            <a:endParaRPr lang="en-US" sz="1400" smtClean="0"/>
          </a:p>
          <a:p>
            <a:pPr marL="350838" indent="-350838" eaLnBrk="1" hangingPunct="1">
              <a:spcBef>
                <a:spcPct val="0"/>
              </a:spcBef>
              <a:buSzPct val="85000"/>
              <a:buFont typeface="Monotype Sorts" pitchFamily="2" charset="2"/>
              <a:buAutoNum type="arabicPeriod" startAt="2"/>
            </a:pPr>
            <a:r>
              <a:rPr lang="en-US" smtClean="0"/>
              <a:t>Conceptual Breakpoints: clinical, historical, cultural</a:t>
            </a:r>
          </a:p>
        </p:txBody>
      </p:sp>
      <p:sp>
        <p:nvSpPr>
          <p:cNvPr id="35844" name="Rectangle 3"/>
          <p:cNvSpPr>
            <a:spLocks noGrp="1" noChangeArrowheads="1"/>
          </p:cNvSpPr>
          <p:nvPr>
            <p:ph type="title"/>
          </p:nvPr>
        </p:nvSpPr>
        <p:spPr/>
        <p:txBody>
          <a:bodyPr/>
          <a:lstStyle/>
          <a:p>
            <a:pPr eaLnBrk="1" hangingPunct="1"/>
            <a:r>
              <a:rPr lang="en-US" smtClean="0"/>
              <a:t>Methods for Summarizing Data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B2CDF55-EE0F-4B70-BFA0-35BDA9B6A196}" type="slidenum">
              <a:rPr lang="en-US" altLang="en-US"/>
              <a:pPr>
                <a:defRPr/>
              </a:pPr>
              <a:t>31</a:t>
            </a:fld>
            <a:endParaRPr lang="en-US" altLang="en-US" dirty="0"/>
          </a:p>
        </p:txBody>
      </p:sp>
      <p:sp>
        <p:nvSpPr>
          <p:cNvPr id="36867" name="Rectangle 2"/>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mtClean="0">
                <a:cs typeface="Times New Roman" pitchFamily="18" charset="0"/>
              </a:rPr>
              <a:t>The observed distribution of the data will dictate the appropriateness of categories</a:t>
            </a:r>
          </a:p>
          <a:p>
            <a:pPr marL="0" indent="0" eaLnBrk="1" hangingPunct="1">
              <a:lnSpc>
                <a:spcPct val="90000"/>
              </a:lnSpc>
              <a:buFont typeface="Wingdings" pitchFamily="2" charset="2"/>
              <a:buNone/>
            </a:pPr>
            <a:endParaRPr lang="en-US" sz="2000" smtClean="0">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For uniformly distributed values, there is no difference between obtaining equal counts or equal ranges, but for a skewed distribution, the categories defined by the range will be very different than those defined by equal sample size.</a:t>
            </a:r>
            <a:r>
              <a:rPr lang="en-US" smtClean="0"/>
              <a:t> </a:t>
            </a:r>
          </a:p>
          <a:p>
            <a:pPr marL="0" indent="0" eaLnBrk="1" hangingPunct="1">
              <a:lnSpc>
                <a:spcPct val="90000"/>
              </a:lnSpc>
              <a:buFont typeface="Wingdings" pitchFamily="2" charset="2"/>
              <a:buNone/>
            </a:pPr>
            <a:endParaRPr lang="en-US" sz="2000" smtClean="0"/>
          </a:p>
          <a:p>
            <a:pPr marL="0" indent="0" eaLnBrk="1" hangingPunct="1">
              <a:lnSpc>
                <a:spcPct val="90000"/>
              </a:lnSpc>
              <a:buFont typeface="Wingdings" pitchFamily="2" charset="2"/>
              <a:buNone/>
            </a:pPr>
            <a:r>
              <a:rPr lang="en-US" smtClean="0"/>
              <a:t>Conceptual breakpoints may not take account of sample size.</a:t>
            </a:r>
          </a:p>
        </p:txBody>
      </p:sp>
      <p:sp>
        <p:nvSpPr>
          <p:cNvPr id="36868" name="Rectangle 3"/>
          <p:cNvSpPr>
            <a:spLocks noGrp="1" noChangeArrowheads="1"/>
          </p:cNvSpPr>
          <p:nvPr>
            <p:ph type="title"/>
          </p:nvPr>
        </p:nvSpPr>
        <p:spPr/>
        <p:txBody>
          <a:bodyPr/>
          <a:lstStyle/>
          <a:p>
            <a:pPr eaLnBrk="1" hangingPunct="1"/>
            <a:r>
              <a:rPr lang="en-US" smtClean="0"/>
              <a:t>Methods for Summarizing Data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0E7D562-A6F3-414E-B09F-F2423AF7C7BC}" type="slidenum">
              <a:rPr lang="en-US" altLang="en-US"/>
              <a:pPr>
                <a:defRPr/>
              </a:pPr>
              <a:t>32</a:t>
            </a:fld>
            <a:endParaRPr lang="en-US" altLang="en-US" dirty="0"/>
          </a:p>
        </p:txBody>
      </p:sp>
      <p:sp>
        <p:nvSpPr>
          <p:cNvPr id="37891" name="Rectangle 2"/>
          <p:cNvSpPr>
            <a:spLocks noGrp="1" noChangeArrowheads="1"/>
          </p:cNvSpPr>
          <p:nvPr>
            <p:ph type="title"/>
          </p:nvPr>
        </p:nvSpPr>
        <p:spPr/>
        <p:txBody>
          <a:bodyPr/>
          <a:lstStyle/>
          <a:p>
            <a:pPr eaLnBrk="1" hangingPunct="1"/>
            <a:r>
              <a:rPr lang="en-US" smtClean="0"/>
              <a:t>Methods for Summarizing Data</a:t>
            </a:r>
          </a:p>
        </p:txBody>
      </p:sp>
      <p:sp>
        <p:nvSpPr>
          <p:cNvPr id="37892" name="Rectangle 3"/>
          <p:cNvSpPr>
            <a:spLocks noGrp="1" noChangeArrowheads="1"/>
          </p:cNvSpPr>
          <p:nvPr>
            <p:ph type="body" idx="1"/>
          </p:nvPr>
        </p:nvSpPr>
        <p:spPr/>
        <p:txBody>
          <a:bodyPr/>
          <a:lstStyle/>
          <a:p>
            <a:pPr marL="0" indent="0" eaLnBrk="1" hangingPunct="1">
              <a:buFont typeface="Wingdings" pitchFamily="2" charset="2"/>
              <a:buNone/>
            </a:pPr>
            <a:endParaRPr lang="en-US" smtClean="0"/>
          </a:p>
        </p:txBody>
      </p:sp>
      <p:pic>
        <p:nvPicPr>
          <p:cNvPr id="37893" name="Picture 4"/>
          <p:cNvPicPr>
            <a:picLocks noChangeAspect="1" noChangeArrowheads="1"/>
          </p:cNvPicPr>
          <p:nvPr/>
        </p:nvPicPr>
        <p:blipFill>
          <a:blip r:embed="rId2"/>
          <a:srcRect l="14946" r="14319" b="3644"/>
          <a:stretch>
            <a:fillRect/>
          </a:stretch>
        </p:blipFill>
        <p:spPr bwMode="auto">
          <a:xfrm>
            <a:off x="1319213" y="1447800"/>
            <a:ext cx="6376987" cy="4722813"/>
          </a:xfrm>
          <a:prstGeom prst="rect">
            <a:avLst/>
          </a:prstGeom>
          <a:solidFill>
            <a:srgbClr val="FFFAF7"/>
          </a:solidFill>
          <a:ln w="25400" algn="ctr">
            <a:solidFill>
              <a:srgbClr val="FF6600"/>
            </a:solid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Methods for Summarizing Data</a:t>
            </a:r>
          </a:p>
        </p:txBody>
      </p:sp>
      <p:sp>
        <p:nvSpPr>
          <p:cNvPr id="3" name="Content Placeholder 2"/>
          <p:cNvSpPr>
            <a:spLocks noGrp="1"/>
          </p:cNvSpPr>
          <p:nvPr>
            <p:ph idx="1"/>
          </p:nvPr>
        </p:nvSpPr>
        <p:spPr/>
        <p:txBody>
          <a:bodyPr/>
          <a:lstStyle/>
          <a:p>
            <a:pPr marL="0" indent="0" algn="ctr">
              <a:buFont typeface="Wingdings" pitchFamily="2" charset="2"/>
              <a:buNone/>
              <a:defRPr/>
            </a:pPr>
            <a:r>
              <a:rPr lang="en-US" smtClean="0">
                <a:cs typeface="Times New Roman" pitchFamily="18" charset="0"/>
              </a:rPr>
              <a:t>Ranking and Scoring </a:t>
            </a:r>
          </a:p>
          <a:p>
            <a:pPr marL="0" indent="0" algn="ctr">
              <a:buFont typeface="Wingdings" pitchFamily="2" charset="2"/>
              <a:buNone/>
              <a:defRPr/>
            </a:pPr>
            <a:endParaRPr lang="en-US" sz="1400" smtClean="0">
              <a:cs typeface="Times New Roman" pitchFamily="18" charset="0"/>
            </a:endParaRPr>
          </a:p>
          <a:p>
            <a:pPr marL="0" indent="0">
              <a:buFont typeface="Wingdings" pitchFamily="2" charset="2"/>
              <a:buNone/>
              <a:defRPr/>
            </a:pPr>
            <a:r>
              <a:rPr lang="en-US" smtClean="0">
                <a:cs typeface="Times New Roman" pitchFamily="18" charset="0"/>
              </a:rPr>
              <a:t>Ranking and scoring methods, unlike categorization, do not reduce the number of distinct values, but the ordering and labeling that these methods apply adds information and meaning beyond what the original values could convey. </a:t>
            </a:r>
          </a:p>
          <a:p>
            <a:pPr marL="0" indent="0">
              <a:buFont typeface="Wingdings" pitchFamily="2" charset="2"/>
              <a:buNone/>
              <a:defRPr/>
            </a:pPr>
            <a:endParaRPr lang="en-US" sz="1400" smtClean="0">
              <a:cs typeface="Times New Roman" pitchFamily="18" charset="0"/>
            </a:endParaRPr>
          </a:p>
          <a:p>
            <a:pPr marL="0" indent="0">
              <a:buFont typeface="Wingdings" pitchFamily="2" charset="2"/>
              <a:buNone/>
              <a:defRPr/>
            </a:pPr>
            <a:r>
              <a:rPr lang="en-US" smtClean="0">
                <a:cs typeface="Times New Roman" pitchFamily="18" charset="0"/>
              </a:rPr>
              <a:t>Each ranking / scoring approach has advantages and disadvantages, different balance between precision and meaning.</a:t>
            </a:r>
          </a:p>
          <a:p>
            <a:pPr>
              <a:defRPr/>
            </a:pPr>
            <a:endParaRPr lang="en-US"/>
          </a:p>
        </p:txBody>
      </p:sp>
      <p:sp>
        <p:nvSpPr>
          <p:cNvPr id="4" name="Slide Number Placeholder 3"/>
          <p:cNvSpPr>
            <a:spLocks noGrp="1"/>
          </p:cNvSpPr>
          <p:nvPr>
            <p:ph type="sldNum" sz="quarter" idx="12"/>
          </p:nvPr>
        </p:nvSpPr>
        <p:spPr/>
        <p:txBody>
          <a:bodyPr/>
          <a:lstStyle/>
          <a:p>
            <a:pPr>
              <a:defRPr/>
            </a:pPr>
            <a:fld id="{6627FAB9-1B88-48C4-A191-B10087975527}" type="slidenum">
              <a:rPr lang="en-US" altLang="en-US" smtClean="0"/>
              <a:pPr>
                <a:defRPr/>
              </a:pPr>
              <a:t>33</a:t>
            </a:fld>
            <a:endParaRPr lang="en-US" altLang="en-US"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8F7E02C1-3F5A-45A0-B9A7-AFA6152B2FA2}" type="slidenum">
              <a:rPr lang="en-US" altLang="en-US"/>
              <a:pPr>
                <a:defRPr/>
              </a:pPr>
              <a:t>34</a:t>
            </a:fld>
            <a:endParaRPr lang="en-US" altLang="en-US" dirty="0"/>
          </a:p>
        </p:txBody>
      </p:sp>
      <p:sp>
        <p:nvSpPr>
          <p:cNvPr id="39939" name="Rectangle 2"/>
          <p:cNvSpPr>
            <a:spLocks noGrp="1" noChangeArrowheads="1"/>
          </p:cNvSpPr>
          <p:nvPr>
            <p:ph type="body" idx="1"/>
          </p:nvPr>
        </p:nvSpPr>
        <p:spPr>
          <a:xfrm>
            <a:off x="457200" y="1524000"/>
            <a:ext cx="8305800" cy="4648200"/>
          </a:xfrm>
        </p:spPr>
        <p:txBody>
          <a:bodyPr/>
          <a:lstStyle/>
          <a:p>
            <a:pPr marL="0" indent="0" algn="ctr" eaLnBrk="1" hangingPunct="1">
              <a:lnSpc>
                <a:spcPct val="90000"/>
              </a:lnSpc>
              <a:buFont typeface="Wingdings" pitchFamily="2" charset="2"/>
              <a:buNone/>
            </a:pPr>
            <a:r>
              <a:rPr lang="en-US" smtClean="0">
                <a:solidFill>
                  <a:srgbClr val="FF0000"/>
                </a:solidFill>
                <a:cs typeface="Times New Roman" pitchFamily="18" charset="0"/>
              </a:rPr>
              <a:t>Integer Ranking</a:t>
            </a:r>
          </a:p>
          <a:p>
            <a:pPr marL="0" indent="0" algn="ctr" eaLnBrk="1" hangingPunct="1">
              <a:lnSpc>
                <a:spcPct val="90000"/>
              </a:lnSpc>
              <a:buFont typeface="Wingdings" pitchFamily="2" charset="2"/>
              <a:buNone/>
            </a:pPr>
            <a:endParaRPr lang="en-US" sz="1400" smtClean="0">
              <a:solidFill>
                <a:srgbClr val="FF0000"/>
              </a:solidFill>
              <a:cs typeface="Times New Roman" pitchFamily="18" charset="0"/>
            </a:endParaRPr>
          </a:p>
          <a:p>
            <a:pPr marL="0" indent="0" eaLnBrk="1" hangingPunct="1">
              <a:lnSpc>
                <a:spcPct val="90000"/>
              </a:lnSpc>
              <a:spcBef>
                <a:spcPct val="0"/>
              </a:spcBef>
              <a:buFont typeface="Wingdings" pitchFamily="2" charset="2"/>
              <a:buNone/>
            </a:pPr>
            <a:r>
              <a:rPr lang="en-US" smtClean="0">
                <a:cs typeface="Times New Roman" pitchFamily="18" charset="0"/>
              </a:rPr>
              <a:t>Simple ranking assigns integers to the sorted values of an indicator. </a:t>
            </a:r>
          </a:p>
          <a:p>
            <a:pPr marL="0" indent="0" eaLnBrk="1" hangingPunct="1">
              <a:lnSpc>
                <a:spcPct val="90000"/>
              </a:lnSpc>
              <a:spcBef>
                <a:spcPct val="0"/>
              </a:spcBef>
              <a:buFont typeface="Wingdings" pitchFamily="2" charset="2"/>
              <a:buNone/>
            </a:pPr>
            <a:endParaRPr lang="en-US" sz="1400" smtClean="0">
              <a:cs typeface="Times New Roman" pitchFamily="18" charset="0"/>
            </a:endParaRPr>
          </a:p>
          <a:p>
            <a:pPr marL="0" indent="0" eaLnBrk="1" hangingPunct="1">
              <a:lnSpc>
                <a:spcPct val="90000"/>
              </a:lnSpc>
              <a:spcBef>
                <a:spcPct val="0"/>
              </a:spcBef>
              <a:buFont typeface="Wingdings" pitchFamily="2" charset="2"/>
              <a:buNone/>
            </a:pPr>
            <a:r>
              <a:rPr lang="en-US" smtClean="0">
                <a:cs typeface="Times New Roman" pitchFamily="18" charset="0"/>
              </a:rPr>
              <a:t>For instance, if 10 areas are to be ranked according to the percent of children living in poverty, the integers 1 through 10 would be assigned. </a:t>
            </a:r>
          </a:p>
          <a:p>
            <a:pPr marL="0" indent="0" eaLnBrk="1" hangingPunct="1">
              <a:lnSpc>
                <a:spcPct val="90000"/>
              </a:lnSpc>
              <a:spcBef>
                <a:spcPct val="0"/>
              </a:spcBef>
              <a:buFont typeface="Wingdings" pitchFamily="2" charset="2"/>
              <a:buNone/>
            </a:pPr>
            <a:endParaRPr lang="en-US" sz="1400" smtClean="0">
              <a:cs typeface="Times New Roman" pitchFamily="18" charset="0"/>
            </a:endParaRPr>
          </a:p>
          <a:p>
            <a:pPr marL="0" indent="0" eaLnBrk="1" hangingPunct="1">
              <a:lnSpc>
                <a:spcPct val="90000"/>
              </a:lnSpc>
              <a:spcBef>
                <a:spcPct val="0"/>
              </a:spcBef>
              <a:buFont typeface="Wingdings" pitchFamily="2" charset="2"/>
              <a:buNone/>
            </a:pPr>
            <a:r>
              <a:rPr lang="en-US" smtClean="0">
                <a:cs typeface="Times New Roman" pitchFamily="18" charset="0"/>
              </a:rPr>
              <a:t>By definition, the differences between the ranks are uniform: the distance between rank 2 and rank 4 is equal to the distance between all other values that are two ranks apart. </a:t>
            </a:r>
            <a:endParaRPr lang="en-US" smtClean="0"/>
          </a:p>
        </p:txBody>
      </p:sp>
      <p:sp>
        <p:nvSpPr>
          <p:cNvPr id="39940" name="Rectangle 3"/>
          <p:cNvSpPr>
            <a:spLocks noGrp="1" noChangeArrowheads="1"/>
          </p:cNvSpPr>
          <p:nvPr>
            <p:ph type="title"/>
          </p:nvPr>
        </p:nvSpPr>
        <p:spPr/>
        <p:txBody>
          <a:bodyPr/>
          <a:lstStyle/>
          <a:p>
            <a:pPr eaLnBrk="1" hangingPunct="1"/>
            <a:r>
              <a:rPr lang="en-US" smtClean="0"/>
              <a:t>Methods for Summarizing Data</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4C46021-A1BE-4825-BFA4-4BA1EA164D5E}" type="slidenum">
              <a:rPr lang="en-US" altLang="en-US"/>
              <a:pPr>
                <a:defRPr/>
              </a:pPr>
              <a:t>35</a:t>
            </a:fld>
            <a:endParaRPr lang="en-US" altLang="en-US" dirty="0"/>
          </a:p>
        </p:txBody>
      </p:sp>
      <p:sp>
        <p:nvSpPr>
          <p:cNvPr id="40963" name="Rectangle 2"/>
          <p:cNvSpPr>
            <a:spLocks noGrp="1" noChangeArrowheads="1"/>
          </p:cNvSpPr>
          <p:nvPr>
            <p:ph type="body" idx="1"/>
          </p:nvPr>
        </p:nvSpPr>
        <p:spPr>
          <a:xfrm>
            <a:off x="457200" y="1371600"/>
            <a:ext cx="8305800" cy="4800600"/>
          </a:xfrm>
        </p:spPr>
        <p:txBody>
          <a:bodyPr/>
          <a:lstStyle/>
          <a:p>
            <a:pPr marL="0" indent="0" algn="ctr" eaLnBrk="1" hangingPunct="1">
              <a:lnSpc>
                <a:spcPct val="90000"/>
              </a:lnSpc>
              <a:buFont typeface="Wingdings" pitchFamily="2" charset="2"/>
              <a:buNone/>
            </a:pPr>
            <a:r>
              <a:rPr lang="en-US" b="1" smtClean="0">
                <a:solidFill>
                  <a:srgbClr val="FF0000"/>
                </a:solidFill>
                <a:cs typeface="Times New Roman" pitchFamily="18" charset="0"/>
              </a:rPr>
              <a:t>Ranking with Percentile Rescaling</a:t>
            </a:r>
          </a:p>
          <a:p>
            <a:pPr marL="0" indent="0" algn="ctr" eaLnBrk="1" hangingPunct="1">
              <a:lnSpc>
                <a:spcPct val="90000"/>
              </a:lnSpc>
              <a:buFont typeface="Wingdings" pitchFamily="2" charset="2"/>
              <a:buNone/>
            </a:pPr>
            <a:endParaRPr lang="en-US" sz="1200" b="1" smtClean="0">
              <a:solidFill>
                <a:srgbClr val="660066"/>
              </a:solidFill>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Translate the position of a value on one scale to exactly the same position on another. </a:t>
            </a:r>
          </a:p>
          <a:p>
            <a:pPr marL="0" indent="0" eaLnBrk="1" hangingPunct="1">
              <a:lnSpc>
                <a:spcPct val="90000"/>
              </a:lnSpc>
              <a:buFont typeface="Wingdings" pitchFamily="2" charset="2"/>
              <a:buNone/>
            </a:pPr>
            <a:endParaRPr lang="en-US" sz="1200" smtClean="0">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For example, for an area poverty percent that is at the 25th percentile of all 10 counties, assign it the value of 2.5 along the range 0-10.</a:t>
            </a:r>
          </a:p>
          <a:p>
            <a:pPr marL="0" indent="0" eaLnBrk="1" hangingPunct="1">
              <a:lnSpc>
                <a:spcPct val="90000"/>
              </a:lnSpc>
              <a:buFont typeface="Wingdings" pitchFamily="2" charset="2"/>
              <a:buNone/>
            </a:pPr>
            <a:endParaRPr lang="en-US" sz="1200" smtClean="0">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The percentile rescaled values are ranks in the same order as simple integer ranks, but the distances between them are not uniform; they mirror the relative distances in the original data. </a:t>
            </a:r>
          </a:p>
        </p:txBody>
      </p:sp>
      <p:sp>
        <p:nvSpPr>
          <p:cNvPr id="40964" name="Rectangle 3"/>
          <p:cNvSpPr>
            <a:spLocks noGrp="1" noChangeArrowheads="1"/>
          </p:cNvSpPr>
          <p:nvPr>
            <p:ph type="title"/>
          </p:nvPr>
        </p:nvSpPr>
        <p:spPr/>
        <p:txBody>
          <a:bodyPr/>
          <a:lstStyle/>
          <a:p>
            <a:pPr eaLnBrk="1" hangingPunct="1"/>
            <a:r>
              <a:rPr lang="en-US" smtClean="0"/>
              <a:t>Methods for Summarizing Data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92BC781D-6549-402D-B808-30E30517304F}" type="slidenum">
              <a:rPr lang="en-US" altLang="en-US"/>
              <a:pPr>
                <a:defRPr/>
              </a:pPr>
              <a:t>36</a:t>
            </a:fld>
            <a:endParaRPr lang="en-US" altLang="en-US" dirty="0"/>
          </a:p>
        </p:txBody>
      </p:sp>
      <p:sp>
        <p:nvSpPr>
          <p:cNvPr id="41987" name="Rectangle 2"/>
          <p:cNvSpPr>
            <a:spLocks noGrp="1" noChangeArrowheads="1"/>
          </p:cNvSpPr>
          <p:nvPr>
            <p:ph type="body" idx="1"/>
          </p:nvPr>
        </p:nvSpPr>
        <p:spPr/>
        <p:txBody>
          <a:bodyPr/>
          <a:lstStyle/>
          <a:p>
            <a:pPr marL="0" indent="0" eaLnBrk="1" hangingPunct="1">
              <a:buFont typeface="Wingdings" pitchFamily="2" charset="2"/>
              <a:buNone/>
            </a:pPr>
            <a:r>
              <a:rPr lang="en-US" smtClean="0"/>
              <a:t>Calculate the location of values on a scale of 0-100 (percentile).</a:t>
            </a:r>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r>
              <a:rPr lang="en-US" smtClean="0"/>
              <a:t>Then, if desired, translate the percentile to a new range.</a:t>
            </a:r>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algn="ctr" eaLnBrk="1" hangingPunct="1">
              <a:buFont typeface="Wingdings" pitchFamily="2" charset="2"/>
              <a:buNone/>
            </a:pPr>
            <a:r>
              <a:rPr lang="en-US" smtClean="0"/>
              <a:t>Choosing a particular range may aid interpretation</a:t>
            </a:r>
          </a:p>
        </p:txBody>
      </p:sp>
      <p:pic>
        <p:nvPicPr>
          <p:cNvPr id="41988" name="Picture 3" descr="CENTILE"/>
          <p:cNvPicPr>
            <a:picLocks noChangeAspect="1" noChangeArrowheads="1"/>
          </p:cNvPicPr>
          <p:nvPr/>
        </p:nvPicPr>
        <p:blipFill>
          <a:blip r:embed="rId2"/>
          <a:srcRect/>
          <a:stretch>
            <a:fillRect/>
          </a:stretch>
        </p:blipFill>
        <p:spPr bwMode="auto">
          <a:xfrm>
            <a:off x="538163" y="2819400"/>
            <a:ext cx="7843837" cy="750888"/>
          </a:xfrm>
          <a:prstGeom prst="rect">
            <a:avLst/>
          </a:prstGeom>
          <a:solidFill>
            <a:srgbClr val="FFCC99">
              <a:alpha val="14902"/>
            </a:srgbClr>
          </a:solidFill>
          <a:ln w="25400">
            <a:solidFill>
              <a:srgbClr val="500000"/>
            </a:solidFill>
            <a:miter lim="800000"/>
            <a:headEnd/>
            <a:tailEnd/>
          </a:ln>
        </p:spPr>
      </p:pic>
      <p:pic>
        <p:nvPicPr>
          <p:cNvPr id="41989" name="Picture 4" descr="RESCALE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838200" y="4876800"/>
            <a:ext cx="7175500" cy="484188"/>
          </a:xfrm>
          <a:prstGeom prst="rect">
            <a:avLst/>
          </a:prstGeom>
          <a:solidFill>
            <a:srgbClr val="FFCC99">
              <a:alpha val="14902"/>
            </a:srgbClr>
          </a:solidFill>
          <a:ln w="9525">
            <a:solidFill>
              <a:srgbClr val="500000"/>
            </a:solidFill>
            <a:miter lim="800000"/>
            <a:headEnd/>
            <a:tailEnd/>
          </a:ln>
        </p:spPr>
      </p:pic>
      <p:sp>
        <p:nvSpPr>
          <p:cNvPr id="41990" name="Rectangle 5"/>
          <p:cNvSpPr>
            <a:spLocks noGrp="1" noChangeArrowheads="1"/>
          </p:cNvSpPr>
          <p:nvPr>
            <p:ph type="title"/>
          </p:nvPr>
        </p:nvSpPr>
        <p:spPr/>
        <p:txBody>
          <a:bodyPr/>
          <a:lstStyle/>
          <a:p>
            <a:pPr eaLnBrk="1" hangingPunct="1"/>
            <a:r>
              <a:rPr lang="en-US" smtClean="0"/>
              <a:t>Methods for Summarizing Data</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8E76B24-685F-4144-A88D-4DEB8898B224}" type="slidenum">
              <a:rPr lang="en-US" altLang="en-US"/>
              <a:pPr>
                <a:defRPr/>
              </a:pPr>
              <a:t>37</a:t>
            </a:fld>
            <a:endParaRPr lang="en-US" altLang="en-US" dirty="0"/>
          </a:p>
        </p:txBody>
      </p:sp>
      <p:sp>
        <p:nvSpPr>
          <p:cNvPr id="43011" name="Rectangle 2"/>
          <p:cNvSpPr>
            <a:spLocks noGrp="1" noChangeArrowheads="1"/>
          </p:cNvSpPr>
          <p:nvPr>
            <p:ph type="body" idx="1"/>
          </p:nvPr>
        </p:nvSpPr>
        <p:spPr/>
        <p:txBody>
          <a:bodyPr/>
          <a:lstStyle/>
          <a:p>
            <a:pPr marL="0" indent="0" algn="ctr" eaLnBrk="1" hangingPunct="1">
              <a:lnSpc>
                <a:spcPct val="90000"/>
              </a:lnSpc>
              <a:buFont typeface="Wingdings" pitchFamily="2" charset="2"/>
              <a:buNone/>
            </a:pPr>
            <a:r>
              <a:rPr lang="en-US" smtClean="0">
                <a:solidFill>
                  <a:srgbClr val="FF0000"/>
                </a:solidFill>
              </a:rPr>
              <a:t>Ranking with </a:t>
            </a:r>
            <a:r>
              <a:rPr lang="en-US" b="1" smtClean="0">
                <a:solidFill>
                  <a:srgbClr val="FF0000"/>
                </a:solidFill>
              </a:rPr>
              <a:t>Z-scores and Z-tests</a:t>
            </a:r>
            <a:endParaRPr lang="en-US" b="1" smtClean="0">
              <a:solidFill>
                <a:srgbClr val="FF0000"/>
              </a:solidFill>
              <a:cs typeface="Times New Roman" pitchFamily="18" charset="0"/>
            </a:endParaRPr>
          </a:p>
          <a:p>
            <a:pPr marL="0" indent="0" eaLnBrk="1" hangingPunct="1">
              <a:lnSpc>
                <a:spcPct val="90000"/>
              </a:lnSpc>
              <a:buFont typeface="Wingdings" pitchFamily="2" charset="2"/>
              <a:buNone/>
            </a:pPr>
            <a:endParaRPr lang="en-US" sz="1800" smtClean="0">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z-scores are anchored by the mean and standard deviation of the original values, and rescaled such that the new mean is 0 and the new standard deviation is 1. </a:t>
            </a:r>
          </a:p>
          <a:p>
            <a:pPr marL="0" indent="0" eaLnBrk="1" hangingPunct="1">
              <a:lnSpc>
                <a:spcPct val="90000"/>
              </a:lnSpc>
              <a:buFont typeface="Wingdings" pitchFamily="2" charset="2"/>
              <a:buNone/>
            </a:pPr>
            <a:endParaRPr lang="en-US" smtClean="0">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The distances between z-scores are not uniform—they  correspond to points on the standard normal curve, with a theoretical range of approximately -3 to +3. </a:t>
            </a:r>
          </a:p>
        </p:txBody>
      </p:sp>
      <p:sp>
        <p:nvSpPr>
          <p:cNvPr id="43012" name="Rectangle 3"/>
          <p:cNvSpPr>
            <a:spLocks noGrp="1" noChangeArrowheads="1"/>
          </p:cNvSpPr>
          <p:nvPr>
            <p:ph type="title"/>
          </p:nvPr>
        </p:nvSpPr>
        <p:spPr/>
        <p:txBody>
          <a:bodyPr/>
          <a:lstStyle/>
          <a:p>
            <a:pPr eaLnBrk="1" hangingPunct="1"/>
            <a:r>
              <a:rPr lang="en-US" smtClean="0"/>
              <a:t>Methods for Summarizing Data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4849B5-DFE8-4E49-B631-C5FC45AE670C}" type="slidenum">
              <a:rPr lang="en-US" altLang="en-US"/>
              <a:pPr>
                <a:defRPr/>
              </a:pPr>
              <a:t>38</a:t>
            </a:fld>
            <a:endParaRPr lang="en-US" altLang="en-US" dirty="0"/>
          </a:p>
        </p:txBody>
      </p:sp>
      <p:sp>
        <p:nvSpPr>
          <p:cNvPr id="44035" name="Rectangle 2"/>
          <p:cNvSpPr>
            <a:spLocks noGrp="1" noChangeArrowheads="1"/>
          </p:cNvSpPr>
          <p:nvPr>
            <p:ph type="body" idx="1"/>
          </p:nvPr>
        </p:nvSpPr>
        <p:spPr>
          <a:xfrm>
            <a:off x="457200" y="1447800"/>
            <a:ext cx="8305800" cy="4724400"/>
          </a:xfrm>
        </p:spPr>
        <p:txBody>
          <a:bodyPr/>
          <a:lstStyle/>
          <a:p>
            <a:pPr marL="0" indent="0" algn="ctr" eaLnBrk="1" hangingPunct="1">
              <a:lnSpc>
                <a:spcPct val="90000"/>
              </a:lnSpc>
              <a:buFont typeface="Wingdings" pitchFamily="2" charset="2"/>
              <a:buNone/>
            </a:pPr>
            <a:r>
              <a:rPr lang="en-US" smtClean="0"/>
              <a:t> </a:t>
            </a:r>
            <a:r>
              <a:rPr lang="en-US" smtClean="0">
                <a:solidFill>
                  <a:srgbClr val="FF0000"/>
                </a:solidFill>
              </a:rPr>
              <a:t>Ranking with </a:t>
            </a:r>
            <a:r>
              <a:rPr lang="en-US" b="1" smtClean="0">
                <a:solidFill>
                  <a:srgbClr val="FF0000"/>
                </a:solidFill>
              </a:rPr>
              <a:t>Z-scores and Z-tests</a:t>
            </a:r>
          </a:p>
          <a:p>
            <a:pPr marL="0" indent="0" algn="ctr" eaLnBrk="1" hangingPunct="1">
              <a:lnSpc>
                <a:spcPct val="90000"/>
              </a:lnSpc>
              <a:buFont typeface="Wingdings" pitchFamily="2" charset="2"/>
              <a:buNone/>
            </a:pPr>
            <a:endParaRPr lang="en-US" sz="1000" b="1" smtClean="0">
              <a:solidFill>
                <a:srgbClr val="FF0000"/>
              </a:solidFill>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z-tests are separate statistical tests of the difference between each area indicator and a standard; they are not points on one curve. </a:t>
            </a:r>
          </a:p>
          <a:p>
            <a:pPr marL="0" indent="0" eaLnBrk="1" hangingPunct="1">
              <a:lnSpc>
                <a:spcPct val="90000"/>
              </a:lnSpc>
              <a:buFont typeface="Wingdings" pitchFamily="2" charset="2"/>
              <a:buNone/>
            </a:pPr>
            <a:endParaRPr lang="en-US" sz="1200" smtClean="0">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Both the order of the data and the relative distances between the data points are "adjusted" according to the varying population sizes in the areas of interest. </a:t>
            </a:r>
          </a:p>
          <a:p>
            <a:pPr marL="0" indent="0" eaLnBrk="1" hangingPunct="1">
              <a:lnSpc>
                <a:spcPct val="90000"/>
              </a:lnSpc>
              <a:buFont typeface="Wingdings" pitchFamily="2" charset="2"/>
              <a:buNone/>
            </a:pPr>
            <a:endParaRPr lang="en-US" sz="1200" smtClean="0">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The values are determined by the "standard“ used for comparison; an external standard adds equivalence across indicators and within an indicator over time.</a:t>
            </a:r>
            <a:r>
              <a:rPr lang="en-US" smtClean="0"/>
              <a:t> </a:t>
            </a:r>
          </a:p>
        </p:txBody>
      </p:sp>
      <p:sp>
        <p:nvSpPr>
          <p:cNvPr id="44036" name="Rectangle 3"/>
          <p:cNvSpPr>
            <a:spLocks noGrp="1" noChangeArrowheads="1"/>
          </p:cNvSpPr>
          <p:nvPr>
            <p:ph type="title"/>
          </p:nvPr>
        </p:nvSpPr>
        <p:spPr/>
        <p:txBody>
          <a:bodyPr/>
          <a:lstStyle/>
          <a:p>
            <a:pPr eaLnBrk="1" hangingPunct="1"/>
            <a:r>
              <a:rPr lang="en-US" smtClean="0"/>
              <a:t>Methods for Summarizing Data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11C0C37-A70C-4120-81F3-7BA2F74A0BF5}" type="slidenum">
              <a:rPr lang="en-US" altLang="en-US"/>
              <a:pPr>
                <a:defRPr/>
              </a:pPr>
              <a:t>3</a:t>
            </a:fld>
            <a:endParaRPr lang="en-US" altLang="en-US" dirty="0"/>
          </a:p>
        </p:txBody>
      </p:sp>
      <p:sp>
        <p:nvSpPr>
          <p:cNvPr id="8195" name="Rectangle 2"/>
          <p:cNvSpPr>
            <a:spLocks noGrp="1" noChangeArrowheads="1"/>
          </p:cNvSpPr>
          <p:nvPr>
            <p:ph type="body" idx="1"/>
          </p:nvPr>
        </p:nvSpPr>
        <p:spPr/>
        <p:txBody>
          <a:bodyPr/>
          <a:lstStyle/>
          <a:p>
            <a:pPr marL="288925" indent="-288925" algn="ctr" eaLnBrk="1" hangingPunct="1">
              <a:spcBef>
                <a:spcPct val="0"/>
              </a:spcBef>
              <a:buFont typeface="Symbol" pitchFamily="18" charset="2"/>
              <a:buNone/>
            </a:pPr>
            <a:r>
              <a:rPr lang="en-US" smtClean="0"/>
              <a:t>And within and across data sources, multiple versions of an indicator can be selected for analysis</a:t>
            </a:r>
          </a:p>
          <a:p>
            <a:pPr marL="288925" indent="-288925" algn="ctr" eaLnBrk="1" hangingPunct="1">
              <a:spcBef>
                <a:spcPct val="0"/>
              </a:spcBef>
              <a:buFont typeface="Symbol" pitchFamily="18" charset="2"/>
              <a:buNone/>
            </a:pPr>
            <a:endParaRPr lang="en-US" sz="1400" smtClean="0"/>
          </a:p>
          <a:p>
            <a:pPr marL="1370013" lvl="2" indent="-414338" eaLnBrk="1" hangingPunct="1">
              <a:spcBef>
                <a:spcPct val="0"/>
              </a:spcBef>
              <a:buFont typeface="Monotype Sorts" pitchFamily="2" charset="2"/>
              <a:buChar char="l"/>
            </a:pPr>
            <a:r>
              <a:rPr lang="en-US" sz="2800" smtClean="0"/>
              <a:t>Overall frequency of occurrence</a:t>
            </a:r>
          </a:p>
          <a:p>
            <a:pPr marL="1370013" lvl="2" indent="-414338" eaLnBrk="1" hangingPunct="1">
              <a:spcBef>
                <a:spcPct val="0"/>
              </a:spcBef>
              <a:buFont typeface="Monotype Sorts" pitchFamily="2" charset="2"/>
              <a:buChar char="l"/>
            </a:pPr>
            <a:r>
              <a:rPr lang="en-US" sz="2800" smtClean="0"/>
              <a:t>Overall rate of occurrence</a:t>
            </a:r>
          </a:p>
          <a:p>
            <a:pPr marL="1370013" lvl="2" indent="-414338" eaLnBrk="1" hangingPunct="1">
              <a:spcBef>
                <a:spcPct val="0"/>
              </a:spcBef>
              <a:buFont typeface="Monotype Sorts" pitchFamily="2" charset="2"/>
              <a:buChar char="l"/>
            </a:pPr>
            <a:r>
              <a:rPr lang="en-US" sz="2800" smtClean="0"/>
              <a:t>Subpopulation frequencies of occurrence</a:t>
            </a:r>
          </a:p>
          <a:p>
            <a:pPr marL="1370013" lvl="2" indent="-414338" eaLnBrk="1" hangingPunct="1">
              <a:spcBef>
                <a:spcPct val="0"/>
              </a:spcBef>
              <a:buFont typeface="Monotype Sorts" pitchFamily="2" charset="2"/>
              <a:buChar char="l"/>
            </a:pPr>
            <a:r>
              <a:rPr lang="en-US" sz="2800" smtClean="0"/>
              <a:t>Subpopulation rates of occurrence</a:t>
            </a:r>
          </a:p>
          <a:p>
            <a:pPr marL="1370013" lvl="2" indent="-414338" eaLnBrk="1" hangingPunct="1">
              <a:spcBef>
                <a:spcPct val="0"/>
              </a:spcBef>
              <a:buFont typeface="Monotype Sorts" pitchFamily="2" charset="2"/>
              <a:buChar char="l"/>
            </a:pPr>
            <a:r>
              <a:rPr lang="en-US" sz="2800" smtClean="0"/>
              <a:t>Geographic variation</a:t>
            </a:r>
          </a:p>
          <a:p>
            <a:pPr marL="1370013" lvl="2" indent="-414338" eaLnBrk="1" hangingPunct="1">
              <a:spcBef>
                <a:spcPct val="0"/>
              </a:spcBef>
              <a:buFont typeface="Monotype Sorts" pitchFamily="2" charset="2"/>
              <a:buChar char="l"/>
            </a:pPr>
            <a:r>
              <a:rPr lang="en-US" sz="2800" smtClean="0"/>
              <a:t>Time trend</a:t>
            </a:r>
          </a:p>
          <a:p>
            <a:pPr marL="1370013" lvl="2" indent="-414338" eaLnBrk="1" hangingPunct="1">
              <a:spcBef>
                <a:spcPct val="0"/>
              </a:spcBef>
              <a:buFont typeface="Monotype Sorts" pitchFamily="2" charset="2"/>
              <a:buChar char="l"/>
            </a:pPr>
            <a:r>
              <a:rPr lang="en-US" sz="2800" smtClean="0"/>
              <a:t>Combination of multiple related indicators</a:t>
            </a:r>
          </a:p>
          <a:p>
            <a:pPr marL="1370013" lvl="2" indent="-414338" eaLnBrk="1" hangingPunct="1">
              <a:spcBef>
                <a:spcPct val="0"/>
              </a:spcBef>
              <a:buFont typeface="Monotype Sorts" pitchFamily="2" charset="2"/>
              <a:buChar char="l"/>
            </a:pPr>
            <a:r>
              <a:rPr lang="en-US" sz="2800" smtClean="0"/>
              <a:t>Distance from a standard or goal </a:t>
            </a:r>
          </a:p>
        </p:txBody>
      </p:sp>
      <p:sp>
        <p:nvSpPr>
          <p:cNvPr id="8196" name="Rectangle 3"/>
          <p:cNvSpPr>
            <a:spLocks noGrp="1" noChangeArrowheads="1"/>
          </p:cNvSpPr>
          <p:nvPr>
            <p:ph type="title"/>
          </p:nvPr>
        </p:nvSpPr>
        <p:spPr/>
        <p:txBody>
          <a:bodyPr/>
          <a:lstStyle/>
          <a:p>
            <a:pPr eaLnBrk="1" hangingPunct="1"/>
            <a:r>
              <a:rPr lang="en-US" smtClean="0"/>
              <a:t>The Landscape for Summarizing Data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4C3A1D0-3E5C-4A88-A5E6-9D37A7DB43CF}" type="slidenum">
              <a:rPr lang="en-US" altLang="en-US"/>
              <a:pPr>
                <a:defRPr/>
              </a:pPr>
              <a:t>39</a:t>
            </a:fld>
            <a:endParaRPr lang="en-US" altLang="en-US" dirty="0"/>
          </a:p>
        </p:txBody>
      </p:sp>
      <p:sp>
        <p:nvSpPr>
          <p:cNvPr id="45059" name="Rectangle 2"/>
          <p:cNvSpPr>
            <a:spLocks noGrp="1" noChangeArrowheads="1"/>
          </p:cNvSpPr>
          <p:nvPr>
            <p:ph type="body" idx="1"/>
          </p:nvPr>
        </p:nvSpPr>
        <p:spPr/>
        <p:txBody>
          <a:bodyPr/>
          <a:lstStyle/>
          <a:p>
            <a:pPr marL="0" indent="0" eaLnBrk="1" hangingPunct="1">
              <a:lnSpc>
                <a:spcPct val="90000"/>
              </a:lnSpc>
              <a:spcBef>
                <a:spcPct val="0"/>
              </a:spcBef>
              <a:buFont typeface="Wingdings" pitchFamily="2" charset="2"/>
              <a:buNone/>
            </a:pPr>
            <a:r>
              <a:rPr lang="en-US" smtClean="0"/>
              <a:t>Z-scores treat indicator values as though they were  individuals.</a:t>
            </a:r>
          </a:p>
          <a:p>
            <a:pPr marL="0" indent="0" eaLnBrk="1" hangingPunct="1">
              <a:lnSpc>
                <a:spcPct val="90000"/>
              </a:lnSpc>
              <a:spcBef>
                <a:spcPct val="0"/>
              </a:spcBef>
              <a:buFont typeface="Wingdings" pitchFamily="2" charset="2"/>
              <a:buNone/>
            </a:pPr>
            <a:endParaRPr lang="en-US" sz="1400" smtClean="0"/>
          </a:p>
          <a:p>
            <a:pPr marL="0" indent="0" eaLnBrk="1" hangingPunct="1">
              <a:lnSpc>
                <a:spcPct val="90000"/>
              </a:lnSpc>
              <a:spcBef>
                <a:spcPct val="0"/>
              </a:spcBef>
              <a:buFont typeface="Wingdings" pitchFamily="2" charset="2"/>
              <a:buNone/>
            </a:pPr>
            <a:r>
              <a:rPr lang="en-US" smtClean="0"/>
              <a:t>Z-tests treat indicator values as summary statistics.</a:t>
            </a:r>
          </a:p>
          <a:p>
            <a:pPr marL="0" indent="0" eaLnBrk="1" hangingPunct="1">
              <a:lnSpc>
                <a:spcPct val="90000"/>
              </a:lnSpc>
              <a:buFont typeface="Wingdings" pitchFamily="2" charset="2"/>
              <a:buNone/>
            </a:pPr>
            <a:endParaRPr lang="en-US" smtClean="0"/>
          </a:p>
          <a:p>
            <a:pPr marL="0" indent="0" eaLnBrk="1" hangingPunct="1">
              <a:lnSpc>
                <a:spcPct val="90000"/>
              </a:lnSpc>
              <a:buFont typeface="Wingdings" pitchFamily="2" charset="2"/>
              <a:buNone/>
            </a:pPr>
            <a:endParaRPr lang="en-US" smtClean="0"/>
          </a:p>
          <a:p>
            <a:pPr marL="0" indent="0" eaLnBrk="1" hangingPunct="1">
              <a:lnSpc>
                <a:spcPct val="90000"/>
              </a:lnSpc>
              <a:buFont typeface="Wingdings" pitchFamily="2" charset="2"/>
              <a:buNone/>
            </a:pPr>
            <a:endParaRPr lang="en-US" smtClean="0"/>
          </a:p>
          <a:p>
            <a:pPr marL="0" indent="0" eaLnBrk="1" hangingPunct="1">
              <a:lnSpc>
                <a:spcPct val="90000"/>
              </a:lnSpc>
              <a:buFont typeface="Wingdings" pitchFamily="2" charset="2"/>
              <a:buNone/>
            </a:pPr>
            <a:endParaRPr lang="en-US" smtClean="0"/>
          </a:p>
          <a:p>
            <a:pPr marL="0" indent="0" eaLnBrk="1" hangingPunct="1">
              <a:lnSpc>
                <a:spcPct val="90000"/>
              </a:lnSpc>
              <a:spcBef>
                <a:spcPct val="0"/>
              </a:spcBef>
              <a:buFont typeface="Wingdings" pitchFamily="2" charset="2"/>
              <a:buNone/>
            </a:pPr>
            <a:endParaRPr lang="en-US" sz="2400" smtClean="0"/>
          </a:p>
          <a:p>
            <a:pPr marL="0" indent="0" eaLnBrk="1" hangingPunct="1">
              <a:lnSpc>
                <a:spcPct val="90000"/>
              </a:lnSpc>
              <a:spcBef>
                <a:spcPct val="0"/>
              </a:spcBef>
              <a:buFont typeface="Wingdings" pitchFamily="2" charset="2"/>
              <a:buNone/>
            </a:pPr>
            <a:r>
              <a:rPr lang="en-US" sz="2400" smtClean="0"/>
              <a:t>	the mean is the	       the standard is the overall</a:t>
            </a:r>
          </a:p>
          <a:p>
            <a:pPr marL="0" indent="0" eaLnBrk="1" hangingPunct="1">
              <a:lnSpc>
                <a:spcPct val="90000"/>
              </a:lnSpc>
              <a:spcBef>
                <a:spcPct val="0"/>
              </a:spcBef>
              <a:buFont typeface="Wingdings" pitchFamily="2" charset="2"/>
              <a:buNone/>
            </a:pPr>
            <a:r>
              <a:rPr lang="en-US" sz="2400" smtClean="0"/>
              <a:t>      	  mean of the indicators        indicator value</a:t>
            </a:r>
          </a:p>
          <a:p>
            <a:pPr marL="0" indent="0" eaLnBrk="1" hangingPunct="1">
              <a:lnSpc>
                <a:spcPct val="90000"/>
              </a:lnSpc>
              <a:spcBef>
                <a:spcPct val="0"/>
              </a:spcBef>
              <a:buFont typeface="Wingdings" pitchFamily="2" charset="2"/>
              <a:buNone/>
            </a:pPr>
            <a:r>
              <a:rPr lang="en-US" sz="2400" smtClean="0"/>
              <a:t>	n=# of indicators	       n=# in pop. being tested </a:t>
            </a:r>
          </a:p>
        </p:txBody>
      </p:sp>
      <p:pic>
        <p:nvPicPr>
          <p:cNvPr id="45060" name="Picture 3" descr="ZSC_V_ZT"/>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76375" y="3216275"/>
            <a:ext cx="6143625" cy="1736725"/>
          </a:xfrm>
          <a:prstGeom prst="rect">
            <a:avLst/>
          </a:prstGeom>
          <a:solidFill>
            <a:schemeClr val="folHlink">
              <a:alpha val="10196"/>
            </a:schemeClr>
          </a:solidFill>
          <a:ln w="25400">
            <a:solidFill>
              <a:schemeClr val="folHlink"/>
            </a:solidFill>
            <a:miter lim="800000"/>
            <a:headEnd/>
            <a:tailEnd/>
          </a:ln>
        </p:spPr>
      </p:pic>
      <p:sp>
        <p:nvSpPr>
          <p:cNvPr id="45061" name="Rectangle 4"/>
          <p:cNvSpPr>
            <a:spLocks noGrp="1" noChangeArrowheads="1"/>
          </p:cNvSpPr>
          <p:nvPr>
            <p:ph type="title"/>
          </p:nvPr>
        </p:nvSpPr>
        <p:spPr/>
        <p:txBody>
          <a:bodyPr/>
          <a:lstStyle/>
          <a:p>
            <a:pPr eaLnBrk="1" hangingPunct="1"/>
            <a:r>
              <a:rPr lang="en-US" smtClean="0"/>
              <a:t>Methods for Summarizing Data</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a:xfrm>
            <a:off x="3124200" y="6400800"/>
            <a:ext cx="2895600" cy="304800"/>
          </a:xfrm>
        </p:spPr>
        <p:txBody>
          <a:bodyPr/>
          <a:lstStyle/>
          <a:p>
            <a:pPr algn="ctr">
              <a:defRPr/>
            </a:pPr>
            <a:fld id="{E5C45FBD-6D14-4E5F-B845-98308129E680}" type="slidenum">
              <a:rPr lang="en-US"/>
              <a:pPr algn="ctr">
                <a:defRPr/>
              </a:pPr>
              <a:t>40</a:t>
            </a:fld>
            <a:endParaRPr lang="en-US" dirty="0"/>
          </a:p>
        </p:txBody>
      </p:sp>
      <p:sp>
        <p:nvSpPr>
          <p:cNvPr id="46083" name="Rectangle 2"/>
          <p:cNvSpPr>
            <a:spLocks noGrp="1" noChangeArrowheads="1"/>
          </p:cNvSpPr>
          <p:nvPr>
            <p:ph type="title"/>
          </p:nvPr>
        </p:nvSpPr>
        <p:spPr/>
        <p:txBody>
          <a:bodyPr/>
          <a:lstStyle/>
          <a:p>
            <a:pPr eaLnBrk="1" hangingPunct="1"/>
            <a:r>
              <a:rPr lang="en-US" smtClean="0"/>
              <a:t>Methods for Summarizing Data</a:t>
            </a:r>
          </a:p>
        </p:txBody>
      </p:sp>
      <p:sp>
        <p:nvSpPr>
          <p:cNvPr id="51204" name="Rectangle 3"/>
          <p:cNvSpPr>
            <a:spLocks noGrp="1" noChangeArrowheads="1"/>
          </p:cNvSpPr>
          <p:nvPr>
            <p:ph type="body" idx="1"/>
          </p:nvPr>
        </p:nvSpPr>
        <p:spPr>
          <a:xfrm>
            <a:off x="457200" y="1371600"/>
            <a:ext cx="8305800" cy="4800600"/>
          </a:xfrm>
        </p:spPr>
        <p:txBody>
          <a:bodyPr/>
          <a:lstStyle/>
          <a:p>
            <a:pPr marL="225425" indent="-225425" algn="ctr" eaLnBrk="1" hangingPunct="1">
              <a:spcBef>
                <a:spcPct val="0"/>
              </a:spcBef>
              <a:buFont typeface="Wingdings" pitchFamily="2" charset="2"/>
              <a:buNone/>
              <a:defRPr/>
            </a:pPr>
            <a:r>
              <a:rPr lang="en-US" smtClean="0">
                <a:solidFill>
                  <a:srgbClr val="FF0000"/>
                </a:solidFill>
              </a:rPr>
              <a:t>Composite Measures</a:t>
            </a:r>
          </a:p>
          <a:p>
            <a:pPr marL="225425" indent="-225425" algn="ctr" eaLnBrk="1" hangingPunct="1">
              <a:spcBef>
                <a:spcPct val="0"/>
              </a:spcBef>
              <a:buFont typeface="Wingdings" pitchFamily="2" charset="2"/>
              <a:buNone/>
              <a:defRPr/>
            </a:pPr>
            <a:endParaRPr lang="en-US" sz="1200" smtClean="0"/>
          </a:p>
          <a:p>
            <a:pPr marL="225425" indent="-225425" eaLnBrk="1" hangingPunct="1">
              <a:spcBef>
                <a:spcPct val="0"/>
              </a:spcBef>
              <a:buFont typeface="Wingdings" pitchFamily="2" charset="2"/>
              <a:buNone/>
              <a:defRPr/>
            </a:pPr>
            <a:r>
              <a:rPr lang="en-US" smtClean="0"/>
              <a:t>Handle collinearity while preserving information</a:t>
            </a:r>
          </a:p>
          <a:p>
            <a:pPr marL="225425" indent="-225425" eaLnBrk="1" hangingPunct="1">
              <a:spcBef>
                <a:spcPct val="0"/>
              </a:spcBef>
              <a:buFont typeface="Wingdings" pitchFamily="2" charset="2"/>
              <a:buNone/>
              <a:defRPr/>
            </a:pPr>
            <a:r>
              <a:rPr lang="en-US" smtClean="0"/>
              <a:t>Improve Interpretability—more informative</a:t>
            </a:r>
          </a:p>
          <a:p>
            <a:pPr marL="225425" indent="-225425" eaLnBrk="1" hangingPunct="1">
              <a:spcBef>
                <a:spcPct val="0"/>
              </a:spcBef>
              <a:buFont typeface="Wingdings" pitchFamily="2" charset="2"/>
              <a:buNone/>
              <a:defRPr/>
            </a:pPr>
            <a:r>
              <a:rPr lang="en-US" smtClean="0"/>
              <a:t>Avoid potential bias in single variables</a:t>
            </a:r>
          </a:p>
          <a:p>
            <a:pPr marL="457200" indent="0" eaLnBrk="1" hangingPunct="1">
              <a:buClr>
                <a:srgbClr val="CC9900"/>
              </a:buClr>
              <a:buFont typeface="Wingdings" pitchFamily="2" charset="2"/>
              <a:buNone/>
              <a:defRPr/>
            </a:pPr>
            <a:endParaRPr lang="en-US" sz="1200" b="1" u="sng" smtClean="0">
              <a:solidFill>
                <a:schemeClr val="bg2"/>
              </a:solidFill>
            </a:endParaRPr>
          </a:p>
          <a:p>
            <a:pPr marL="346075" indent="0" eaLnBrk="1" hangingPunct="1">
              <a:buClr>
                <a:srgbClr val="CC9900"/>
              </a:buClr>
              <a:buFont typeface="Wingdings" pitchFamily="2" charset="2"/>
              <a:buNone/>
              <a:defRPr/>
            </a:pPr>
            <a:r>
              <a:rPr lang="en-US" b="1" u="sng" smtClean="0">
                <a:solidFill>
                  <a:srgbClr val="006633"/>
                </a:solidFill>
              </a:rPr>
              <a:t>At the individual level: 	At the aggregate level:</a:t>
            </a:r>
          </a:p>
          <a:p>
            <a:pPr marL="346075" lvl="4" indent="0" eaLnBrk="1" hangingPunct="1">
              <a:spcBef>
                <a:spcPct val="0"/>
              </a:spcBef>
              <a:buClr>
                <a:srgbClr val="1633C6"/>
              </a:buClr>
              <a:buFont typeface="Wingdings" pitchFamily="2" charset="2"/>
              <a:buNone/>
              <a:defRPr/>
            </a:pPr>
            <a:r>
              <a:rPr lang="en-US" sz="2400" smtClean="0">
                <a:solidFill>
                  <a:srgbClr val="1633C6"/>
                </a:solidFill>
              </a:rPr>
              <a:t>pnc utilization			neighborhood resources</a:t>
            </a:r>
          </a:p>
          <a:p>
            <a:pPr marL="346075" lvl="4" indent="0" eaLnBrk="1" hangingPunct="1">
              <a:spcBef>
                <a:spcPct val="0"/>
              </a:spcBef>
              <a:buClr>
                <a:srgbClr val="1633C6"/>
              </a:buClr>
              <a:buFont typeface="Wingdings" pitchFamily="2" charset="2"/>
              <a:buNone/>
              <a:defRPr/>
            </a:pPr>
            <a:r>
              <a:rPr lang="en-US" sz="2400" smtClean="0">
                <a:solidFill>
                  <a:srgbClr val="1633C6"/>
                </a:solidFill>
              </a:rPr>
              <a:t>SES					County SES</a:t>
            </a:r>
          </a:p>
          <a:p>
            <a:pPr marL="346075" lvl="4" indent="0" eaLnBrk="1" hangingPunct="1">
              <a:spcBef>
                <a:spcPct val="0"/>
              </a:spcBef>
              <a:buClr>
                <a:srgbClr val="1633C6"/>
              </a:buClr>
              <a:buFont typeface="Wingdings" pitchFamily="2" charset="2"/>
              <a:buNone/>
              <a:defRPr/>
            </a:pPr>
            <a:r>
              <a:rPr lang="en-US" sz="2400" smtClean="0">
                <a:solidFill>
                  <a:srgbClr val="1633C6"/>
                </a:solidFill>
              </a:rPr>
              <a:t>age-education			Baby Friendly hospitals </a:t>
            </a:r>
          </a:p>
          <a:p>
            <a:pPr marL="346075" lvl="4" indent="0" eaLnBrk="1" hangingPunct="1">
              <a:spcBef>
                <a:spcPct val="0"/>
              </a:spcBef>
              <a:buClr>
                <a:srgbClr val="1633C6"/>
              </a:buClr>
              <a:buFont typeface="Wingdings" pitchFamily="2" charset="2"/>
              <a:buNone/>
              <a:defRPr/>
            </a:pPr>
            <a:r>
              <a:rPr lang="en-US" sz="2400" smtClean="0">
                <a:solidFill>
                  <a:srgbClr val="1633C6"/>
                </a:solidFill>
              </a:rPr>
              <a:t>birthweight-gestational age	city pollution </a:t>
            </a:r>
          </a:p>
          <a:p>
            <a:pPr marL="346075" lvl="4" indent="0" eaLnBrk="1" hangingPunct="1">
              <a:spcBef>
                <a:spcPct val="0"/>
              </a:spcBef>
              <a:buClr>
                <a:srgbClr val="1633C6"/>
              </a:buClr>
              <a:buFont typeface="Wingdings" pitchFamily="2" charset="2"/>
              <a:buNone/>
              <a:defRPr/>
            </a:pPr>
            <a:r>
              <a:rPr lang="en-US" sz="2400" smtClean="0">
                <a:solidFill>
                  <a:srgbClr val="1633C6"/>
                </a:solidFill>
              </a:rPr>
              <a:t>body mass index			county risk status</a:t>
            </a:r>
          </a:p>
          <a:p>
            <a:pPr marL="346075" lvl="4" indent="0" eaLnBrk="1" hangingPunct="1">
              <a:spcBef>
                <a:spcPct val="0"/>
              </a:spcBef>
              <a:buClr>
                <a:srgbClr val="1633C6"/>
              </a:buClr>
              <a:buFont typeface="Wingdings" pitchFamily="2" charset="2"/>
              <a:buNone/>
              <a:defRPr/>
            </a:pPr>
            <a:r>
              <a:rPr lang="en-US" sz="2400" smtClean="0">
                <a:solidFill>
                  <a:srgbClr val="1633C6"/>
                </a:solidFill>
              </a:rPr>
              <a:t>severity index</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57E70103-F1E7-4672-A7CE-30BB537F4CD1}" type="slidenum">
              <a:rPr lang="en-US" altLang="en-US"/>
              <a:pPr>
                <a:defRPr/>
              </a:pPr>
              <a:t>41</a:t>
            </a:fld>
            <a:endParaRPr lang="en-US" altLang="en-US" dirty="0"/>
          </a:p>
        </p:txBody>
      </p:sp>
      <p:sp>
        <p:nvSpPr>
          <p:cNvPr id="47107" name="Rectangle 2"/>
          <p:cNvSpPr>
            <a:spLocks noGrp="1" noChangeArrowheads="1"/>
          </p:cNvSpPr>
          <p:nvPr>
            <p:ph type="body" idx="1"/>
          </p:nvPr>
        </p:nvSpPr>
        <p:spPr/>
        <p:txBody>
          <a:bodyPr/>
          <a:lstStyle/>
          <a:p>
            <a:pPr marL="0" indent="0" algn="ctr" eaLnBrk="1" hangingPunct="1">
              <a:buFont typeface="Wingdings" pitchFamily="2" charset="2"/>
              <a:buNone/>
            </a:pPr>
            <a:r>
              <a:rPr lang="en-US" smtClean="0"/>
              <a:t>Low Birthweight Rates for 10 Areas:</a:t>
            </a:r>
          </a:p>
        </p:txBody>
      </p:sp>
      <p:pic>
        <p:nvPicPr>
          <p:cNvPr id="47108" name="Picture 3"/>
          <p:cNvPicPr>
            <a:picLocks noChangeAspect="1" noChangeArrowheads="1"/>
          </p:cNvPicPr>
          <p:nvPr/>
        </p:nvPicPr>
        <p:blipFill>
          <a:blip r:embed="rId2"/>
          <a:srcRect r="19835" b="3947"/>
          <a:stretch>
            <a:fillRect/>
          </a:stretch>
        </p:blipFill>
        <p:spPr bwMode="auto">
          <a:xfrm>
            <a:off x="2171700" y="2311400"/>
            <a:ext cx="4914900" cy="3708400"/>
          </a:xfrm>
          <a:prstGeom prst="rect">
            <a:avLst/>
          </a:prstGeom>
          <a:solidFill>
            <a:srgbClr val="FFF6ED">
              <a:alpha val="30196"/>
            </a:srgbClr>
          </a:solidFill>
          <a:ln w="12700">
            <a:noFill/>
            <a:miter lim="800000"/>
            <a:headEnd/>
            <a:tailEnd/>
          </a:ln>
        </p:spPr>
      </p:pic>
      <p:sp>
        <p:nvSpPr>
          <p:cNvPr id="47109" name="Rectangle 4"/>
          <p:cNvSpPr>
            <a:spLocks noGrp="1" noChangeArrowheads="1"/>
          </p:cNvSpPr>
          <p:nvPr>
            <p:ph type="title"/>
          </p:nvPr>
        </p:nvSpPr>
        <p:spPr/>
        <p:txBody>
          <a:bodyPr/>
          <a:lstStyle/>
          <a:p>
            <a:pPr eaLnBrk="1" hangingPunct="1"/>
            <a:r>
              <a:rPr lang="en-US" smtClean="0"/>
              <a:t>Example: </a:t>
            </a:r>
            <a:br>
              <a:rPr lang="en-US" smtClean="0"/>
            </a:br>
            <a:r>
              <a:rPr lang="en-US" smtClean="0"/>
              <a:t>Aggregate Data</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2A3F905-5A99-4C36-96F6-8C576B4ED1E2}" type="slidenum">
              <a:rPr lang="en-US" altLang="en-US"/>
              <a:pPr>
                <a:defRPr/>
              </a:pPr>
              <a:t>42</a:t>
            </a:fld>
            <a:endParaRPr lang="en-US" altLang="en-US" dirty="0"/>
          </a:p>
        </p:txBody>
      </p:sp>
      <p:sp>
        <p:nvSpPr>
          <p:cNvPr id="48131" name="Rectangle 2"/>
          <p:cNvSpPr>
            <a:spLocks noGrp="1" noChangeArrowheads="1"/>
          </p:cNvSpPr>
          <p:nvPr>
            <p:ph type="body" idx="1"/>
          </p:nvPr>
        </p:nvSpPr>
        <p:spPr/>
        <p:txBody>
          <a:bodyPr/>
          <a:lstStyle/>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r>
              <a:rPr lang="en-US" smtClean="0">
                <a:solidFill>
                  <a:srgbClr val="663300"/>
                </a:solidFill>
              </a:rPr>
              <a:t>Two possible</a:t>
            </a:r>
          </a:p>
          <a:p>
            <a:pPr marL="0" indent="0" eaLnBrk="1" hangingPunct="1">
              <a:buFont typeface="Wingdings" pitchFamily="2" charset="2"/>
              <a:buNone/>
            </a:pPr>
            <a:r>
              <a:rPr lang="en-US" smtClean="0">
                <a:solidFill>
                  <a:srgbClr val="663300"/>
                </a:solidFill>
              </a:rPr>
              <a:t>ways to </a:t>
            </a:r>
          </a:p>
          <a:p>
            <a:pPr marL="0" indent="0" eaLnBrk="1" hangingPunct="1">
              <a:buFont typeface="Wingdings" pitchFamily="2" charset="2"/>
              <a:buNone/>
            </a:pPr>
            <a:r>
              <a:rPr lang="en-US" smtClean="0">
                <a:solidFill>
                  <a:srgbClr val="663300"/>
                </a:solidFill>
              </a:rPr>
              <a:t>categorize</a:t>
            </a:r>
          </a:p>
          <a:p>
            <a:pPr marL="0" indent="0" eaLnBrk="1" hangingPunct="1">
              <a:buFont typeface="Wingdings" pitchFamily="2" charset="2"/>
              <a:buNone/>
            </a:pPr>
            <a:r>
              <a:rPr lang="en-US" smtClean="0">
                <a:solidFill>
                  <a:srgbClr val="663300"/>
                </a:solidFill>
              </a:rPr>
              <a:t>area LBW </a:t>
            </a:r>
          </a:p>
          <a:p>
            <a:pPr marL="0" indent="0" eaLnBrk="1" hangingPunct="1">
              <a:buFont typeface="Wingdings" pitchFamily="2" charset="2"/>
              <a:buNone/>
            </a:pPr>
            <a:r>
              <a:rPr lang="en-US" smtClean="0">
                <a:solidFill>
                  <a:srgbClr val="663300"/>
                </a:solidFill>
              </a:rPr>
              <a:t>rates</a:t>
            </a:r>
            <a:r>
              <a:rPr lang="en-US" smtClean="0"/>
              <a:t>.</a:t>
            </a:r>
          </a:p>
        </p:txBody>
      </p:sp>
      <p:sp>
        <p:nvSpPr>
          <p:cNvPr id="48132" name="Rectangle 3"/>
          <p:cNvSpPr>
            <a:spLocks noGrp="1" noChangeArrowheads="1"/>
          </p:cNvSpPr>
          <p:nvPr>
            <p:ph type="title"/>
          </p:nvPr>
        </p:nvSpPr>
        <p:spPr/>
        <p:txBody>
          <a:bodyPr/>
          <a:lstStyle/>
          <a:p>
            <a:pPr eaLnBrk="1" hangingPunct="1"/>
            <a:r>
              <a:rPr lang="en-US" smtClean="0"/>
              <a:t>Example: </a:t>
            </a:r>
            <a:br>
              <a:rPr lang="en-US" smtClean="0"/>
            </a:br>
            <a:r>
              <a:rPr lang="en-US" smtClean="0"/>
              <a:t>Aggregate Data</a:t>
            </a:r>
          </a:p>
        </p:txBody>
      </p:sp>
      <p:pic>
        <p:nvPicPr>
          <p:cNvPr id="48133" name="Picture 4" descr="bw categories1"/>
          <p:cNvPicPr>
            <a:picLocks noChangeAspect="1" noChangeArrowheads="1"/>
          </p:cNvPicPr>
          <p:nvPr/>
        </p:nvPicPr>
        <p:blipFill>
          <a:blip r:embed="rId2"/>
          <a:srcRect l="-797" t="16618" r="1274" b="1291"/>
          <a:stretch>
            <a:fillRect/>
          </a:stretch>
        </p:blipFill>
        <p:spPr bwMode="auto">
          <a:xfrm>
            <a:off x="2819400" y="1436688"/>
            <a:ext cx="6005513" cy="4887912"/>
          </a:xfrm>
          <a:prstGeom prst="rect">
            <a:avLst/>
          </a:prstGeom>
          <a:solidFill>
            <a:srgbClr val="CC99FF">
              <a:alpha val="7843"/>
            </a:srgbClr>
          </a:solid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DC25968C-D591-4B03-BC06-80BDB0D0AC0D}" type="slidenum">
              <a:rPr lang="en-US" altLang="en-US"/>
              <a:pPr>
                <a:defRPr/>
              </a:pPr>
              <a:t>43</a:t>
            </a:fld>
            <a:endParaRPr lang="en-US" altLang="en-US" dirty="0"/>
          </a:p>
        </p:txBody>
      </p:sp>
      <p:sp>
        <p:nvSpPr>
          <p:cNvPr id="49155" name="Rectangle 2"/>
          <p:cNvSpPr>
            <a:spLocks noGrp="1" noChangeArrowheads="1"/>
          </p:cNvSpPr>
          <p:nvPr>
            <p:ph type="body" idx="1"/>
          </p:nvPr>
        </p:nvSpPr>
        <p:spPr/>
        <p:txBody>
          <a:bodyPr/>
          <a:lstStyle/>
          <a:p>
            <a:pPr marL="0" indent="0" algn="ctr" eaLnBrk="1" hangingPunct="1">
              <a:lnSpc>
                <a:spcPct val="90000"/>
              </a:lnSpc>
              <a:buFont typeface="Wingdings" pitchFamily="2" charset="2"/>
              <a:buNone/>
            </a:pPr>
            <a:r>
              <a:rPr lang="en-US" b="1" smtClean="0">
                <a:solidFill>
                  <a:srgbClr val="990000"/>
                </a:solidFill>
                <a:cs typeface="Times New Roman" pitchFamily="18" charset="0"/>
              </a:rPr>
              <a:t>Percentile Rescaling</a:t>
            </a:r>
          </a:p>
          <a:p>
            <a:pPr marL="0" indent="0" eaLnBrk="1" hangingPunct="1">
              <a:lnSpc>
                <a:spcPct val="90000"/>
              </a:lnSpc>
              <a:buFont typeface="Wingdings" pitchFamily="2" charset="2"/>
              <a:buNone/>
            </a:pPr>
            <a:endParaRPr lang="en-US" sz="1600" b="1" smtClean="0">
              <a:solidFill>
                <a:srgbClr val="990000"/>
              </a:solidFill>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As an illustration, the percentile position of Area H's low birthweight rate of 7.75 is:</a:t>
            </a:r>
          </a:p>
          <a:p>
            <a:pPr marL="0" indent="0" eaLnBrk="1" hangingPunct="1">
              <a:lnSpc>
                <a:spcPct val="90000"/>
              </a:lnSpc>
              <a:buFont typeface="Wingdings" pitchFamily="2" charset="2"/>
              <a:buNone/>
            </a:pPr>
            <a:endParaRPr lang="en-US" smtClean="0">
              <a:cs typeface="Times New Roman" pitchFamily="18" charset="0"/>
            </a:endParaRPr>
          </a:p>
          <a:p>
            <a:pPr marL="0" indent="0" eaLnBrk="1" hangingPunct="1">
              <a:lnSpc>
                <a:spcPct val="90000"/>
              </a:lnSpc>
              <a:buFont typeface="Wingdings" pitchFamily="2" charset="2"/>
              <a:buNone/>
            </a:pPr>
            <a:endParaRPr lang="en-US" smtClean="0">
              <a:cs typeface="Times New Roman" pitchFamily="18" charset="0"/>
            </a:endParaRPr>
          </a:p>
          <a:p>
            <a:pPr marL="0" indent="0" eaLnBrk="1" hangingPunct="1">
              <a:lnSpc>
                <a:spcPct val="90000"/>
              </a:lnSpc>
              <a:buFont typeface="Wingdings" pitchFamily="2" charset="2"/>
              <a:buNone/>
            </a:pPr>
            <a:endParaRPr lang="en-US" smtClean="0">
              <a:cs typeface="Times New Roman" pitchFamily="18" charset="0"/>
            </a:endParaRPr>
          </a:p>
          <a:p>
            <a:pPr marL="0" indent="0" eaLnBrk="1" hangingPunct="1">
              <a:lnSpc>
                <a:spcPct val="90000"/>
              </a:lnSpc>
              <a:buFont typeface="Wingdings" pitchFamily="2" charset="2"/>
              <a:buNone/>
            </a:pPr>
            <a:endParaRPr lang="en-US" sz="1800" smtClean="0">
              <a:cs typeface="Times New Roman" pitchFamily="18" charset="0"/>
            </a:endParaRPr>
          </a:p>
          <a:p>
            <a:pPr marL="0" indent="0" eaLnBrk="1" hangingPunct="1">
              <a:lnSpc>
                <a:spcPct val="90000"/>
              </a:lnSpc>
              <a:buFont typeface="Wingdings" pitchFamily="2" charset="2"/>
              <a:buNone/>
            </a:pPr>
            <a:r>
              <a:rPr lang="en-US" smtClean="0">
                <a:cs typeface="Times New Roman" pitchFamily="18" charset="0"/>
              </a:rPr>
              <a:t>And this percentile translated to </a:t>
            </a:r>
          </a:p>
          <a:p>
            <a:pPr marL="0" indent="0" eaLnBrk="1" hangingPunct="1">
              <a:lnSpc>
                <a:spcPct val="90000"/>
              </a:lnSpc>
              <a:buFont typeface="Wingdings" pitchFamily="2" charset="2"/>
              <a:buNone/>
            </a:pPr>
            <a:r>
              <a:rPr lang="en-US" smtClean="0">
                <a:cs typeface="Times New Roman" pitchFamily="18" charset="0"/>
              </a:rPr>
              <a:t>a scale from 1 to 10 is:</a:t>
            </a:r>
          </a:p>
        </p:txBody>
      </p:sp>
      <p:sp>
        <p:nvSpPr>
          <p:cNvPr id="49156" name="Rectangle 3"/>
          <p:cNvSpPr>
            <a:spLocks noGrp="1" noChangeArrowheads="1"/>
          </p:cNvSpPr>
          <p:nvPr>
            <p:ph type="title"/>
          </p:nvPr>
        </p:nvSpPr>
        <p:spPr/>
        <p:txBody>
          <a:bodyPr/>
          <a:lstStyle/>
          <a:p>
            <a:pPr eaLnBrk="1" hangingPunct="1"/>
            <a:r>
              <a:rPr lang="en-US" smtClean="0"/>
              <a:t>Example: </a:t>
            </a:r>
            <a:br>
              <a:rPr lang="en-US" smtClean="0"/>
            </a:br>
            <a:r>
              <a:rPr lang="en-US" smtClean="0"/>
              <a:t>Aggregate Data</a:t>
            </a:r>
          </a:p>
        </p:txBody>
      </p:sp>
      <p:pic>
        <p:nvPicPr>
          <p:cNvPr id="49157" name="Picture 4"/>
          <p:cNvPicPr>
            <a:picLocks noChangeAspect="1" noChangeArrowheads="1"/>
          </p:cNvPicPr>
          <p:nvPr/>
        </p:nvPicPr>
        <p:blipFill>
          <a:blip r:embed="rId3"/>
          <a:srcRect/>
          <a:stretch>
            <a:fillRect/>
          </a:stretch>
        </p:blipFill>
        <p:spPr bwMode="auto">
          <a:xfrm>
            <a:off x="6108700" y="2971800"/>
            <a:ext cx="1435100" cy="1733550"/>
          </a:xfrm>
          <a:prstGeom prst="rect">
            <a:avLst/>
          </a:prstGeom>
          <a:solidFill>
            <a:srgbClr val="FFFFD9"/>
          </a:solidFill>
          <a:ln w="19050">
            <a:solidFill>
              <a:srgbClr val="808000"/>
            </a:solidFill>
            <a:miter lim="800000"/>
            <a:headEnd/>
            <a:tailEnd/>
          </a:ln>
        </p:spPr>
      </p:pic>
      <p:pic>
        <p:nvPicPr>
          <p:cNvPr id="49158" name="Picture 5"/>
          <p:cNvPicPr>
            <a:picLocks noChangeAspect="1" noChangeArrowheads="1"/>
          </p:cNvPicPr>
          <p:nvPr/>
        </p:nvPicPr>
        <p:blipFill>
          <a:blip r:embed="rId4"/>
          <a:srcRect/>
          <a:stretch>
            <a:fillRect/>
          </a:stretch>
        </p:blipFill>
        <p:spPr bwMode="auto">
          <a:xfrm>
            <a:off x="5718175" y="5029200"/>
            <a:ext cx="2241550" cy="714375"/>
          </a:xfrm>
          <a:prstGeom prst="rect">
            <a:avLst/>
          </a:prstGeom>
          <a:solidFill>
            <a:srgbClr val="FFFFD9"/>
          </a:solidFill>
          <a:ln w="19050">
            <a:solidFill>
              <a:srgbClr val="808000"/>
            </a:solid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D074CAE9-722B-4DC1-8505-BFADB35FD7D9}" type="slidenum">
              <a:rPr lang="en-US" altLang="en-US"/>
              <a:pPr>
                <a:defRPr/>
              </a:pPr>
              <a:t>44</a:t>
            </a:fld>
            <a:endParaRPr lang="en-US" altLang="en-US" dirty="0"/>
          </a:p>
        </p:txBody>
      </p:sp>
      <p:sp>
        <p:nvSpPr>
          <p:cNvPr id="50179" name="Rectangle 2"/>
          <p:cNvSpPr>
            <a:spLocks noGrp="1" noChangeArrowheads="1"/>
          </p:cNvSpPr>
          <p:nvPr>
            <p:ph type="title"/>
          </p:nvPr>
        </p:nvSpPr>
        <p:spPr/>
        <p:txBody>
          <a:bodyPr/>
          <a:lstStyle/>
          <a:p>
            <a:pPr eaLnBrk="1" hangingPunct="1"/>
            <a:r>
              <a:rPr lang="en-US" smtClean="0"/>
              <a:t>Example: </a:t>
            </a:r>
            <a:br>
              <a:rPr lang="en-US" smtClean="0"/>
            </a:br>
            <a:r>
              <a:rPr lang="en-US" smtClean="0"/>
              <a:t>Aggregate Data </a:t>
            </a:r>
          </a:p>
        </p:txBody>
      </p:sp>
      <p:sp>
        <p:nvSpPr>
          <p:cNvPr id="50180" name="Rectangle 3"/>
          <p:cNvSpPr>
            <a:spLocks noGrp="1" noChangeArrowheads="1"/>
          </p:cNvSpPr>
          <p:nvPr>
            <p:ph type="body" idx="1"/>
          </p:nvPr>
        </p:nvSpPr>
        <p:spPr>
          <a:xfrm>
            <a:off x="457200" y="1371600"/>
            <a:ext cx="8305800" cy="4800600"/>
          </a:xfrm>
        </p:spPr>
        <p:txBody>
          <a:bodyPr/>
          <a:lstStyle/>
          <a:p>
            <a:pPr marL="0" indent="0" eaLnBrk="1" hangingPunct="1">
              <a:buFont typeface="Wingdings" pitchFamily="2" charset="2"/>
              <a:buNone/>
            </a:pPr>
            <a:r>
              <a:rPr lang="en-US" smtClean="0"/>
              <a:t>Mean of the 10 lbw rates:</a:t>
            </a:r>
          </a:p>
          <a:p>
            <a:pPr marL="0" indent="0" eaLnBrk="1" hangingPunct="1">
              <a:buFont typeface="Wingdings" pitchFamily="2" charset="2"/>
              <a:buNone/>
            </a:pPr>
            <a:endParaRPr lang="en-US" smtClean="0"/>
          </a:p>
          <a:p>
            <a:pPr marL="0" indent="0" eaLnBrk="1" hangingPunct="1">
              <a:buFont typeface="Wingdings" pitchFamily="2" charset="2"/>
              <a:buNone/>
            </a:pPr>
            <a:endParaRPr lang="en-US" sz="1400" smtClean="0"/>
          </a:p>
          <a:p>
            <a:pPr marL="0" indent="0" eaLnBrk="1" hangingPunct="1">
              <a:buFont typeface="Wingdings" pitchFamily="2" charset="2"/>
              <a:buNone/>
            </a:pPr>
            <a:r>
              <a:rPr lang="en-US" smtClean="0"/>
              <a:t>Standard deviation of the 10 lbw rates:</a:t>
            </a:r>
          </a:p>
          <a:p>
            <a:pPr marL="0" indent="0" eaLnBrk="1" hangingPunct="1">
              <a:buFont typeface="Wingdings" pitchFamily="2" charset="2"/>
              <a:buNone/>
            </a:pPr>
            <a:endParaRPr lang="en-US" smtClean="0"/>
          </a:p>
          <a:p>
            <a:pPr marL="0" indent="0" eaLnBrk="1" hangingPunct="1">
              <a:buFont typeface="Wingdings" pitchFamily="2" charset="2"/>
              <a:buNone/>
            </a:pPr>
            <a:endParaRPr lang="en-US" smtClean="0"/>
          </a:p>
          <a:p>
            <a:pPr marL="0" indent="0" eaLnBrk="1" hangingPunct="1">
              <a:buFont typeface="Wingdings" pitchFamily="2" charset="2"/>
              <a:buNone/>
            </a:pPr>
            <a:r>
              <a:rPr lang="en-US" smtClean="0"/>
              <a:t>Overall lbw rate (weighted mean) of the 10 areas:</a:t>
            </a:r>
          </a:p>
          <a:p>
            <a:pPr marL="0" indent="0" eaLnBrk="1" hangingPunct="1">
              <a:buFont typeface="Wingdings" pitchFamily="2" charset="2"/>
              <a:buNone/>
            </a:pPr>
            <a:endParaRPr lang="en-US" smtClean="0"/>
          </a:p>
        </p:txBody>
      </p:sp>
      <p:pic>
        <p:nvPicPr>
          <p:cNvPr id="50181" name="Picture 4" descr="LBWMEAN"/>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370013" y="1981200"/>
            <a:ext cx="6554787" cy="484188"/>
          </a:xfrm>
          <a:prstGeom prst="rect">
            <a:avLst/>
          </a:prstGeom>
          <a:solidFill>
            <a:srgbClr val="FFFFCC">
              <a:alpha val="30196"/>
            </a:srgbClr>
          </a:solidFill>
          <a:ln w="9525">
            <a:solidFill>
              <a:srgbClr val="FFCC00"/>
            </a:solidFill>
            <a:miter lim="800000"/>
            <a:headEnd/>
            <a:tailEnd/>
          </a:ln>
        </p:spPr>
      </p:pic>
      <p:pic>
        <p:nvPicPr>
          <p:cNvPr id="50182" name="Picture 5" descr="LBWSTD"/>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763713" y="3352800"/>
            <a:ext cx="6161087" cy="639763"/>
          </a:xfrm>
          <a:prstGeom prst="rect">
            <a:avLst/>
          </a:prstGeom>
          <a:solidFill>
            <a:srgbClr val="FFFFCC">
              <a:alpha val="30196"/>
            </a:srgbClr>
          </a:solidFill>
          <a:ln w="9525">
            <a:solidFill>
              <a:srgbClr val="FFCC00"/>
            </a:solidFill>
            <a:miter lim="800000"/>
            <a:headEnd/>
            <a:tailEnd/>
          </a:ln>
        </p:spPr>
      </p:pic>
      <p:pic>
        <p:nvPicPr>
          <p:cNvPr id="50183" name="Picture 6" descr="LBWMEAN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906588" y="4953000"/>
            <a:ext cx="5942012" cy="1271588"/>
          </a:xfrm>
          <a:prstGeom prst="rect">
            <a:avLst/>
          </a:prstGeom>
          <a:solidFill>
            <a:srgbClr val="FFFFCC">
              <a:alpha val="30196"/>
            </a:srgbClr>
          </a:solidFill>
          <a:ln w="9525">
            <a:solidFill>
              <a:srgbClr val="FFCC00"/>
            </a:solid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2F429DD-A058-4D7E-A615-97746C59C809}" type="slidenum">
              <a:rPr lang="en-US" altLang="en-US"/>
              <a:pPr>
                <a:defRPr/>
              </a:pPr>
              <a:t>45</a:t>
            </a:fld>
            <a:endParaRPr lang="en-US" altLang="en-US" dirty="0"/>
          </a:p>
        </p:txBody>
      </p:sp>
      <p:sp>
        <p:nvSpPr>
          <p:cNvPr id="51203" name="Rectangle 2"/>
          <p:cNvSpPr>
            <a:spLocks noGrp="1" noChangeArrowheads="1"/>
          </p:cNvSpPr>
          <p:nvPr>
            <p:ph type="body" idx="1"/>
          </p:nvPr>
        </p:nvSpPr>
        <p:spPr/>
        <p:txBody>
          <a:bodyPr/>
          <a:lstStyle/>
          <a:p>
            <a:pPr marL="0" indent="0" eaLnBrk="1" hangingPunct="1">
              <a:buFont typeface="Wingdings" pitchFamily="2" charset="2"/>
              <a:buNone/>
            </a:pPr>
            <a:r>
              <a:rPr lang="en-US" smtClean="0"/>
              <a:t> </a:t>
            </a:r>
          </a:p>
        </p:txBody>
      </p:sp>
      <p:sp>
        <p:nvSpPr>
          <p:cNvPr id="51204" name="Rectangle 3"/>
          <p:cNvSpPr>
            <a:spLocks noGrp="1" noChangeArrowheads="1"/>
          </p:cNvSpPr>
          <p:nvPr>
            <p:ph type="title"/>
          </p:nvPr>
        </p:nvSpPr>
        <p:spPr/>
        <p:txBody>
          <a:bodyPr/>
          <a:lstStyle/>
          <a:p>
            <a:pPr eaLnBrk="1" hangingPunct="1"/>
            <a:r>
              <a:rPr lang="en-US" smtClean="0"/>
              <a:t>Example:</a:t>
            </a:r>
            <a:br>
              <a:rPr lang="en-US" smtClean="0"/>
            </a:br>
            <a:r>
              <a:rPr lang="en-US" smtClean="0"/>
              <a:t>Aggregate Data</a:t>
            </a:r>
          </a:p>
        </p:txBody>
      </p:sp>
      <p:pic>
        <p:nvPicPr>
          <p:cNvPr id="51205" name="Picture 4" descr="bwcategories2"/>
          <p:cNvPicPr>
            <a:picLocks noChangeAspect="1" noChangeArrowheads="1"/>
          </p:cNvPicPr>
          <p:nvPr/>
        </p:nvPicPr>
        <p:blipFill>
          <a:blip r:embed="rId2"/>
          <a:srcRect r="955" b="5118"/>
          <a:stretch>
            <a:fillRect/>
          </a:stretch>
        </p:blipFill>
        <p:spPr bwMode="auto">
          <a:xfrm>
            <a:off x="1295400" y="1752600"/>
            <a:ext cx="6819900" cy="4065588"/>
          </a:xfrm>
          <a:prstGeom prst="rect">
            <a:avLst/>
          </a:prstGeom>
          <a:solidFill>
            <a:srgbClr val="FFF3F3"/>
          </a:solidFill>
          <a:ln w="25400">
            <a:solidFill>
              <a:srgbClr val="FF0000"/>
            </a:solid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ABC0AED-B69A-4814-87CB-468E3D141A7B}" type="slidenum">
              <a:rPr lang="en-US" altLang="en-US"/>
              <a:pPr>
                <a:defRPr/>
              </a:pPr>
              <a:t>46</a:t>
            </a:fld>
            <a:endParaRPr lang="en-US" altLang="en-US" dirty="0"/>
          </a:p>
        </p:txBody>
      </p:sp>
      <p:sp>
        <p:nvSpPr>
          <p:cNvPr id="52227" name="Rectangle 2"/>
          <p:cNvSpPr>
            <a:spLocks noGrp="1" noChangeArrowheads="1"/>
          </p:cNvSpPr>
          <p:nvPr>
            <p:ph type="body" idx="1"/>
          </p:nvPr>
        </p:nvSpPr>
        <p:spPr/>
        <p:txBody>
          <a:bodyPr/>
          <a:lstStyle/>
          <a:p>
            <a:pPr marL="533400" indent="-533400" algn="ctr" eaLnBrk="1" hangingPunct="1">
              <a:lnSpc>
                <a:spcPct val="90000"/>
              </a:lnSpc>
              <a:buFont typeface="Wingdings" pitchFamily="2" charset="2"/>
              <a:buNone/>
            </a:pPr>
            <a:r>
              <a:rPr lang="en-US" b="1" smtClean="0">
                <a:solidFill>
                  <a:srgbClr val="990033"/>
                </a:solidFill>
              </a:rPr>
              <a:t>Composite Measures</a:t>
            </a:r>
          </a:p>
          <a:p>
            <a:pPr marL="533400" indent="-533400" eaLnBrk="1" hangingPunct="1">
              <a:lnSpc>
                <a:spcPct val="90000"/>
              </a:lnSpc>
              <a:buFont typeface="Wingdings" pitchFamily="2" charset="2"/>
              <a:buNone/>
            </a:pPr>
            <a:endParaRPr lang="en-US" sz="1800" smtClean="0"/>
          </a:p>
          <a:p>
            <a:pPr marL="533400" indent="-533400" algn="ctr" eaLnBrk="1" hangingPunct="1">
              <a:lnSpc>
                <a:spcPct val="90000"/>
              </a:lnSpc>
              <a:spcBef>
                <a:spcPct val="0"/>
              </a:spcBef>
              <a:buFont typeface="Wingdings" pitchFamily="2" charset="2"/>
              <a:buNone/>
            </a:pPr>
            <a:r>
              <a:rPr lang="en-US" b="1" u="sng" smtClean="0">
                <a:solidFill>
                  <a:srgbClr val="FF6600"/>
                </a:solidFill>
              </a:rPr>
              <a:t>Count of LBW births and the LBW rate:</a:t>
            </a:r>
          </a:p>
          <a:p>
            <a:pPr marL="533400" indent="-533400" eaLnBrk="1" hangingPunct="1">
              <a:lnSpc>
                <a:spcPct val="90000"/>
              </a:lnSpc>
              <a:spcBef>
                <a:spcPct val="0"/>
              </a:spcBef>
              <a:buFont typeface="Monotype Sorts" pitchFamily="2" charset="2"/>
              <a:buNone/>
            </a:pPr>
            <a:r>
              <a:rPr lang="en-US" smtClean="0"/>
              <a:t>Re-rank using the average of the ranks on the 2 variables</a:t>
            </a:r>
          </a:p>
          <a:p>
            <a:pPr marL="1143000" lvl="2" indent="-457200" eaLnBrk="1" hangingPunct="1">
              <a:lnSpc>
                <a:spcPct val="90000"/>
              </a:lnSpc>
              <a:spcBef>
                <a:spcPct val="0"/>
              </a:spcBef>
              <a:buFont typeface="Monotype Sorts" pitchFamily="2" charset="2"/>
              <a:buNone/>
            </a:pPr>
            <a:endParaRPr lang="en-US" sz="2800" smtClean="0"/>
          </a:p>
          <a:p>
            <a:pPr marL="533400" indent="-533400" algn="ctr" eaLnBrk="1" hangingPunct="1">
              <a:lnSpc>
                <a:spcPct val="90000"/>
              </a:lnSpc>
              <a:spcBef>
                <a:spcPct val="0"/>
              </a:spcBef>
              <a:buFont typeface="Wingdings" pitchFamily="2" charset="2"/>
              <a:buNone/>
            </a:pPr>
            <a:r>
              <a:rPr lang="en-US" b="1" u="sng" smtClean="0">
                <a:solidFill>
                  <a:srgbClr val="FF6600"/>
                </a:solidFill>
              </a:rPr>
              <a:t>Current LBW rate and trend over time:</a:t>
            </a:r>
          </a:p>
          <a:p>
            <a:pPr marL="533400" indent="-533400" eaLnBrk="1" hangingPunct="1">
              <a:lnSpc>
                <a:spcPct val="90000"/>
              </a:lnSpc>
              <a:spcBef>
                <a:spcPct val="0"/>
              </a:spcBef>
              <a:buFont typeface="Monotype Sorts" pitchFamily="2" charset="2"/>
              <a:buNone/>
            </a:pPr>
            <a:r>
              <a:rPr lang="en-US" smtClean="0">
                <a:cs typeface="Times New Roman" pitchFamily="18" charset="0"/>
              </a:rPr>
              <a:t>LBW rate below the median, rate decreasing</a:t>
            </a:r>
          </a:p>
          <a:p>
            <a:pPr marL="533400" indent="-533400" eaLnBrk="1" hangingPunct="1">
              <a:lnSpc>
                <a:spcPct val="90000"/>
              </a:lnSpc>
              <a:spcBef>
                <a:spcPct val="0"/>
              </a:spcBef>
              <a:buFont typeface="Monotype Sorts" pitchFamily="2" charset="2"/>
              <a:buNone/>
            </a:pPr>
            <a:r>
              <a:rPr lang="en-US" smtClean="0">
                <a:cs typeface="Times New Roman" pitchFamily="18" charset="0"/>
              </a:rPr>
              <a:t>LBW rate above the median, rate decreasing</a:t>
            </a:r>
          </a:p>
          <a:p>
            <a:pPr marL="533400" indent="-533400" eaLnBrk="1" hangingPunct="1">
              <a:lnSpc>
                <a:spcPct val="90000"/>
              </a:lnSpc>
              <a:spcBef>
                <a:spcPct val="0"/>
              </a:spcBef>
              <a:buFont typeface="Monotype Sorts" pitchFamily="2" charset="2"/>
              <a:buNone/>
            </a:pPr>
            <a:r>
              <a:rPr lang="en-US" smtClean="0">
                <a:cs typeface="Times New Roman" pitchFamily="18" charset="0"/>
              </a:rPr>
              <a:t>LBW rate below the median, rate constant or increasing  </a:t>
            </a:r>
          </a:p>
          <a:p>
            <a:pPr marL="533400" indent="-533400" eaLnBrk="1" hangingPunct="1">
              <a:lnSpc>
                <a:spcPct val="90000"/>
              </a:lnSpc>
              <a:spcBef>
                <a:spcPct val="0"/>
              </a:spcBef>
              <a:buFont typeface="Monotype Sorts" pitchFamily="2" charset="2"/>
              <a:buNone/>
            </a:pPr>
            <a:r>
              <a:rPr lang="en-US" smtClean="0">
                <a:cs typeface="Times New Roman" pitchFamily="18" charset="0"/>
              </a:rPr>
              <a:t>LBW rate above the median, rate constant or increasing</a:t>
            </a:r>
            <a:endParaRPr lang="en-US" smtClean="0"/>
          </a:p>
        </p:txBody>
      </p:sp>
      <p:sp>
        <p:nvSpPr>
          <p:cNvPr id="52228" name="Rectangle 3"/>
          <p:cNvSpPr>
            <a:spLocks noGrp="1" noChangeArrowheads="1"/>
          </p:cNvSpPr>
          <p:nvPr>
            <p:ph type="title"/>
          </p:nvPr>
        </p:nvSpPr>
        <p:spPr/>
        <p:txBody>
          <a:bodyPr/>
          <a:lstStyle/>
          <a:p>
            <a:pPr eaLnBrk="1" hangingPunct="1"/>
            <a:r>
              <a:rPr lang="en-US" smtClean="0"/>
              <a:t>Example: </a:t>
            </a:r>
            <a:br>
              <a:rPr lang="en-US" smtClean="0"/>
            </a:br>
            <a:r>
              <a:rPr lang="en-US" smtClean="0"/>
              <a:t>Aggregate Data</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1281B36-8AF3-47D2-8914-8F46200E9EAC}" type="slidenum">
              <a:rPr lang="en-US" altLang="en-US"/>
              <a:pPr>
                <a:defRPr/>
              </a:pPr>
              <a:t>47</a:t>
            </a:fld>
            <a:endParaRPr lang="en-US" altLang="en-US" dirty="0"/>
          </a:p>
        </p:txBody>
      </p:sp>
      <p:sp>
        <p:nvSpPr>
          <p:cNvPr id="53251" name="Rectangle 2"/>
          <p:cNvSpPr>
            <a:spLocks noGrp="1" noChangeArrowheads="1"/>
          </p:cNvSpPr>
          <p:nvPr>
            <p:ph type="title"/>
          </p:nvPr>
        </p:nvSpPr>
        <p:spPr/>
        <p:txBody>
          <a:bodyPr/>
          <a:lstStyle/>
          <a:p>
            <a:pPr eaLnBrk="1" hangingPunct="1"/>
            <a:r>
              <a:rPr lang="en-US" smtClean="0"/>
              <a:t>Methods for Summarizing Data</a:t>
            </a:r>
          </a:p>
        </p:txBody>
      </p:sp>
      <p:sp>
        <p:nvSpPr>
          <p:cNvPr id="53252" name="Rectangle 3"/>
          <p:cNvSpPr>
            <a:spLocks noGrp="1" noChangeArrowheads="1"/>
          </p:cNvSpPr>
          <p:nvPr>
            <p:ph type="body" idx="1"/>
          </p:nvPr>
        </p:nvSpPr>
        <p:spPr/>
        <p:txBody>
          <a:bodyPr/>
          <a:lstStyle/>
          <a:p>
            <a:pPr marL="0" indent="0" eaLnBrk="1" hangingPunct="1">
              <a:buFont typeface="Wingdings" pitchFamily="2" charset="2"/>
              <a:buNone/>
            </a:pPr>
            <a:r>
              <a:rPr lang="en-US" smtClean="0"/>
              <a:t>When choosing any of these approaches—categorization, ranking, rescaling, scoring, index construction—it is important to think about the advantages and disadvantages when the approach is extended to jointly assessing multiple indicators.</a:t>
            </a:r>
          </a:p>
          <a:p>
            <a:pPr marL="0" indent="0" eaLnBrk="1" hangingPunct="1">
              <a:buFont typeface="Wingdings" pitchFamily="2" charset="2"/>
              <a:buNone/>
            </a:pPr>
            <a:endParaRPr lang="en-US" smtClean="0"/>
          </a:p>
          <a:p>
            <a:pPr marL="0" indent="0" eaLnBrk="1" hangingPunct="1">
              <a:buFont typeface="Wingdings" pitchFamily="2" charset="2"/>
              <a:buNone/>
            </a:pPr>
            <a:r>
              <a:rPr lang="en-US" smtClean="0"/>
              <a:t>For example, integer ranking may be an appropriate approach for one indicator, while percentile rescaling  may be a more reasonable approach for another.  How will these two indicators be compared?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7B7E048-CA02-4E76-862E-39DA677D6E74}" type="slidenum">
              <a:rPr lang="en-US" altLang="en-US"/>
              <a:pPr>
                <a:defRPr/>
              </a:pPr>
              <a:t>48</a:t>
            </a:fld>
            <a:endParaRPr lang="en-US" altLang="en-US" dirty="0"/>
          </a:p>
        </p:txBody>
      </p:sp>
      <p:sp>
        <p:nvSpPr>
          <p:cNvPr id="54275" name="Rectangle 2"/>
          <p:cNvSpPr>
            <a:spLocks noGrp="1" noChangeArrowheads="1"/>
          </p:cNvSpPr>
          <p:nvPr>
            <p:ph type="title"/>
          </p:nvPr>
        </p:nvSpPr>
        <p:spPr/>
        <p:txBody>
          <a:bodyPr/>
          <a:lstStyle/>
          <a:p>
            <a:pPr eaLnBrk="1" hangingPunct="1"/>
            <a:r>
              <a:rPr lang="en-US" smtClean="0"/>
              <a:t>Methods for Summarizing Data</a:t>
            </a:r>
          </a:p>
        </p:txBody>
      </p:sp>
      <p:sp>
        <p:nvSpPr>
          <p:cNvPr id="54276" name="Rectangle 3"/>
          <p:cNvSpPr>
            <a:spLocks noGrp="1" noChangeArrowheads="1"/>
          </p:cNvSpPr>
          <p:nvPr>
            <p:ph type="body" idx="1"/>
          </p:nvPr>
        </p:nvSpPr>
        <p:spPr/>
        <p:txBody>
          <a:bodyPr/>
          <a:lstStyle/>
          <a:p>
            <a:pPr marL="0" indent="0" eaLnBrk="1" hangingPunct="1">
              <a:buFont typeface="Wingdings" pitchFamily="2" charset="2"/>
              <a:buNone/>
            </a:pPr>
            <a:r>
              <a:rPr lang="en-US" smtClean="0"/>
              <a:t>When comparing different indicators, as opposed to one indicator across different areas, ranking and scoring approaches can also be used, but have to be somewhat modified.</a:t>
            </a:r>
          </a:p>
          <a:p>
            <a:pPr marL="0" indent="0" eaLnBrk="1" hangingPunct="1">
              <a:buFont typeface="Wingdings" pitchFamily="2" charset="2"/>
              <a:buNone/>
            </a:pPr>
            <a:endParaRPr lang="en-US" smtClean="0"/>
          </a:p>
          <a:p>
            <a:pPr marL="0" indent="0" eaLnBrk="1" hangingPunct="1">
              <a:buFont typeface="Wingdings" pitchFamily="2" charset="2"/>
              <a:buNone/>
            </a:pPr>
            <a:r>
              <a:rPr lang="en-US" smtClean="0"/>
              <a:t>For example, rank according to distance from a goal or standard, but how will relative distance be quantified?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163C5D9-D3BB-477A-9088-775CFFC5B2D8}" type="slidenum">
              <a:rPr lang="en-US" altLang="en-US"/>
              <a:pPr>
                <a:defRPr/>
              </a:pPr>
              <a:t>4</a:t>
            </a:fld>
            <a:endParaRPr lang="en-US" altLang="en-US" dirty="0"/>
          </a:p>
        </p:txBody>
      </p:sp>
      <p:sp>
        <p:nvSpPr>
          <p:cNvPr id="9219" name="Rectangle 2"/>
          <p:cNvSpPr>
            <a:spLocks noGrp="1" noChangeArrowheads="1"/>
          </p:cNvSpPr>
          <p:nvPr>
            <p:ph type="title"/>
          </p:nvPr>
        </p:nvSpPr>
        <p:spPr/>
        <p:txBody>
          <a:bodyPr/>
          <a:lstStyle/>
          <a:p>
            <a:pPr eaLnBrk="1" hangingPunct="1"/>
            <a:r>
              <a:rPr lang="en-US" smtClean="0"/>
              <a:t>The Landscape for Summarizing Data</a:t>
            </a:r>
          </a:p>
        </p:txBody>
      </p:sp>
      <p:sp>
        <p:nvSpPr>
          <p:cNvPr id="9220" name="Rectangle 3"/>
          <p:cNvSpPr>
            <a:spLocks noGrp="1" noChangeArrowheads="1"/>
          </p:cNvSpPr>
          <p:nvPr>
            <p:ph type="body" idx="1"/>
          </p:nvPr>
        </p:nvSpPr>
        <p:spPr/>
        <p:txBody>
          <a:bodyPr/>
          <a:lstStyle/>
          <a:p>
            <a:pPr marL="0" indent="0" eaLnBrk="1" hangingPunct="1">
              <a:buFont typeface="Wingdings" pitchFamily="2" charset="2"/>
              <a:buNone/>
            </a:pPr>
            <a:r>
              <a:rPr lang="en-US" smtClean="0"/>
              <a:t>In addition, when small areas or small numbers are an issue, there are special considerations for the types of indicator values that will be used:</a:t>
            </a:r>
          </a:p>
          <a:p>
            <a:pPr marL="0" indent="0" eaLnBrk="1" hangingPunct="1">
              <a:buFont typeface="Wingdings" pitchFamily="2" charset="2"/>
              <a:buNone/>
            </a:pPr>
            <a:endParaRPr lang="en-US" sz="1600" smtClean="0"/>
          </a:p>
          <a:p>
            <a:pPr marL="1036638" lvl="1" indent="-411163" eaLnBrk="1" hangingPunct="1">
              <a:spcBef>
                <a:spcPct val="0"/>
              </a:spcBef>
              <a:buFont typeface="Wingdings" pitchFamily="2" charset="2"/>
              <a:buChar char="n"/>
            </a:pPr>
            <a:r>
              <a:rPr lang="en-US" sz="2800" smtClean="0"/>
              <a:t>Direct estimate from local survey</a:t>
            </a:r>
          </a:p>
          <a:p>
            <a:pPr marL="1036638" lvl="1" indent="-411163" eaLnBrk="1" hangingPunct="1">
              <a:spcBef>
                <a:spcPct val="0"/>
              </a:spcBef>
              <a:buFont typeface="Wingdings" pitchFamily="2" charset="2"/>
              <a:buChar char="n"/>
            </a:pPr>
            <a:r>
              <a:rPr lang="en-US" sz="2800" smtClean="0"/>
              <a:t>Direct estimate from "non-local" survey	</a:t>
            </a:r>
          </a:p>
          <a:p>
            <a:pPr marL="1036638" lvl="1" indent="-411163" eaLnBrk="1" hangingPunct="1">
              <a:spcBef>
                <a:spcPct val="0"/>
              </a:spcBef>
              <a:buFont typeface="Wingdings" pitchFamily="2" charset="2"/>
              <a:buChar char="n"/>
            </a:pPr>
            <a:r>
              <a:rPr lang="en-US" sz="2800" smtClean="0"/>
              <a:t>Direct estimate from local population data</a:t>
            </a:r>
          </a:p>
          <a:p>
            <a:pPr marL="1036638" lvl="1" indent="-411163" eaLnBrk="1" hangingPunct="1">
              <a:spcBef>
                <a:spcPct val="0"/>
              </a:spcBef>
              <a:buFont typeface="Wingdings" pitchFamily="2" charset="2"/>
              <a:buChar char="n"/>
            </a:pPr>
            <a:r>
              <a:rPr lang="en-US" sz="2800" smtClean="0"/>
              <a:t>Directly standardized estimate</a:t>
            </a:r>
          </a:p>
          <a:p>
            <a:pPr marL="1036638" lvl="1" indent="-411163" eaLnBrk="1" hangingPunct="1">
              <a:spcBef>
                <a:spcPct val="0"/>
              </a:spcBef>
              <a:buFont typeface="Wingdings" pitchFamily="2" charset="2"/>
              <a:buChar char="n"/>
            </a:pPr>
            <a:r>
              <a:rPr lang="en-US" sz="2800" smtClean="0"/>
              <a:t>Indirectly standardized estimate</a:t>
            </a:r>
          </a:p>
          <a:p>
            <a:pPr marL="1036638" lvl="1" indent="-411163" eaLnBrk="1" hangingPunct="1">
              <a:spcBef>
                <a:spcPct val="0"/>
              </a:spcBef>
              <a:buFont typeface="Wingdings" pitchFamily="2" charset="2"/>
              <a:buChar char="n"/>
            </a:pPr>
            <a:r>
              <a:rPr lang="en-US" sz="2800" smtClean="0"/>
              <a:t>Combination of direct and indirect estimates</a:t>
            </a:r>
          </a:p>
          <a:p>
            <a:pPr marL="1036638" lvl="1" indent="-411163" eaLnBrk="1" hangingPunct="1">
              <a:spcBef>
                <a:spcPct val="0"/>
              </a:spcBef>
              <a:buFont typeface="Wingdings" pitchFamily="2" charset="2"/>
              <a:buChar char="n"/>
            </a:pPr>
            <a:r>
              <a:rPr lang="en-US" sz="2800" smtClean="0"/>
              <a:t>Synthetic estimate	</a:t>
            </a:r>
            <a:endParaRPr lang="en-US" sz="2800" b="1"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4DB57F8D-71CF-4105-87FC-79CF33FDAAC1}" type="slidenum">
              <a:rPr lang="en-US" altLang="en-US"/>
              <a:pPr>
                <a:defRPr/>
              </a:pPr>
              <a:t>49</a:t>
            </a:fld>
            <a:endParaRPr lang="en-US" altLang="en-US" dirty="0"/>
          </a:p>
        </p:txBody>
      </p:sp>
      <p:sp>
        <p:nvSpPr>
          <p:cNvPr id="55299" name="Rectangle 2"/>
          <p:cNvSpPr>
            <a:spLocks noGrp="1" noChangeArrowheads="1"/>
          </p:cNvSpPr>
          <p:nvPr>
            <p:ph type="title"/>
          </p:nvPr>
        </p:nvSpPr>
        <p:spPr/>
        <p:txBody>
          <a:bodyPr/>
          <a:lstStyle/>
          <a:p>
            <a:pPr eaLnBrk="1" hangingPunct="1"/>
            <a:r>
              <a:rPr lang="en-US" smtClean="0"/>
              <a:t>Methods for Summarizing Data</a:t>
            </a:r>
          </a:p>
        </p:txBody>
      </p:sp>
      <p:sp>
        <p:nvSpPr>
          <p:cNvPr id="55300" name="Rectangle 3"/>
          <p:cNvSpPr>
            <a:spLocks noGrp="1" noChangeArrowheads="1"/>
          </p:cNvSpPr>
          <p:nvPr>
            <p:ph type="body" idx="1"/>
          </p:nvPr>
        </p:nvSpPr>
        <p:spPr>
          <a:xfrm>
            <a:off x="457200" y="1371600"/>
            <a:ext cx="8305800" cy="4800600"/>
          </a:xfrm>
        </p:spPr>
        <p:txBody>
          <a:bodyPr/>
          <a:lstStyle/>
          <a:p>
            <a:pPr marL="0" indent="0">
              <a:spcBef>
                <a:spcPct val="0"/>
              </a:spcBef>
              <a:buClrTx/>
              <a:buSzTx/>
              <a:buFontTx/>
              <a:buNone/>
            </a:pPr>
            <a:r>
              <a:rPr lang="en-US" smtClean="0"/>
              <a:t>Without incorporating some external standard or benchmark, comparisons across many indicators and/or across time is difficult.</a:t>
            </a:r>
          </a:p>
          <a:p>
            <a:pPr marL="0" indent="0" eaLnBrk="1" hangingPunct="1">
              <a:buFont typeface="Wingdings" pitchFamily="2" charset="2"/>
              <a:buNone/>
            </a:pPr>
            <a:endParaRPr lang="en-US" smtClean="0"/>
          </a:p>
        </p:txBody>
      </p:sp>
      <p:pic>
        <p:nvPicPr>
          <p:cNvPr id="55301" name="Picture 4"/>
          <p:cNvPicPr>
            <a:picLocks noChangeAspect="1" noChangeArrowheads="1"/>
          </p:cNvPicPr>
          <p:nvPr/>
        </p:nvPicPr>
        <p:blipFill>
          <a:blip r:embed="rId2"/>
          <a:srcRect l="13562" r="16531"/>
          <a:stretch>
            <a:fillRect/>
          </a:stretch>
        </p:blipFill>
        <p:spPr bwMode="auto">
          <a:xfrm>
            <a:off x="1676400" y="2959100"/>
            <a:ext cx="5867400" cy="2951163"/>
          </a:xfrm>
          <a:prstGeom prst="rect">
            <a:avLst/>
          </a:prstGeom>
          <a:solidFill>
            <a:srgbClr val="800080">
              <a:alpha val="7843"/>
            </a:srgbClr>
          </a:solidFill>
          <a:ln w="12700">
            <a:noFill/>
            <a:miter lim="800000"/>
            <a:headEnd/>
            <a:tailEnd/>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9D2EE25-FC6D-4ADF-99BC-F4E588138593}" type="slidenum">
              <a:rPr lang="en-US" altLang="en-US"/>
              <a:pPr>
                <a:defRPr/>
              </a:pPr>
              <a:t>50</a:t>
            </a:fld>
            <a:endParaRPr lang="en-US" altLang="en-US" dirty="0"/>
          </a:p>
        </p:txBody>
      </p:sp>
      <p:sp>
        <p:nvSpPr>
          <p:cNvPr id="56323" name="Rectangle 2"/>
          <p:cNvSpPr>
            <a:spLocks noGrp="1" noChangeArrowheads="1"/>
          </p:cNvSpPr>
          <p:nvPr>
            <p:ph type="title"/>
          </p:nvPr>
        </p:nvSpPr>
        <p:spPr/>
        <p:txBody>
          <a:bodyPr/>
          <a:lstStyle/>
          <a:p>
            <a:pPr eaLnBrk="1" hangingPunct="1"/>
            <a:r>
              <a:rPr lang="en-US" smtClean="0"/>
              <a:t>Methods for Summarizing Data</a:t>
            </a:r>
          </a:p>
        </p:txBody>
      </p:sp>
      <p:sp>
        <p:nvSpPr>
          <p:cNvPr id="56324" name="Rectangle 3"/>
          <p:cNvSpPr>
            <a:spLocks noGrp="1" noChangeArrowheads="1"/>
          </p:cNvSpPr>
          <p:nvPr>
            <p:ph type="body" idx="1"/>
          </p:nvPr>
        </p:nvSpPr>
        <p:spPr/>
        <p:txBody>
          <a:bodyPr/>
          <a:lstStyle/>
          <a:p>
            <a:pPr marL="0" indent="0" eaLnBrk="1" hangingPunct="1">
              <a:buFont typeface="Wingdings" pitchFamily="2" charset="2"/>
              <a:buNone/>
            </a:pPr>
            <a:r>
              <a:rPr lang="en-US" smtClean="0"/>
              <a:t>Comparisons across indicators may be based on the intersection of trend data and the distance from a standard or longer-term goal.</a:t>
            </a:r>
          </a:p>
          <a:p>
            <a:pPr marL="0" indent="0" eaLnBrk="1" hangingPunct="1">
              <a:buFont typeface="Wingdings" pitchFamily="2" charset="2"/>
              <a:buNone/>
            </a:pPr>
            <a:endParaRPr lang="en-US" smtClean="0"/>
          </a:p>
          <a:p>
            <a:pPr marL="0" indent="0" eaLnBrk="1" hangingPunct="1">
              <a:buFont typeface="Wingdings" pitchFamily="2" charset="2"/>
              <a:buNone/>
            </a:pPr>
            <a:endParaRPr lang="en-US" sz="2400" smtClean="0"/>
          </a:p>
        </p:txBody>
      </p:sp>
      <p:pic>
        <p:nvPicPr>
          <p:cNvPr id="56325" name="Picture 4"/>
          <p:cNvPicPr>
            <a:picLocks noChangeAspect="1" noChangeArrowheads="1"/>
          </p:cNvPicPr>
          <p:nvPr/>
        </p:nvPicPr>
        <p:blipFill>
          <a:blip r:embed="rId2"/>
          <a:srcRect/>
          <a:stretch>
            <a:fillRect/>
          </a:stretch>
        </p:blipFill>
        <p:spPr bwMode="auto">
          <a:xfrm>
            <a:off x="1651000" y="3368675"/>
            <a:ext cx="5740400" cy="2498725"/>
          </a:xfrm>
          <a:prstGeom prst="rect">
            <a:avLst/>
          </a:prstGeom>
          <a:noFill/>
          <a:ln w="12700">
            <a:noFill/>
            <a:miter lim="800000"/>
            <a:headEnd type="none" w="sm" len="sm"/>
            <a:tailEnd type="none" w="sm" len="sm"/>
          </a:ln>
        </p:spPr>
      </p:pic>
    </p:spTree>
  </p:cSld>
  <p:clrMapOvr>
    <a:masterClrMapping/>
  </p:clrMapOvr>
  <p:transition xmlns:p14="http://schemas.microsoft.com/office/powerpoint/2010/mai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81A9244-8459-4EAB-86A0-5D40A5C77CA4}" type="slidenum">
              <a:rPr lang="en-US" altLang="en-US"/>
              <a:pPr>
                <a:defRPr/>
              </a:pPr>
              <a:t>51</a:t>
            </a:fld>
            <a:endParaRPr lang="en-US" altLang="en-US" dirty="0"/>
          </a:p>
        </p:txBody>
      </p:sp>
      <p:sp>
        <p:nvSpPr>
          <p:cNvPr id="57347" name="Rectangle 2"/>
          <p:cNvSpPr>
            <a:spLocks noGrp="1" noChangeArrowheads="1"/>
          </p:cNvSpPr>
          <p:nvPr>
            <p:ph type="title"/>
          </p:nvPr>
        </p:nvSpPr>
        <p:spPr/>
        <p:txBody>
          <a:bodyPr/>
          <a:lstStyle/>
          <a:p>
            <a:pPr eaLnBrk="1" hangingPunct="1"/>
            <a:r>
              <a:rPr lang="en-US" smtClean="0"/>
              <a:t>Methods for Summarizing Data</a:t>
            </a:r>
          </a:p>
        </p:txBody>
      </p:sp>
      <p:sp>
        <p:nvSpPr>
          <p:cNvPr id="57348" name="Rectangle 3"/>
          <p:cNvSpPr>
            <a:spLocks noGrp="1" noChangeArrowheads="1"/>
          </p:cNvSpPr>
          <p:nvPr>
            <p:ph type="body" idx="1"/>
          </p:nvPr>
        </p:nvSpPr>
        <p:spPr/>
        <p:txBody>
          <a:bodyPr/>
          <a:lstStyle/>
          <a:p>
            <a:pPr marL="0" indent="0" algn="ctr" eaLnBrk="1" hangingPunct="1">
              <a:spcBef>
                <a:spcPct val="0"/>
              </a:spcBef>
              <a:buFont typeface="Wingdings" pitchFamily="2" charset="2"/>
              <a:buNone/>
            </a:pPr>
            <a:r>
              <a:rPr lang="en-US" smtClean="0"/>
              <a:t>Different  patterns over time and </a:t>
            </a:r>
          </a:p>
          <a:p>
            <a:pPr marL="0" indent="0" algn="ctr" eaLnBrk="1" hangingPunct="1">
              <a:spcBef>
                <a:spcPct val="0"/>
              </a:spcBef>
              <a:buFont typeface="Wingdings" pitchFamily="2" charset="2"/>
              <a:buNone/>
            </a:pPr>
            <a:r>
              <a:rPr lang="en-US" smtClean="0"/>
              <a:t>different distance from long-term goals</a:t>
            </a:r>
          </a:p>
        </p:txBody>
      </p:sp>
      <p:pic>
        <p:nvPicPr>
          <p:cNvPr id="57349" name="Picture 4"/>
          <p:cNvPicPr>
            <a:picLocks noChangeArrowheads="1"/>
          </p:cNvPicPr>
          <p:nvPr/>
        </p:nvPicPr>
        <p:blipFill>
          <a:blip r:embed="rId2"/>
          <a:srcRect l="2953" t="6805" r="10220" b="11403"/>
          <a:stretch>
            <a:fillRect/>
          </a:stretch>
        </p:blipFill>
        <p:spPr bwMode="auto">
          <a:xfrm>
            <a:off x="2835275" y="2820988"/>
            <a:ext cx="3565525" cy="2741612"/>
          </a:xfrm>
          <a:prstGeom prst="rect">
            <a:avLst/>
          </a:prstGeom>
          <a:noFill/>
          <a:ln w="25400">
            <a:solidFill>
              <a:srgbClr val="008080"/>
            </a:solidFill>
            <a:miter lim="800000"/>
            <a:headEnd type="none" w="sm" len="sm"/>
            <a:tailEnd type="none" w="sm" len="sm"/>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3BFD692-4930-48B5-A55C-508A8D05D37B}" type="slidenum">
              <a:rPr lang="en-US" altLang="en-US"/>
              <a:pPr>
                <a:defRPr/>
              </a:pPr>
              <a:t>52</a:t>
            </a:fld>
            <a:endParaRPr lang="en-US" altLang="en-US" dirty="0"/>
          </a:p>
        </p:txBody>
      </p:sp>
      <p:sp>
        <p:nvSpPr>
          <p:cNvPr id="58371" name="Rectangle 2"/>
          <p:cNvSpPr>
            <a:spLocks noGrp="1" noChangeArrowheads="1"/>
          </p:cNvSpPr>
          <p:nvPr>
            <p:ph type="title"/>
          </p:nvPr>
        </p:nvSpPr>
        <p:spPr/>
        <p:txBody>
          <a:bodyPr/>
          <a:lstStyle/>
          <a:p>
            <a:pPr eaLnBrk="1" hangingPunct="1"/>
            <a:r>
              <a:rPr lang="en-US" smtClean="0"/>
              <a:t>Methods for Summarizing Data</a:t>
            </a:r>
          </a:p>
        </p:txBody>
      </p:sp>
      <p:sp>
        <p:nvSpPr>
          <p:cNvPr id="58372" name="Rectangle 3"/>
          <p:cNvSpPr>
            <a:spLocks noGrp="1" noChangeArrowheads="1"/>
          </p:cNvSpPr>
          <p:nvPr>
            <p:ph type="body" idx="1"/>
          </p:nvPr>
        </p:nvSpPr>
        <p:spPr>
          <a:xfrm>
            <a:off x="304800" y="1371600"/>
            <a:ext cx="8458200" cy="4800600"/>
          </a:xfrm>
        </p:spPr>
        <p:txBody>
          <a:bodyPr/>
          <a:lstStyle/>
          <a:p>
            <a:pPr marL="228600" indent="-228600" algn="ctr" eaLnBrk="1" hangingPunct="1">
              <a:buFont typeface="Wingdings" pitchFamily="2" charset="2"/>
              <a:buNone/>
            </a:pPr>
            <a:r>
              <a:rPr lang="en-US" b="1" smtClean="0">
                <a:solidFill>
                  <a:srgbClr val="660066"/>
                </a:solidFill>
              </a:rPr>
              <a:t>Create Composite Variables that Combine Variables Across Indicators or Domains</a:t>
            </a:r>
          </a:p>
          <a:p>
            <a:pPr marL="228600" indent="-228600" algn="ctr" eaLnBrk="1" hangingPunct="1">
              <a:buFont typeface="Wingdings" pitchFamily="2" charset="2"/>
              <a:buNone/>
            </a:pPr>
            <a:r>
              <a:rPr lang="en-US" sz="1400" smtClean="0"/>
              <a:t> </a:t>
            </a:r>
          </a:p>
          <a:p>
            <a:pPr marL="228600" indent="-228600" eaLnBrk="1" hangingPunct="1">
              <a:spcBef>
                <a:spcPct val="0"/>
              </a:spcBef>
              <a:buClr>
                <a:srgbClr val="663300"/>
              </a:buClr>
              <a:buSzPct val="75000"/>
              <a:buFont typeface="Wingdings" pitchFamily="2" charset="2"/>
              <a:buChar char="§"/>
            </a:pPr>
            <a:r>
              <a:rPr lang="en-US" smtClean="0"/>
              <a:t>Combine across health status indicators, e.g. combine child fatality, child obesity, and child oral health to get a more global child health index </a:t>
            </a:r>
          </a:p>
          <a:p>
            <a:pPr marL="228600" indent="-228600" eaLnBrk="1" hangingPunct="1">
              <a:spcBef>
                <a:spcPct val="0"/>
              </a:spcBef>
              <a:buClr>
                <a:srgbClr val="663300"/>
              </a:buClr>
              <a:buSzPct val="75000"/>
              <a:buFont typeface="Wingdings" pitchFamily="2" charset="2"/>
              <a:buChar char="§"/>
            </a:pPr>
            <a:r>
              <a:rPr lang="en-US" smtClean="0"/>
              <a:t>Combine across health service indicators, e.g. utilization of well child care, acute care, and specialty services to get a more global service utilization index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D3A65D86-9E1B-42E4-8EFB-83872E30B1E7}" type="slidenum">
              <a:rPr lang="en-US" altLang="en-US"/>
              <a:pPr>
                <a:defRPr/>
              </a:pPr>
              <a:t>53</a:t>
            </a:fld>
            <a:endParaRPr lang="en-US" altLang="en-US" dirty="0"/>
          </a:p>
        </p:txBody>
      </p:sp>
      <p:sp>
        <p:nvSpPr>
          <p:cNvPr id="59395" name="Rectangle 2"/>
          <p:cNvSpPr>
            <a:spLocks noGrp="1" noChangeArrowheads="1"/>
          </p:cNvSpPr>
          <p:nvPr>
            <p:ph type="title"/>
          </p:nvPr>
        </p:nvSpPr>
        <p:spPr/>
        <p:txBody>
          <a:bodyPr/>
          <a:lstStyle/>
          <a:p>
            <a:pPr eaLnBrk="1" hangingPunct="1"/>
            <a:r>
              <a:rPr lang="en-US" smtClean="0"/>
              <a:t>Methods for Summarizing Data</a:t>
            </a:r>
          </a:p>
        </p:txBody>
      </p:sp>
      <p:sp>
        <p:nvSpPr>
          <p:cNvPr id="59396" name="Rectangle 3"/>
          <p:cNvSpPr>
            <a:spLocks noGrp="1" noChangeArrowheads="1"/>
          </p:cNvSpPr>
          <p:nvPr>
            <p:ph type="body" idx="1"/>
          </p:nvPr>
        </p:nvSpPr>
        <p:spPr/>
        <p:txBody>
          <a:bodyPr/>
          <a:lstStyle/>
          <a:p>
            <a:pPr marL="236538" indent="-236538" eaLnBrk="1" hangingPunct="1">
              <a:spcBef>
                <a:spcPct val="0"/>
              </a:spcBef>
              <a:buClr>
                <a:srgbClr val="663300"/>
              </a:buClr>
              <a:buSzPct val="75000"/>
              <a:buFont typeface="Wingdings" pitchFamily="2" charset="2"/>
              <a:buChar char="§"/>
            </a:pPr>
            <a:r>
              <a:rPr lang="en-US" smtClean="0">
                <a:cs typeface="Times New Roman" pitchFamily="18" charset="0"/>
              </a:rPr>
              <a:t>Combine health status and health service variables for one indicator</a:t>
            </a:r>
          </a:p>
          <a:p>
            <a:pPr marL="236538" indent="-236538" eaLnBrk="1" hangingPunct="1">
              <a:spcBef>
                <a:spcPct val="0"/>
              </a:spcBef>
              <a:buClr>
                <a:srgbClr val="663300"/>
              </a:buClr>
              <a:buSzPct val="75000"/>
              <a:buFont typeface="Wingdings" pitchFamily="2" charset="2"/>
              <a:buChar char="§"/>
            </a:pPr>
            <a:endParaRPr lang="en-US" sz="1400" smtClean="0">
              <a:cs typeface="Times New Roman" pitchFamily="18" charset="0"/>
            </a:endParaRPr>
          </a:p>
          <a:p>
            <a:pPr lvl="2" eaLnBrk="1" hangingPunct="1">
              <a:spcBef>
                <a:spcPct val="0"/>
              </a:spcBef>
              <a:buSzTx/>
              <a:buFont typeface="Wingdings" pitchFamily="2" charset="2"/>
              <a:buNone/>
            </a:pPr>
            <a:r>
              <a:rPr lang="en-US" smtClean="0">
                <a:solidFill>
                  <a:srgbClr val="3333CC"/>
                </a:solidFill>
                <a:cs typeface="Times New Roman" pitchFamily="18" charset="0"/>
              </a:rPr>
              <a:t>health status improving, services constant or increasing</a:t>
            </a:r>
          </a:p>
          <a:p>
            <a:pPr lvl="2" eaLnBrk="1" hangingPunct="1">
              <a:spcBef>
                <a:spcPct val="0"/>
              </a:spcBef>
              <a:buSzTx/>
              <a:buFont typeface="Wingdings" pitchFamily="2" charset="2"/>
              <a:buNone/>
            </a:pPr>
            <a:r>
              <a:rPr lang="en-US" smtClean="0">
                <a:solidFill>
                  <a:srgbClr val="3333CC"/>
                </a:solidFill>
                <a:cs typeface="Times New Roman" pitchFamily="18" charset="0"/>
              </a:rPr>
              <a:t>health status improving, services decreasing</a:t>
            </a:r>
            <a:endParaRPr lang="en-US" smtClean="0">
              <a:solidFill>
                <a:srgbClr val="3333CC"/>
              </a:solidFill>
              <a:latin typeface="CG Times Bold" charset="0"/>
              <a:cs typeface="Times New Roman" pitchFamily="18" charset="0"/>
            </a:endParaRPr>
          </a:p>
          <a:p>
            <a:pPr lvl="2" eaLnBrk="1" hangingPunct="1">
              <a:spcBef>
                <a:spcPct val="0"/>
              </a:spcBef>
              <a:buSzTx/>
              <a:buFont typeface="Wingdings" pitchFamily="2" charset="2"/>
              <a:buNone/>
            </a:pPr>
            <a:r>
              <a:rPr lang="en-US" smtClean="0">
                <a:solidFill>
                  <a:srgbClr val="3333CC"/>
                </a:solidFill>
                <a:cs typeface="Times New Roman" pitchFamily="18" charset="0"/>
              </a:rPr>
              <a:t>health status deteriorating, services constant or increasing</a:t>
            </a:r>
          </a:p>
          <a:p>
            <a:pPr lvl="2" eaLnBrk="1" hangingPunct="1">
              <a:spcBef>
                <a:spcPct val="0"/>
              </a:spcBef>
              <a:buSzTx/>
              <a:buFont typeface="Wingdings" pitchFamily="2" charset="2"/>
              <a:buNone/>
            </a:pPr>
            <a:r>
              <a:rPr lang="en-US" smtClean="0">
                <a:solidFill>
                  <a:srgbClr val="3333CC"/>
                </a:solidFill>
                <a:cs typeface="Times New Roman" pitchFamily="18" charset="0"/>
              </a:rPr>
              <a:t>health status deteriorating, services decreasing</a:t>
            </a:r>
          </a:p>
          <a:p>
            <a:pPr marL="236538" indent="-236538" eaLnBrk="1" hangingPunct="1">
              <a:spcBef>
                <a:spcPct val="0"/>
              </a:spcBef>
              <a:buSzTx/>
              <a:buFont typeface="Wingdings" pitchFamily="2" charset="2"/>
              <a:buNone/>
            </a:pPr>
            <a:endParaRPr lang="en-US" smtClean="0">
              <a:solidFill>
                <a:srgbClr val="3333CC"/>
              </a:solidFill>
            </a:endParaRPr>
          </a:p>
          <a:p>
            <a:pPr marL="393700" lvl="1" indent="14288" eaLnBrk="1" hangingPunct="1">
              <a:spcBef>
                <a:spcPct val="0"/>
              </a:spcBef>
              <a:buSzTx/>
              <a:buFont typeface="Wingdings" pitchFamily="2" charset="2"/>
              <a:buNone/>
            </a:pPr>
            <a:r>
              <a:rPr lang="en-US" sz="2800" smtClean="0"/>
              <a:t>to get a more global index of whether services are effective in addressing health status issue</a:t>
            </a:r>
          </a:p>
          <a:p>
            <a:pPr marL="236538" indent="-236538" eaLnBrk="1" hangingPunct="1">
              <a:buFont typeface="Wingdings" pitchFamily="2" charset="2"/>
              <a:buNone/>
            </a:pPr>
            <a:endParaRPr lang="en-US"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E4E1271-4FD3-4C8A-9ACF-C3AFFF35F0CB}" type="slidenum">
              <a:rPr lang="en-US" altLang="en-US"/>
              <a:pPr>
                <a:defRPr/>
              </a:pPr>
              <a:t>54</a:t>
            </a:fld>
            <a:endParaRPr lang="en-US" altLang="en-US" dirty="0"/>
          </a:p>
        </p:txBody>
      </p:sp>
      <p:sp>
        <p:nvSpPr>
          <p:cNvPr id="60419" name="Rectangle 2"/>
          <p:cNvSpPr>
            <a:spLocks noGrp="1" noChangeArrowheads="1"/>
          </p:cNvSpPr>
          <p:nvPr>
            <p:ph type="title"/>
          </p:nvPr>
        </p:nvSpPr>
        <p:spPr/>
        <p:txBody>
          <a:bodyPr/>
          <a:lstStyle/>
          <a:p>
            <a:pPr eaLnBrk="1" hangingPunct="1"/>
            <a:r>
              <a:rPr lang="en-US" smtClean="0"/>
              <a:t>Methods for Summarizing Data </a:t>
            </a:r>
          </a:p>
        </p:txBody>
      </p:sp>
      <p:sp>
        <p:nvSpPr>
          <p:cNvPr id="60420" name="Rectangle 3"/>
          <p:cNvSpPr>
            <a:spLocks noGrp="1" noChangeArrowheads="1"/>
          </p:cNvSpPr>
          <p:nvPr>
            <p:ph type="body" idx="1"/>
          </p:nvPr>
        </p:nvSpPr>
        <p:spPr/>
        <p:txBody>
          <a:bodyPr/>
          <a:lstStyle/>
          <a:p>
            <a:pPr marL="228600" indent="-228600" eaLnBrk="1" hangingPunct="1">
              <a:buFont typeface="Wingdings" pitchFamily="2" charset="2"/>
              <a:buChar char="n"/>
            </a:pPr>
            <a:r>
              <a:rPr lang="en-US" sz="2600" smtClean="0"/>
              <a:t>Data quality: some indicators are based on high quality data; others are not</a:t>
            </a:r>
          </a:p>
          <a:p>
            <a:pPr marL="228600" indent="-228600" eaLnBrk="1" hangingPunct="1">
              <a:buFont typeface="Wingdings" pitchFamily="2" charset="2"/>
              <a:buChar char="n"/>
            </a:pPr>
            <a:r>
              <a:rPr lang="en-US" sz="2600" smtClean="0"/>
              <a:t>Data availability: some domains have multiple measures; others only a few or none</a:t>
            </a:r>
          </a:p>
          <a:p>
            <a:pPr marL="228600" indent="-228600" eaLnBrk="1" hangingPunct="1">
              <a:buFont typeface="Wingdings" pitchFamily="2" charset="2"/>
              <a:buChar char="n"/>
            </a:pPr>
            <a:r>
              <a:rPr lang="en-US" sz="2600" smtClean="0"/>
              <a:t>Conclusions about priority differ by population groups</a:t>
            </a:r>
          </a:p>
          <a:p>
            <a:pPr marL="228600" indent="-228600" eaLnBrk="1" hangingPunct="1">
              <a:buFont typeface="Wingdings" pitchFamily="2" charset="2"/>
              <a:buChar char="n"/>
            </a:pPr>
            <a:r>
              <a:rPr lang="en-US" sz="2600" smtClean="0"/>
              <a:t>Conclusions about priority differ by geography</a:t>
            </a:r>
          </a:p>
          <a:p>
            <a:pPr marL="228600" indent="-228600" eaLnBrk="1" hangingPunct="1">
              <a:buFont typeface="Wingdings" pitchFamily="2" charset="2"/>
              <a:buChar char="n"/>
            </a:pPr>
            <a:r>
              <a:rPr lang="en-US" sz="2600" smtClean="0"/>
              <a:t>Conclusions about priority differ by qualitative judgment</a:t>
            </a:r>
          </a:p>
          <a:p>
            <a:pPr marL="228600" indent="-228600" algn="ctr" eaLnBrk="1" hangingPunct="1">
              <a:buFont typeface="Wingdings" pitchFamily="2" charset="2"/>
              <a:buNone/>
            </a:pPr>
            <a:endParaRPr lang="en-US" sz="1600" smtClean="0">
              <a:solidFill>
                <a:srgbClr val="660066"/>
              </a:solidFill>
            </a:endParaRPr>
          </a:p>
          <a:p>
            <a:pPr marL="228600" indent="-228600" algn="ctr" eaLnBrk="1" hangingPunct="1">
              <a:buFont typeface="Wingdings" pitchFamily="2" charset="2"/>
              <a:buNone/>
            </a:pPr>
            <a:r>
              <a:rPr lang="en-US" sz="2600" smtClean="0">
                <a:solidFill>
                  <a:srgbClr val="660066"/>
                </a:solidFill>
              </a:rPr>
              <a:t>How will these issues be handled </a:t>
            </a:r>
          </a:p>
          <a:p>
            <a:pPr marL="228600" indent="-228600" algn="ctr" eaLnBrk="1" hangingPunct="1">
              <a:buFont typeface="Wingdings" pitchFamily="2" charset="2"/>
              <a:buNone/>
            </a:pPr>
            <a:r>
              <a:rPr lang="en-US" sz="2600" smtClean="0">
                <a:solidFill>
                  <a:srgbClr val="660066"/>
                </a:solidFill>
              </a:rPr>
              <a:t>in the priority-setting process?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80239777-A8B0-4BB4-A6E3-43D94E616554}" type="slidenum">
              <a:rPr lang="en-US" altLang="en-US"/>
              <a:pPr>
                <a:defRPr/>
              </a:pPr>
              <a:t>55</a:t>
            </a:fld>
            <a:endParaRPr lang="en-US" altLang="en-US" dirty="0"/>
          </a:p>
        </p:txBody>
      </p:sp>
      <p:sp>
        <p:nvSpPr>
          <p:cNvPr id="61443" name="Rectangle 2"/>
          <p:cNvSpPr>
            <a:spLocks noGrp="1" noChangeArrowheads="1"/>
          </p:cNvSpPr>
          <p:nvPr>
            <p:ph type="body" idx="1"/>
          </p:nvPr>
        </p:nvSpPr>
        <p:spPr/>
        <p:txBody>
          <a:bodyPr/>
          <a:lstStyle/>
          <a:p>
            <a:pPr marL="350838" indent="-350838" algn="ctr" eaLnBrk="1" hangingPunct="1">
              <a:lnSpc>
                <a:spcPct val="90000"/>
              </a:lnSpc>
              <a:buFont typeface="Wingdings" pitchFamily="2" charset="2"/>
              <a:buNone/>
            </a:pPr>
            <a:r>
              <a:rPr lang="en-US" smtClean="0"/>
              <a:t>Illinois Child Health Needs Assessment</a:t>
            </a:r>
          </a:p>
          <a:p>
            <a:pPr marL="350838" indent="-350838" eaLnBrk="1" hangingPunct="1">
              <a:lnSpc>
                <a:spcPct val="90000"/>
              </a:lnSpc>
              <a:buFont typeface="Wingdings" pitchFamily="2" charset="2"/>
              <a:buNone/>
            </a:pPr>
            <a:endParaRPr lang="en-US" sz="1200" smtClean="0"/>
          </a:p>
          <a:p>
            <a:pPr marL="350838" indent="-350838" eaLnBrk="1" hangingPunct="1">
              <a:spcBef>
                <a:spcPct val="0"/>
              </a:spcBef>
              <a:buClr>
                <a:srgbClr val="3333CC"/>
              </a:buClr>
              <a:buSzTx/>
              <a:buFont typeface="Wingdings" pitchFamily="2" charset="2"/>
              <a:buAutoNum type="arabicPeriod"/>
            </a:pPr>
            <a:r>
              <a:rPr lang="en-US" sz="2400" smtClean="0"/>
              <a:t>Select indicators within four domains:</a:t>
            </a:r>
          </a:p>
          <a:p>
            <a:pPr marL="1760538" lvl="2" indent="-457200" eaLnBrk="1" hangingPunct="1">
              <a:spcBef>
                <a:spcPct val="0"/>
              </a:spcBef>
              <a:buClr>
                <a:srgbClr val="3333CC"/>
              </a:buClr>
              <a:buSzTx/>
              <a:buFont typeface="Symbol" pitchFamily="18" charset="2"/>
              <a:buChar char="·"/>
            </a:pPr>
            <a:r>
              <a:rPr lang="en-US" smtClean="0"/>
              <a:t>demographic risk indicators</a:t>
            </a:r>
          </a:p>
          <a:p>
            <a:pPr marL="1760538" lvl="2" indent="-457200" eaLnBrk="1" hangingPunct="1">
              <a:spcBef>
                <a:spcPct val="0"/>
              </a:spcBef>
              <a:buClr>
                <a:srgbClr val="3333CC"/>
              </a:buClr>
              <a:buSzTx/>
              <a:buFont typeface="Symbol" pitchFamily="18" charset="2"/>
              <a:buChar char="·"/>
            </a:pPr>
            <a:r>
              <a:rPr lang="en-US" smtClean="0"/>
              <a:t>child health status indicators</a:t>
            </a:r>
          </a:p>
          <a:p>
            <a:pPr marL="1760538" lvl="2" indent="-457200" eaLnBrk="1" hangingPunct="1">
              <a:spcBef>
                <a:spcPct val="0"/>
              </a:spcBef>
              <a:buClr>
                <a:srgbClr val="3333CC"/>
              </a:buClr>
              <a:buSzTx/>
              <a:buFont typeface="Symbol" pitchFamily="18" charset="2"/>
              <a:buChar char="·"/>
            </a:pPr>
            <a:r>
              <a:rPr lang="en-US" smtClean="0"/>
              <a:t>health service resources</a:t>
            </a:r>
          </a:p>
          <a:p>
            <a:pPr marL="1760538" lvl="2" indent="-457200" eaLnBrk="1" hangingPunct="1">
              <a:spcBef>
                <a:spcPct val="0"/>
              </a:spcBef>
              <a:buClr>
                <a:srgbClr val="3333CC"/>
              </a:buClr>
              <a:buSzTx/>
              <a:buFont typeface="Symbol" pitchFamily="18" charset="2"/>
              <a:buChar char="·"/>
            </a:pPr>
            <a:r>
              <a:rPr lang="en-US" smtClean="0"/>
              <a:t>health service utilization measures</a:t>
            </a:r>
          </a:p>
          <a:p>
            <a:pPr marL="350838" indent="-350838" eaLnBrk="1" hangingPunct="1">
              <a:spcBef>
                <a:spcPct val="0"/>
              </a:spcBef>
              <a:buClr>
                <a:srgbClr val="3333CC"/>
              </a:buClr>
              <a:buSzTx/>
              <a:buFont typeface="Wingdings" pitchFamily="2" charset="2"/>
              <a:buAutoNum type="arabicPeriod"/>
            </a:pPr>
            <a:r>
              <a:rPr lang="en-US" sz="2400" smtClean="0"/>
              <a:t>Rank counties on each indicator according to percentiles of the observations.</a:t>
            </a:r>
          </a:p>
          <a:p>
            <a:pPr marL="350838" indent="-350838" eaLnBrk="1" hangingPunct="1">
              <a:spcBef>
                <a:spcPct val="0"/>
              </a:spcBef>
              <a:buClr>
                <a:srgbClr val="3333CC"/>
              </a:buClr>
              <a:buSzTx/>
              <a:buFont typeface="Wingdings" pitchFamily="2" charset="2"/>
              <a:buAutoNum type="arabicPeriod"/>
            </a:pPr>
            <a:r>
              <a:rPr lang="en-US" sz="2400" smtClean="0"/>
              <a:t>Compute mean ranks for each area using indicators within a given domain.</a:t>
            </a:r>
          </a:p>
          <a:p>
            <a:pPr marL="350838" indent="-350838" eaLnBrk="1" hangingPunct="1">
              <a:spcBef>
                <a:spcPct val="0"/>
              </a:spcBef>
              <a:buClr>
                <a:srgbClr val="3333CC"/>
              </a:buClr>
              <a:buSzTx/>
              <a:buFont typeface="Wingdings" pitchFamily="2" charset="2"/>
              <a:buAutoNum type="arabicPeriod"/>
            </a:pPr>
            <a:r>
              <a:rPr lang="en-US" sz="2400" smtClean="0"/>
              <a:t>Re-rank counties according to these multiple-indicator mean ranks.</a:t>
            </a:r>
          </a:p>
        </p:txBody>
      </p:sp>
      <p:sp>
        <p:nvSpPr>
          <p:cNvPr id="61444" name="Rectangle 3"/>
          <p:cNvSpPr>
            <a:spLocks noGrp="1" noChangeArrowheads="1"/>
          </p:cNvSpPr>
          <p:nvPr>
            <p:ph type="title"/>
          </p:nvPr>
        </p:nvSpPr>
        <p:spPr/>
        <p:txBody>
          <a:bodyPr/>
          <a:lstStyle/>
          <a:p>
            <a:pPr eaLnBrk="1" hangingPunct="1"/>
            <a:r>
              <a:rPr lang="en-US" smtClean="0"/>
              <a:t>Examples </a:t>
            </a:r>
            <a:br>
              <a:rPr lang="en-US" smtClean="0"/>
            </a:br>
            <a:r>
              <a:rPr lang="en-US" smtClean="0"/>
              <a:t>from the Field</a:t>
            </a: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497F0CD-F1D0-46AA-BC99-6F8C5829EB84}" type="slidenum">
              <a:rPr lang="en-US" altLang="en-US"/>
              <a:pPr>
                <a:defRPr/>
              </a:pPr>
              <a:t>56</a:t>
            </a:fld>
            <a:endParaRPr lang="en-US" altLang="en-US" dirty="0"/>
          </a:p>
        </p:txBody>
      </p:sp>
      <p:sp>
        <p:nvSpPr>
          <p:cNvPr id="62467" name="Rectangle 2"/>
          <p:cNvSpPr>
            <a:spLocks noGrp="1" noChangeArrowheads="1"/>
          </p:cNvSpPr>
          <p:nvPr>
            <p:ph type="body" idx="1"/>
          </p:nvPr>
        </p:nvSpPr>
        <p:spPr/>
        <p:txBody>
          <a:bodyPr/>
          <a:lstStyle/>
          <a:p>
            <a:pPr marL="533400" indent="-533400" algn="ctr" eaLnBrk="1" hangingPunct="1">
              <a:buFont typeface="Wingdings" pitchFamily="2" charset="2"/>
              <a:buNone/>
            </a:pPr>
            <a:endParaRPr lang="en-US" sz="1200" smtClean="0"/>
          </a:p>
          <a:p>
            <a:pPr marL="533400" indent="-533400" algn="ctr" eaLnBrk="1" hangingPunct="1">
              <a:buFont typeface="Wingdings" pitchFamily="2" charset="2"/>
              <a:buNone/>
            </a:pPr>
            <a:r>
              <a:rPr lang="en-US" smtClean="0"/>
              <a:t>Connecticut Mat. &amp; Infant Health Surv. Report,</a:t>
            </a:r>
          </a:p>
          <a:p>
            <a:pPr marL="533400" indent="-533400" eaLnBrk="1" hangingPunct="1">
              <a:buFont typeface="Wingdings" pitchFamily="2" charset="2"/>
              <a:buNone/>
            </a:pPr>
            <a:endParaRPr lang="en-US" sz="1400" smtClean="0"/>
          </a:p>
          <a:p>
            <a:pPr marL="533400" indent="-533400" eaLnBrk="1" hangingPunct="1">
              <a:buFont typeface="Wingdings" pitchFamily="2" charset="2"/>
              <a:buNone/>
            </a:pPr>
            <a:r>
              <a:rPr lang="en-US" smtClean="0"/>
              <a:t>1.	Selected 6 indicators.</a:t>
            </a:r>
          </a:p>
          <a:p>
            <a:pPr marL="533400" indent="-533400" eaLnBrk="1" hangingPunct="1">
              <a:buFont typeface="Wingdings" pitchFamily="2" charset="2"/>
              <a:buNone/>
            </a:pPr>
            <a:endParaRPr lang="en-US" sz="1400" smtClean="0"/>
          </a:p>
          <a:p>
            <a:pPr marL="533400" indent="-533400" eaLnBrk="1" hangingPunct="1">
              <a:buFont typeface="Wingdings" pitchFamily="2" charset="2"/>
              <a:buNone/>
            </a:pPr>
            <a:r>
              <a:rPr lang="en-US" smtClean="0"/>
              <a:t>2.	Statistically compare each indicator by town/health district to the statewide average.</a:t>
            </a:r>
          </a:p>
          <a:p>
            <a:pPr marL="533400" indent="-533400" eaLnBrk="1" hangingPunct="1">
              <a:buFont typeface="Wingdings" pitchFamily="2" charset="2"/>
              <a:buNone/>
            </a:pPr>
            <a:endParaRPr lang="en-US" sz="1400" smtClean="0"/>
          </a:p>
          <a:p>
            <a:pPr marL="533400" indent="-533400" eaLnBrk="1" hangingPunct="1">
              <a:buFont typeface="Wingdings" pitchFamily="2" charset="2"/>
              <a:buNone/>
            </a:pPr>
            <a:r>
              <a:rPr lang="en-US" smtClean="0"/>
              <a:t>3.	Examine changes over time, using single years for large areas and two years combined for smaller areas.</a:t>
            </a:r>
          </a:p>
        </p:txBody>
      </p:sp>
      <p:sp>
        <p:nvSpPr>
          <p:cNvPr id="62468" name="Rectangle 3"/>
          <p:cNvSpPr>
            <a:spLocks noGrp="1" noChangeArrowheads="1"/>
          </p:cNvSpPr>
          <p:nvPr>
            <p:ph type="title"/>
          </p:nvPr>
        </p:nvSpPr>
        <p:spPr/>
        <p:txBody>
          <a:bodyPr/>
          <a:lstStyle/>
          <a:p>
            <a:pPr eaLnBrk="1" hangingPunct="1"/>
            <a:r>
              <a:rPr lang="en-US" smtClean="0"/>
              <a:t>Examples </a:t>
            </a:r>
            <a:br>
              <a:rPr lang="en-US" smtClean="0"/>
            </a:br>
            <a:r>
              <a:rPr lang="en-US" smtClean="0"/>
              <a:t>from the Field</a:t>
            </a: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0DAA21F-DFFC-4AD5-90AD-07BBA159BA66}" type="slidenum">
              <a:rPr lang="en-US" altLang="en-US"/>
              <a:pPr>
                <a:defRPr/>
              </a:pPr>
              <a:t>57</a:t>
            </a:fld>
            <a:endParaRPr lang="en-US" altLang="en-US" dirty="0"/>
          </a:p>
        </p:txBody>
      </p:sp>
      <p:sp>
        <p:nvSpPr>
          <p:cNvPr id="63491" name="Rectangle 2"/>
          <p:cNvSpPr>
            <a:spLocks noGrp="1" noChangeArrowheads="1"/>
          </p:cNvSpPr>
          <p:nvPr>
            <p:ph type="body" idx="1"/>
          </p:nvPr>
        </p:nvSpPr>
        <p:spPr/>
        <p:txBody>
          <a:bodyPr/>
          <a:lstStyle/>
          <a:p>
            <a:pPr marL="508000" indent="-508000" eaLnBrk="1" hangingPunct="1">
              <a:buFont typeface="Wingdings" pitchFamily="2" charset="2"/>
              <a:buNone/>
            </a:pPr>
            <a:endParaRPr lang="en-US" sz="1200" smtClean="0"/>
          </a:p>
          <a:p>
            <a:pPr marL="508000" indent="-508000" eaLnBrk="1" hangingPunct="1">
              <a:buFont typeface="Wingdings" pitchFamily="2" charset="2"/>
              <a:buNone/>
            </a:pPr>
            <a:r>
              <a:rPr lang="en-US" smtClean="0"/>
              <a:t>4.	Identify "problem" areas--indicators significantly worse than the state </a:t>
            </a:r>
            <a:r>
              <a:rPr lang="en-US" u="sng" smtClean="0"/>
              <a:t>and</a:t>
            </a:r>
            <a:r>
              <a:rPr lang="en-US" smtClean="0"/>
              <a:t> deteriorating over time; identify "improved" areas--indicators historically worse than the state, but improving over time.</a:t>
            </a:r>
          </a:p>
          <a:p>
            <a:pPr marL="508000" indent="-508000" eaLnBrk="1" hangingPunct="1">
              <a:buFont typeface="Wingdings" pitchFamily="2" charset="2"/>
              <a:buNone/>
            </a:pPr>
            <a:endParaRPr lang="en-US" sz="1800" smtClean="0"/>
          </a:p>
          <a:p>
            <a:pPr marL="508000" indent="-508000" eaLnBrk="1" hangingPunct="1">
              <a:buFont typeface="Wingdings" pitchFamily="2" charset="2"/>
              <a:buNone/>
            </a:pPr>
            <a:r>
              <a:rPr lang="en-US" smtClean="0"/>
              <a:t>5.	Report significant disparities within an area—those in which one population group is significantly higher than the state value on an indicator while another population group is significantly lower than the state value.</a:t>
            </a:r>
          </a:p>
        </p:txBody>
      </p:sp>
      <p:sp>
        <p:nvSpPr>
          <p:cNvPr id="63492" name="Rectangle 3"/>
          <p:cNvSpPr>
            <a:spLocks noGrp="1" noChangeArrowheads="1"/>
          </p:cNvSpPr>
          <p:nvPr>
            <p:ph type="title"/>
          </p:nvPr>
        </p:nvSpPr>
        <p:spPr/>
        <p:txBody>
          <a:bodyPr/>
          <a:lstStyle/>
          <a:p>
            <a:pPr eaLnBrk="1" hangingPunct="1"/>
            <a:r>
              <a:rPr lang="en-US" smtClean="0"/>
              <a:t>Examples </a:t>
            </a:r>
            <a:br>
              <a:rPr lang="en-US" smtClean="0"/>
            </a:br>
            <a:r>
              <a:rPr lang="en-US" smtClean="0"/>
              <a:t>from the Field</a:t>
            </a:r>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4DCB4694-9DEA-4532-A7B3-41C3EFF781F4}" type="slidenum">
              <a:rPr lang="en-US" altLang="en-US"/>
              <a:pPr>
                <a:defRPr/>
              </a:pPr>
              <a:t>58</a:t>
            </a:fld>
            <a:endParaRPr lang="en-US" altLang="en-US" dirty="0"/>
          </a:p>
        </p:txBody>
      </p:sp>
      <p:sp>
        <p:nvSpPr>
          <p:cNvPr id="64515" name="Rectangle 2"/>
          <p:cNvSpPr>
            <a:spLocks noGrp="1" noChangeArrowheads="1"/>
          </p:cNvSpPr>
          <p:nvPr>
            <p:ph type="body" idx="1"/>
          </p:nvPr>
        </p:nvSpPr>
        <p:spPr/>
        <p:txBody>
          <a:bodyPr/>
          <a:lstStyle/>
          <a:p>
            <a:pPr marL="457200" indent="-457200" algn="ctr" eaLnBrk="1" hangingPunct="1">
              <a:buFont typeface="Wingdings" pitchFamily="2" charset="2"/>
              <a:buNone/>
            </a:pPr>
            <a:r>
              <a:rPr lang="en-US" smtClean="0"/>
              <a:t>Health Status/Health Need Ranking of the Mass. Communities: A Methodology for Needs Assessment</a:t>
            </a:r>
          </a:p>
          <a:p>
            <a:pPr marL="457200" indent="-457200" eaLnBrk="1" hangingPunct="1">
              <a:buFont typeface="Wingdings" pitchFamily="2" charset="2"/>
              <a:buNone/>
            </a:pPr>
            <a:endParaRPr lang="en-US" smtClean="0"/>
          </a:p>
          <a:p>
            <a:pPr marL="457200" indent="-457200" eaLnBrk="1" hangingPunct="1">
              <a:buSzTx/>
              <a:buFont typeface="Wingdings" pitchFamily="2" charset="2"/>
              <a:buAutoNum type="arabicPeriod"/>
            </a:pPr>
            <a:r>
              <a:rPr lang="en-US" smtClean="0"/>
              <a:t>Select indicators.</a:t>
            </a:r>
          </a:p>
          <a:p>
            <a:pPr marL="457200" indent="-457200" eaLnBrk="1" hangingPunct="1">
              <a:buSzTx/>
              <a:buFont typeface="Wingdings" pitchFamily="2" charset="2"/>
              <a:buAutoNum type="arabicPeriod"/>
            </a:pPr>
            <a:r>
              <a:rPr lang="en-US" smtClean="0"/>
              <a:t>Assign scores to communities based on percentile rescaled values of each indicator.</a:t>
            </a:r>
          </a:p>
          <a:p>
            <a:pPr marL="457200" indent="-457200" eaLnBrk="1" hangingPunct="1">
              <a:buSzTx/>
              <a:buFont typeface="Wingdings" pitchFamily="2" charset="2"/>
              <a:buAutoNum type="arabicPeriod"/>
            </a:pPr>
            <a:r>
              <a:rPr lang="en-US" smtClean="0"/>
              <a:t>Sum the scores across indicators to obtain a cumulative rank score.</a:t>
            </a:r>
          </a:p>
          <a:p>
            <a:pPr marL="457200" indent="-457200" eaLnBrk="1" hangingPunct="1">
              <a:buSzTx/>
              <a:buFont typeface="Wingdings" pitchFamily="2" charset="2"/>
              <a:buAutoNum type="arabicPeriod"/>
            </a:pPr>
            <a:r>
              <a:rPr lang="en-US" smtClean="0"/>
              <a:t>Plot the distribution of the cumulative ranks.</a:t>
            </a:r>
          </a:p>
          <a:p>
            <a:pPr marL="457200" indent="-457200" eaLnBrk="1" hangingPunct="1">
              <a:buSzTx/>
              <a:buFont typeface="Wingdings" pitchFamily="2" charset="2"/>
              <a:buAutoNum type="arabicPeriod"/>
            </a:pPr>
            <a:endParaRPr lang="en-US" sz="800" smtClean="0"/>
          </a:p>
          <a:p>
            <a:pPr marL="457200" indent="-457200" eaLnBrk="1" hangingPunct="1">
              <a:buFont typeface="Wingdings" pitchFamily="2" charset="2"/>
              <a:buAutoNum type="arabicPeriod" startAt="3"/>
            </a:pPr>
            <a:endParaRPr lang="en-US" sz="2400" smtClean="0"/>
          </a:p>
        </p:txBody>
      </p:sp>
      <p:sp>
        <p:nvSpPr>
          <p:cNvPr id="64516" name="Rectangle 3"/>
          <p:cNvSpPr>
            <a:spLocks noGrp="1" noChangeArrowheads="1"/>
          </p:cNvSpPr>
          <p:nvPr>
            <p:ph type="title"/>
          </p:nvPr>
        </p:nvSpPr>
        <p:spPr/>
        <p:txBody>
          <a:bodyPr/>
          <a:lstStyle/>
          <a:p>
            <a:pPr eaLnBrk="1" hangingPunct="1"/>
            <a:r>
              <a:rPr lang="en-US" smtClean="0"/>
              <a:t>Examples </a:t>
            </a:r>
            <a:br>
              <a:rPr lang="en-US" smtClean="0"/>
            </a:br>
            <a:r>
              <a:rPr lang="en-US" smtClean="0"/>
              <a:t>from the Field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F0BEF98-0307-4FC7-9CAE-842CD0F930D5}" type="slidenum">
              <a:rPr lang="en-US" altLang="en-US"/>
              <a:pPr>
                <a:defRPr/>
              </a:pPr>
              <a:t>5</a:t>
            </a:fld>
            <a:endParaRPr lang="en-US" altLang="en-US" dirty="0"/>
          </a:p>
        </p:txBody>
      </p:sp>
      <p:sp>
        <p:nvSpPr>
          <p:cNvPr id="10243" name="Rectangle 2"/>
          <p:cNvSpPr>
            <a:spLocks noGrp="1" noChangeArrowheads="1"/>
          </p:cNvSpPr>
          <p:nvPr>
            <p:ph type="title"/>
          </p:nvPr>
        </p:nvSpPr>
        <p:spPr/>
        <p:txBody>
          <a:bodyPr/>
          <a:lstStyle/>
          <a:p>
            <a:pPr eaLnBrk="1" hangingPunct="1"/>
            <a:r>
              <a:rPr lang="en-US" smtClean="0"/>
              <a:t>The Landscape for Summarizing Data</a:t>
            </a:r>
          </a:p>
        </p:txBody>
      </p:sp>
      <p:sp>
        <p:nvSpPr>
          <p:cNvPr id="10244" name="Rectangle 3"/>
          <p:cNvSpPr>
            <a:spLocks noGrp="1" noChangeArrowheads="1"/>
          </p:cNvSpPr>
          <p:nvPr>
            <p:ph type="body" idx="1"/>
          </p:nvPr>
        </p:nvSpPr>
        <p:spPr/>
        <p:txBody>
          <a:bodyPr/>
          <a:lstStyle/>
          <a:p>
            <a:pPr marL="0" indent="0" eaLnBrk="1" hangingPunct="1">
              <a:buFont typeface="Wingdings" pitchFamily="2" charset="2"/>
              <a:buNone/>
            </a:pPr>
            <a:endParaRPr lang="en-US" smtClean="0"/>
          </a:p>
          <a:p>
            <a:pPr marL="0" indent="0" eaLnBrk="1" hangingPunct="1">
              <a:buFont typeface="Wingdings" pitchFamily="2" charset="2"/>
              <a:buNone/>
            </a:pPr>
            <a:r>
              <a:rPr lang="en-US" smtClean="0"/>
              <a:t>Summarizing / analyzing quantitative data is part of a larger ongoing, iterative process of incorporating input from external stakeholders, analyzing that input, applying epidemiologic expertise to reconsidering the quantitative data.</a:t>
            </a:r>
          </a:p>
          <a:p>
            <a:pPr marL="0" indent="0" eaLnBrk="1" hangingPunct="1">
              <a:buFont typeface="Wingdings" pitchFamily="2" charset="2"/>
              <a:buNone/>
            </a:pPr>
            <a:endParaRPr lang="en-US" smtClean="0"/>
          </a:p>
          <a:p>
            <a:pPr marL="0" indent="0" eaLnBrk="1" hangingPunct="1">
              <a:buFont typeface="Wingdings" pitchFamily="2" charset="2"/>
              <a:buNone/>
            </a:pPr>
            <a:r>
              <a:rPr lang="en-US" smtClean="0"/>
              <a:t>This process differs from most epidemiologic research which focuses on testing one or only a few hypotheses.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F0D2383-3B73-4F57-AB4D-8ED076BBAB49}" type="slidenum">
              <a:rPr lang="en-US" altLang="en-US"/>
              <a:pPr>
                <a:defRPr/>
              </a:pPr>
              <a:t>59</a:t>
            </a:fld>
            <a:endParaRPr lang="en-US" altLang="en-US" dirty="0"/>
          </a:p>
        </p:txBody>
      </p:sp>
      <p:sp>
        <p:nvSpPr>
          <p:cNvPr id="65539" name="Rectangle 2"/>
          <p:cNvSpPr>
            <a:spLocks noGrp="1" noChangeArrowheads="1"/>
          </p:cNvSpPr>
          <p:nvPr>
            <p:ph type="body" idx="1"/>
          </p:nvPr>
        </p:nvSpPr>
        <p:spPr/>
        <p:txBody>
          <a:bodyPr/>
          <a:lstStyle/>
          <a:p>
            <a:pPr lvl="2" indent="-204788" eaLnBrk="1" hangingPunct="1">
              <a:buFont typeface="Wingdings" pitchFamily="2" charset="2"/>
              <a:buNone/>
            </a:pPr>
            <a:r>
              <a:rPr lang="en-US" smtClean="0"/>
              <a:t>Massachusetts, </a:t>
            </a:r>
            <a:r>
              <a:rPr lang="en-US" i="1" smtClean="0"/>
              <a:t>cont.</a:t>
            </a:r>
            <a:endParaRPr lang="en-US" smtClean="0"/>
          </a:p>
          <a:p>
            <a:pPr marL="508000" indent="-508000" eaLnBrk="1" hangingPunct="1">
              <a:buFont typeface="Wingdings" pitchFamily="2" charset="2"/>
              <a:buNone/>
            </a:pPr>
            <a:endParaRPr lang="en-US" sz="800" smtClean="0"/>
          </a:p>
          <a:p>
            <a:pPr marL="508000" indent="-508000" eaLnBrk="1" hangingPunct="1">
              <a:buFont typeface="Wingdings" pitchFamily="2" charset="2"/>
              <a:buNone/>
            </a:pPr>
            <a:r>
              <a:rPr lang="en-US" smtClean="0"/>
              <a:t>5.	If the distribution is approximately normal, categorize areas according to z-scores:</a:t>
            </a:r>
          </a:p>
          <a:p>
            <a:pPr marL="508000" indent="-508000" eaLnBrk="1" hangingPunct="1">
              <a:buFont typeface="Wingdings" pitchFamily="2" charset="2"/>
              <a:buNone/>
            </a:pPr>
            <a:endParaRPr lang="en-US" sz="1600" smtClean="0"/>
          </a:p>
          <a:p>
            <a:pPr lvl="2" indent="-204788" eaLnBrk="1" hangingPunct="1">
              <a:spcBef>
                <a:spcPct val="0"/>
              </a:spcBef>
              <a:buFont typeface="Wingdings" pitchFamily="2" charset="2"/>
              <a:buNone/>
            </a:pPr>
            <a:r>
              <a:rPr lang="en-US" sz="2800" smtClean="0"/>
              <a:t>‘lowest status/highest need’		&gt; 2 </a:t>
            </a:r>
          </a:p>
          <a:p>
            <a:pPr lvl="2" indent="-204788" eaLnBrk="1" hangingPunct="1">
              <a:spcBef>
                <a:spcPct val="0"/>
              </a:spcBef>
              <a:buFont typeface="Wingdings" pitchFamily="2" charset="2"/>
              <a:buNone/>
            </a:pPr>
            <a:r>
              <a:rPr lang="en-US" sz="2800" smtClean="0"/>
              <a:t>‘low status/high need’ 			1 to 2</a:t>
            </a:r>
          </a:p>
          <a:p>
            <a:pPr lvl="2" indent="-204788" eaLnBrk="1" hangingPunct="1">
              <a:spcBef>
                <a:spcPct val="0"/>
              </a:spcBef>
              <a:buFont typeface="Wingdings" pitchFamily="2" charset="2"/>
              <a:buNone/>
            </a:pPr>
            <a:r>
              <a:rPr lang="en-US" sz="2800" smtClean="0"/>
              <a:t>‘average’ 					1 to -1</a:t>
            </a:r>
          </a:p>
          <a:p>
            <a:pPr lvl="2" indent="-204788" eaLnBrk="1" hangingPunct="1">
              <a:spcBef>
                <a:spcPct val="0"/>
              </a:spcBef>
              <a:buFont typeface="Wingdings" pitchFamily="2" charset="2"/>
              <a:buNone/>
            </a:pPr>
            <a:r>
              <a:rPr lang="en-US" sz="2800" smtClean="0"/>
              <a:t>‘high status/low need’			-1 to -2</a:t>
            </a:r>
          </a:p>
          <a:p>
            <a:pPr lvl="2" indent="-204788" eaLnBrk="1" hangingPunct="1">
              <a:spcBef>
                <a:spcPct val="0"/>
              </a:spcBef>
              <a:buFont typeface="Wingdings" pitchFamily="2" charset="2"/>
              <a:buNone/>
            </a:pPr>
            <a:r>
              <a:rPr lang="en-US" sz="2800" smtClean="0"/>
              <a:t>‘highest status/lowest need’		&lt; -2</a:t>
            </a:r>
          </a:p>
        </p:txBody>
      </p:sp>
      <p:sp>
        <p:nvSpPr>
          <p:cNvPr id="65540" name="Rectangle 3"/>
          <p:cNvSpPr>
            <a:spLocks noGrp="1" noChangeArrowheads="1"/>
          </p:cNvSpPr>
          <p:nvPr>
            <p:ph type="title"/>
          </p:nvPr>
        </p:nvSpPr>
        <p:spPr/>
        <p:txBody>
          <a:bodyPr/>
          <a:lstStyle/>
          <a:p>
            <a:pPr eaLnBrk="1" hangingPunct="1"/>
            <a:r>
              <a:rPr lang="en-US" smtClean="0"/>
              <a:t>Examples </a:t>
            </a:r>
            <a:br>
              <a:rPr lang="en-US" smtClean="0"/>
            </a:br>
            <a:r>
              <a:rPr lang="en-US" smtClean="0"/>
              <a:t>from the Field</a:t>
            </a:r>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DC8A938-A005-4947-9BD3-72D49DF88730}" type="slidenum">
              <a:rPr lang="en-US" altLang="en-US"/>
              <a:pPr>
                <a:defRPr/>
              </a:pPr>
              <a:t>60</a:t>
            </a:fld>
            <a:endParaRPr lang="en-US" altLang="en-US" dirty="0"/>
          </a:p>
        </p:txBody>
      </p:sp>
      <p:sp>
        <p:nvSpPr>
          <p:cNvPr id="66563" name="Rectangle 2"/>
          <p:cNvSpPr>
            <a:spLocks noGrp="1" noChangeArrowheads="1"/>
          </p:cNvSpPr>
          <p:nvPr>
            <p:ph type="title"/>
          </p:nvPr>
        </p:nvSpPr>
        <p:spPr/>
        <p:txBody>
          <a:bodyPr/>
          <a:lstStyle/>
          <a:p>
            <a:pPr eaLnBrk="1" hangingPunct="1"/>
            <a:r>
              <a:rPr lang="en-US" smtClean="0"/>
              <a:t>Examples </a:t>
            </a:r>
            <a:br>
              <a:rPr lang="en-US" smtClean="0"/>
            </a:br>
            <a:r>
              <a:rPr lang="en-US" smtClean="0"/>
              <a:t>from the Field</a:t>
            </a:r>
          </a:p>
        </p:txBody>
      </p:sp>
      <p:sp>
        <p:nvSpPr>
          <p:cNvPr id="66564" name="Rectangle 3"/>
          <p:cNvSpPr>
            <a:spLocks noGrp="1" noChangeArrowheads="1"/>
          </p:cNvSpPr>
          <p:nvPr>
            <p:ph type="body" idx="1"/>
          </p:nvPr>
        </p:nvSpPr>
        <p:spPr/>
        <p:txBody>
          <a:bodyPr/>
          <a:lstStyle/>
          <a:p>
            <a:pPr marL="515938" indent="-515938" algn="ctr" eaLnBrk="1" hangingPunct="1">
              <a:buFont typeface="Wingdings" pitchFamily="2" charset="2"/>
              <a:buNone/>
            </a:pPr>
            <a:r>
              <a:rPr lang="en-US" smtClean="0"/>
              <a:t>Rhode Island: Methodology for identifying communities in need of expanded WIC services </a:t>
            </a:r>
            <a:r>
              <a:rPr lang="en-US" i="1" smtClean="0"/>
              <a:t>(Buechner, et al.)</a:t>
            </a:r>
            <a:endParaRPr lang="en-US" smtClean="0"/>
          </a:p>
          <a:p>
            <a:pPr marL="515938" indent="-515938" eaLnBrk="1" hangingPunct="1">
              <a:buFont typeface="Wingdings" pitchFamily="2" charset="2"/>
              <a:buNone/>
            </a:pPr>
            <a:endParaRPr lang="en-US" sz="1400" smtClean="0"/>
          </a:p>
          <a:p>
            <a:pPr marL="515938" indent="-515938" eaLnBrk="1" hangingPunct="1">
              <a:buFont typeface="Wingdings" pitchFamily="2" charset="2"/>
              <a:buNone/>
            </a:pPr>
            <a:r>
              <a:rPr lang="en-US" smtClean="0"/>
              <a:t>1.	Select risk indicators and birth outcome indicators for each census tract in the state.</a:t>
            </a:r>
          </a:p>
          <a:p>
            <a:pPr marL="515938" indent="-515938" eaLnBrk="1" hangingPunct="1">
              <a:buFont typeface="Wingdings" pitchFamily="2" charset="2"/>
              <a:buNone/>
            </a:pPr>
            <a:r>
              <a:rPr lang="en-US" smtClean="0"/>
              <a:t>2.	Use principal component analysis to combine  census tract indicators into composite indices of MCH risk and adverse birth outcomes.</a:t>
            </a:r>
          </a:p>
          <a:p>
            <a:pPr marL="515938" indent="-515938" eaLnBrk="1" hangingPunct="1">
              <a:buFont typeface="Wingdings" pitchFamily="2" charset="2"/>
              <a:buNone/>
            </a:pPr>
            <a:r>
              <a:rPr lang="en-US" smtClean="0"/>
              <a:t>3.	Use cluster analysis to define groups of census tracts according to their scores on these indices. </a:t>
            </a:r>
            <a:endParaRPr lang="en-US" sz="2400" smtClean="0"/>
          </a:p>
          <a:p>
            <a:pPr marL="515938" indent="-515938" eaLnBrk="1" hangingPunct="1">
              <a:buFont typeface="Wingdings" pitchFamily="2" charset="2"/>
              <a:buNone/>
            </a:pPr>
            <a:endParaRPr lang="en-US"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F2F5BA6-A50B-4E39-858E-03680901F1F2}" type="slidenum">
              <a:rPr lang="en-US" altLang="en-US"/>
              <a:pPr>
                <a:defRPr/>
              </a:pPr>
              <a:t>61</a:t>
            </a:fld>
            <a:endParaRPr lang="en-US" altLang="en-US" dirty="0"/>
          </a:p>
        </p:txBody>
      </p:sp>
      <p:sp>
        <p:nvSpPr>
          <p:cNvPr id="67587" name="Rectangle 2"/>
          <p:cNvSpPr>
            <a:spLocks noGrp="1" noChangeArrowheads="1"/>
          </p:cNvSpPr>
          <p:nvPr>
            <p:ph type="title"/>
          </p:nvPr>
        </p:nvSpPr>
        <p:spPr/>
        <p:txBody>
          <a:bodyPr/>
          <a:lstStyle/>
          <a:p>
            <a:pPr eaLnBrk="1" hangingPunct="1"/>
            <a:r>
              <a:rPr lang="en-US" smtClean="0"/>
              <a:t>Examples </a:t>
            </a:r>
            <a:br>
              <a:rPr lang="en-US" smtClean="0"/>
            </a:br>
            <a:r>
              <a:rPr lang="en-US" smtClean="0"/>
              <a:t>from the Field</a:t>
            </a:r>
          </a:p>
        </p:txBody>
      </p:sp>
      <p:sp>
        <p:nvSpPr>
          <p:cNvPr id="67588" name="Rectangle 3"/>
          <p:cNvSpPr>
            <a:spLocks noGrp="1" noChangeArrowheads="1"/>
          </p:cNvSpPr>
          <p:nvPr>
            <p:ph type="body" idx="1"/>
          </p:nvPr>
        </p:nvSpPr>
        <p:spPr/>
        <p:txBody>
          <a:bodyPr/>
          <a:lstStyle/>
          <a:p>
            <a:pPr marL="461963" indent="-461963" eaLnBrk="1" hangingPunct="1">
              <a:buFont typeface="Wingdings" pitchFamily="2" charset="2"/>
              <a:buNone/>
            </a:pPr>
            <a:r>
              <a:rPr lang="en-US" smtClean="0"/>
              <a:t>4.	Calculate WIC coverage rates for each group of census tracts:</a:t>
            </a:r>
          </a:p>
          <a:p>
            <a:pPr marL="461963" indent="-461963" eaLnBrk="1" hangingPunct="1">
              <a:buFont typeface="Wingdings" pitchFamily="2" charset="2"/>
              <a:buNone/>
            </a:pPr>
            <a:endParaRPr lang="en-US" smtClean="0"/>
          </a:p>
          <a:p>
            <a:pPr marL="461963" indent="-461963" eaLnBrk="1" hangingPunct="1">
              <a:buFont typeface="Wingdings" pitchFamily="2" charset="2"/>
              <a:buNone/>
            </a:pPr>
            <a:r>
              <a:rPr lang="en-US" smtClean="0"/>
              <a:t>		</a:t>
            </a:r>
            <a:r>
              <a:rPr lang="en-US" u="sng" smtClean="0"/>
              <a:t> </a:t>
            </a:r>
            <a:endParaRPr lang="en-US" smtClean="0"/>
          </a:p>
          <a:p>
            <a:pPr marL="461963" indent="-461963" eaLnBrk="1" hangingPunct="1">
              <a:buFont typeface="Wingdings" pitchFamily="2" charset="2"/>
              <a:buNone/>
            </a:pPr>
            <a:endParaRPr lang="en-US" smtClean="0"/>
          </a:p>
          <a:p>
            <a:pPr marL="461963" indent="-461963" eaLnBrk="1" hangingPunct="1">
              <a:buFont typeface="Wingdings" pitchFamily="2" charset="2"/>
              <a:buNone/>
            </a:pPr>
            <a:endParaRPr lang="en-US" smtClean="0"/>
          </a:p>
          <a:p>
            <a:pPr marL="461963" indent="-461963" eaLnBrk="1" hangingPunct="1">
              <a:buFont typeface="Wingdings" pitchFamily="2" charset="2"/>
              <a:buNone/>
            </a:pPr>
            <a:r>
              <a:rPr lang="en-US" smtClean="0"/>
              <a:t>5.	Analyze the variation in the coverage rates among census tract groups (ranging from 46% to 100%) in order to target outreach efforts.</a:t>
            </a:r>
          </a:p>
        </p:txBody>
      </p:sp>
      <p:pic>
        <p:nvPicPr>
          <p:cNvPr id="67589" name="Picture 4" descr="WIC"/>
          <p:cNvPicPr>
            <a:picLocks noChangeAspect="1" noChangeArrowheads="1"/>
          </p:cNvPicPr>
          <p:nvPr/>
        </p:nvPicPr>
        <p:blipFill>
          <a:blip r:embed="rId2">
            <a:lum bright="-100000" contrast="-100000"/>
          </a:blip>
          <a:srcRect/>
          <a:stretch>
            <a:fillRect/>
          </a:stretch>
        </p:blipFill>
        <p:spPr bwMode="auto">
          <a:xfrm>
            <a:off x="2244725" y="2720975"/>
            <a:ext cx="4841875" cy="1698625"/>
          </a:xfrm>
          <a:prstGeom prst="rect">
            <a:avLst/>
          </a:prstGeom>
          <a:solidFill>
            <a:srgbClr val="99CC00">
              <a:alpha val="10196"/>
            </a:srgbClr>
          </a:solidFill>
          <a:ln w="25400">
            <a:solidFill>
              <a:schemeClr val="bg2"/>
            </a:solidFill>
            <a:miter lim="800000"/>
            <a:headEnd/>
            <a:tailEnd/>
          </a:ln>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smtClean="0"/>
              <a:t>Examples </a:t>
            </a:r>
            <a:br>
              <a:rPr lang="en-US" smtClean="0"/>
            </a:br>
            <a:r>
              <a:rPr lang="en-US" smtClean="0"/>
              <a:t>from the Field</a:t>
            </a:r>
          </a:p>
        </p:txBody>
      </p:sp>
      <p:sp>
        <p:nvSpPr>
          <p:cNvPr id="68611" name="Content Placeholder 2"/>
          <p:cNvSpPr>
            <a:spLocks noGrp="1"/>
          </p:cNvSpPr>
          <p:nvPr>
            <p:ph idx="1"/>
          </p:nvPr>
        </p:nvSpPr>
        <p:spPr>
          <a:xfrm>
            <a:off x="304800" y="1371600"/>
            <a:ext cx="8458200" cy="4800600"/>
          </a:xfrm>
        </p:spPr>
        <p:txBody>
          <a:bodyPr/>
          <a:lstStyle/>
          <a:p>
            <a:pPr algn="ctr">
              <a:spcBef>
                <a:spcPct val="0"/>
              </a:spcBef>
              <a:buFont typeface="Wingdings" pitchFamily="2" charset="2"/>
              <a:buNone/>
            </a:pPr>
            <a:r>
              <a:rPr lang="en-US" sz="2600" smtClean="0">
                <a:solidFill>
                  <a:srgbClr val="660066"/>
                </a:solidFill>
              </a:rPr>
              <a:t>Excerpts: analysis and interpretation of q-sort results in IL</a:t>
            </a:r>
          </a:p>
          <a:p>
            <a:pPr algn="ctr">
              <a:spcBef>
                <a:spcPct val="0"/>
              </a:spcBef>
              <a:buFont typeface="Wingdings" pitchFamily="2" charset="2"/>
              <a:buNone/>
            </a:pPr>
            <a:r>
              <a:rPr lang="en-US" sz="2600" smtClean="0">
                <a:solidFill>
                  <a:srgbClr val="660066"/>
                </a:solidFill>
              </a:rPr>
              <a:t>Presented in order to facilitate the priority setting process</a:t>
            </a:r>
          </a:p>
          <a:p>
            <a:pPr algn="ctr">
              <a:spcBef>
                <a:spcPct val="0"/>
              </a:spcBef>
              <a:buFont typeface="Wingdings" pitchFamily="2" charset="2"/>
              <a:buNone/>
            </a:pPr>
            <a:endParaRPr lang="en-US" sz="1400" smtClean="0"/>
          </a:p>
          <a:p>
            <a:pPr>
              <a:spcBef>
                <a:spcPct val="0"/>
              </a:spcBef>
              <a:buFont typeface="Wingdings" pitchFamily="2" charset="2"/>
              <a:buNone/>
            </a:pPr>
            <a:r>
              <a:rPr lang="en-US" sz="2400" smtClean="0"/>
              <a:t>Infrastructure: inter-agency </a:t>
            </a:r>
          </a:p>
          <a:p>
            <a:pPr>
              <a:spcBef>
                <a:spcPct val="0"/>
              </a:spcBef>
              <a:buFont typeface="Wingdings" pitchFamily="2" charset="2"/>
              <a:buNone/>
            </a:pPr>
            <a:r>
              <a:rPr lang="en-US" sz="2400" smtClean="0"/>
              <a:t>collaboration, insurance</a:t>
            </a:r>
          </a:p>
          <a:p>
            <a:pPr>
              <a:spcBef>
                <a:spcPct val="0"/>
              </a:spcBef>
              <a:buFont typeface="Wingdings" pitchFamily="2" charset="2"/>
              <a:buNone/>
            </a:pPr>
            <a:r>
              <a:rPr lang="en-US" sz="2400" smtClean="0"/>
              <a:t>coverage, integration</a:t>
            </a:r>
          </a:p>
          <a:p>
            <a:pPr>
              <a:spcBef>
                <a:spcPct val="0"/>
              </a:spcBef>
              <a:buFont typeface="Wingdings" pitchFamily="2" charset="2"/>
              <a:buNone/>
            </a:pPr>
            <a:r>
              <a:rPr lang="en-US" sz="2400" smtClean="0"/>
              <a:t>of data systems</a:t>
            </a:r>
          </a:p>
          <a:p>
            <a:pPr>
              <a:spcBef>
                <a:spcPct val="0"/>
              </a:spcBef>
              <a:buFont typeface="Wingdings" pitchFamily="2" charset="2"/>
              <a:buNone/>
            </a:pPr>
            <a:endParaRPr lang="en-US" sz="1000" smtClean="0"/>
          </a:p>
          <a:p>
            <a:pPr>
              <a:spcBef>
                <a:spcPct val="0"/>
              </a:spcBef>
              <a:buFont typeface="Wingdings" pitchFamily="2" charset="2"/>
              <a:buNone/>
            </a:pPr>
            <a:r>
              <a:rPr lang="en-US" sz="2400" smtClean="0"/>
              <a:t>Population Health: health </a:t>
            </a:r>
          </a:p>
          <a:p>
            <a:pPr>
              <a:spcBef>
                <a:spcPct val="0"/>
              </a:spcBef>
              <a:buFont typeface="Wingdings" pitchFamily="2" charset="2"/>
              <a:buNone/>
            </a:pPr>
            <a:r>
              <a:rPr lang="en-US" sz="2400" smtClean="0"/>
              <a:t>status outcomes, </a:t>
            </a:r>
          </a:p>
          <a:p>
            <a:pPr>
              <a:spcBef>
                <a:spcPct val="0"/>
              </a:spcBef>
              <a:buFont typeface="Wingdings" pitchFamily="2" charset="2"/>
              <a:buNone/>
            </a:pPr>
            <a:r>
              <a:rPr lang="en-US" sz="2400" smtClean="0"/>
              <a:t>e.g. infant mortality</a:t>
            </a:r>
          </a:p>
          <a:p>
            <a:pPr>
              <a:spcBef>
                <a:spcPct val="0"/>
              </a:spcBef>
              <a:buFont typeface="Wingdings" pitchFamily="2" charset="2"/>
              <a:buNone/>
            </a:pPr>
            <a:endParaRPr lang="en-US" sz="1000" smtClean="0"/>
          </a:p>
          <a:p>
            <a:pPr>
              <a:spcBef>
                <a:spcPct val="0"/>
              </a:spcBef>
              <a:buFont typeface="Wingdings" pitchFamily="2" charset="2"/>
              <a:buNone/>
            </a:pPr>
            <a:r>
              <a:rPr lang="en-US" sz="2400" smtClean="0"/>
              <a:t>Service: family planning,</a:t>
            </a:r>
          </a:p>
          <a:p>
            <a:pPr>
              <a:spcBef>
                <a:spcPct val="0"/>
              </a:spcBef>
              <a:buFont typeface="Wingdings" pitchFamily="2" charset="2"/>
              <a:buNone/>
            </a:pPr>
            <a:r>
              <a:rPr lang="en-US" sz="2400" smtClean="0"/>
              <a:t>mental health, prenatal care</a:t>
            </a:r>
          </a:p>
        </p:txBody>
      </p:sp>
      <p:sp>
        <p:nvSpPr>
          <p:cNvPr id="4" name="Slide Number Placeholder 3"/>
          <p:cNvSpPr>
            <a:spLocks noGrp="1"/>
          </p:cNvSpPr>
          <p:nvPr>
            <p:ph type="sldNum" sz="quarter" idx="12"/>
          </p:nvPr>
        </p:nvSpPr>
        <p:spPr/>
        <p:txBody>
          <a:bodyPr/>
          <a:lstStyle/>
          <a:p>
            <a:pPr>
              <a:defRPr/>
            </a:pPr>
            <a:fld id="{D56C95DF-909D-49B6-A8AF-D51AD867D614}" type="slidenum">
              <a:rPr lang="en-US" altLang="en-US" smtClean="0"/>
              <a:pPr>
                <a:defRPr/>
              </a:pPr>
              <a:t>62</a:t>
            </a:fld>
            <a:endParaRPr lang="en-US" altLang="en-US" dirty="0"/>
          </a:p>
        </p:txBody>
      </p:sp>
      <p:pic>
        <p:nvPicPr>
          <p:cNvPr id="68613" name="Picture 2"/>
          <p:cNvPicPr>
            <a:picLocks noChangeAspect="1" noChangeArrowheads="1"/>
          </p:cNvPicPr>
          <p:nvPr/>
        </p:nvPicPr>
        <p:blipFill>
          <a:blip r:embed="rId2"/>
          <a:srcRect/>
          <a:stretch>
            <a:fillRect/>
          </a:stretch>
        </p:blipFill>
        <p:spPr bwMode="auto">
          <a:xfrm>
            <a:off x="3810000" y="2743200"/>
            <a:ext cx="5070475" cy="3195638"/>
          </a:xfrm>
          <a:prstGeom prst="rect">
            <a:avLst/>
          </a:prstGeom>
          <a:noFill/>
          <a:ln w="9525">
            <a:noFill/>
            <a:miter lim="800000"/>
            <a:headEnd/>
            <a:tailEnd/>
          </a:ln>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smtClean="0"/>
              <a:t>Examples </a:t>
            </a:r>
            <a:br>
              <a:rPr lang="en-US" smtClean="0"/>
            </a:br>
            <a:r>
              <a:rPr lang="en-US" smtClean="0"/>
              <a:t>from the Field</a:t>
            </a:r>
          </a:p>
        </p:txBody>
      </p:sp>
      <p:sp>
        <p:nvSpPr>
          <p:cNvPr id="69635" name="Content Placeholder 2"/>
          <p:cNvSpPr>
            <a:spLocks noGrp="1"/>
          </p:cNvSpPr>
          <p:nvPr>
            <p:ph idx="1"/>
          </p:nvPr>
        </p:nvSpPr>
        <p:spPr>
          <a:xfrm>
            <a:off x="457200" y="1447800"/>
            <a:ext cx="8305800" cy="4724400"/>
          </a:xfrm>
        </p:spPr>
        <p:txBody>
          <a:bodyPr/>
          <a:lstStyle/>
          <a:p>
            <a:pPr algn="ctr">
              <a:spcBef>
                <a:spcPct val="0"/>
              </a:spcBef>
              <a:buFont typeface="Wingdings" pitchFamily="2" charset="2"/>
              <a:buNone/>
            </a:pPr>
            <a:r>
              <a:rPr lang="en-US" smtClean="0"/>
              <a:t>Not enough to show mean scores—</a:t>
            </a:r>
          </a:p>
          <a:p>
            <a:pPr algn="ctr">
              <a:spcBef>
                <a:spcPct val="0"/>
              </a:spcBef>
              <a:buFont typeface="Wingdings" pitchFamily="2" charset="2"/>
              <a:buNone/>
            </a:pPr>
            <a:r>
              <a:rPr lang="en-US" smtClean="0"/>
              <a:t>plot histograms of responses to identify consensus,  disagreement, or other features of the distribution</a:t>
            </a:r>
          </a:p>
        </p:txBody>
      </p:sp>
      <p:sp>
        <p:nvSpPr>
          <p:cNvPr id="4" name="Slide Number Placeholder 3"/>
          <p:cNvSpPr>
            <a:spLocks noGrp="1"/>
          </p:cNvSpPr>
          <p:nvPr>
            <p:ph type="sldNum" sz="quarter" idx="12"/>
          </p:nvPr>
        </p:nvSpPr>
        <p:spPr/>
        <p:txBody>
          <a:bodyPr/>
          <a:lstStyle/>
          <a:p>
            <a:pPr>
              <a:defRPr/>
            </a:pPr>
            <a:fld id="{ADC1FC7D-1C6A-4192-ABBA-03AAA84D9607}" type="slidenum">
              <a:rPr lang="en-US" altLang="en-US" smtClean="0"/>
              <a:pPr>
                <a:defRPr/>
              </a:pPr>
              <a:t>63</a:t>
            </a:fld>
            <a:endParaRPr lang="en-US" altLang="en-US" dirty="0"/>
          </a:p>
        </p:txBody>
      </p:sp>
      <p:pic>
        <p:nvPicPr>
          <p:cNvPr id="69637" name="Picture 2"/>
          <p:cNvPicPr>
            <a:picLocks noChangeAspect="1" noChangeArrowheads="1"/>
          </p:cNvPicPr>
          <p:nvPr/>
        </p:nvPicPr>
        <p:blipFill>
          <a:blip r:embed="rId2"/>
          <a:srcRect/>
          <a:stretch>
            <a:fillRect/>
          </a:stretch>
        </p:blipFill>
        <p:spPr bwMode="auto">
          <a:xfrm>
            <a:off x="2162175" y="2971800"/>
            <a:ext cx="5302250" cy="3216275"/>
          </a:xfrm>
          <a:prstGeom prst="rect">
            <a:avLst/>
          </a:prstGeom>
          <a:noFill/>
          <a:ln w="9525">
            <a:noFill/>
            <a:miter lim="800000"/>
            <a:headEnd/>
            <a:tailEnd/>
          </a:ln>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smtClean="0"/>
              <a:t>Examples </a:t>
            </a:r>
            <a:br>
              <a:rPr lang="en-US" smtClean="0"/>
            </a:br>
            <a:r>
              <a:rPr lang="en-US" smtClean="0"/>
              <a:t>from the Field</a:t>
            </a:r>
          </a:p>
        </p:txBody>
      </p:sp>
      <p:sp>
        <p:nvSpPr>
          <p:cNvPr id="70659" name="Content Placeholder 2"/>
          <p:cNvSpPr>
            <a:spLocks noGrp="1"/>
          </p:cNvSpPr>
          <p:nvPr>
            <p:ph idx="1"/>
          </p:nvPr>
        </p:nvSpPr>
        <p:spPr/>
        <p:txBody>
          <a:bodyPr/>
          <a:lstStyle/>
          <a:p>
            <a:pPr algn="ctr">
              <a:buFont typeface="Wingdings" pitchFamily="2" charset="2"/>
              <a:buNone/>
            </a:pPr>
            <a:r>
              <a:rPr lang="en-US" smtClean="0"/>
              <a:t>Agreement: the mean is a good representation</a:t>
            </a:r>
          </a:p>
        </p:txBody>
      </p:sp>
      <p:sp>
        <p:nvSpPr>
          <p:cNvPr id="4" name="Slide Number Placeholder 3"/>
          <p:cNvSpPr>
            <a:spLocks noGrp="1"/>
          </p:cNvSpPr>
          <p:nvPr>
            <p:ph type="sldNum" sz="quarter" idx="12"/>
          </p:nvPr>
        </p:nvSpPr>
        <p:spPr/>
        <p:txBody>
          <a:bodyPr/>
          <a:lstStyle/>
          <a:p>
            <a:pPr>
              <a:defRPr/>
            </a:pPr>
            <a:fld id="{01927DC7-4B20-4868-BDC6-431EACB02185}" type="slidenum">
              <a:rPr lang="en-US" altLang="en-US" smtClean="0"/>
              <a:pPr>
                <a:defRPr/>
              </a:pPr>
              <a:t>64</a:t>
            </a:fld>
            <a:endParaRPr lang="en-US" altLang="en-US" dirty="0"/>
          </a:p>
        </p:txBody>
      </p:sp>
      <p:pic>
        <p:nvPicPr>
          <p:cNvPr id="70661" name="Picture 2"/>
          <p:cNvPicPr>
            <a:picLocks noChangeAspect="1" noChangeArrowheads="1"/>
          </p:cNvPicPr>
          <p:nvPr/>
        </p:nvPicPr>
        <p:blipFill>
          <a:blip r:embed="rId2"/>
          <a:srcRect/>
          <a:stretch>
            <a:fillRect/>
          </a:stretch>
        </p:blipFill>
        <p:spPr bwMode="auto">
          <a:xfrm>
            <a:off x="1882775" y="2466975"/>
            <a:ext cx="5737225" cy="3440113"/>
          </a:xfrm>
          <a:prstGeom prst="rect">
            <a:avLst/>
          </a:prstGeom>
          <a:noFill/>
          <a:ln w="9525">
            <a:noFill/>
            <a:miter lim="800000"/>
            <a:headEnd/>
            <a:tailEnd/>
          </a:ln>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smtClean="0"/>
              <a:t>Examples </a:t>
            </a:r>
            <a:br>
              <a:rPr lang="en-US" smtClean="0"/>
            </a:br>
            <a:r>
              <a:rPr lang="en-US" smtClean="0"/>
              <a:t>from the Field</a:t>
            </a:r>
          </a:p>
        </p:txBody>
      </p:sp>
      <p:sp>
        <p:nvSpPr>
          <p:cNvPr id="71683" name="Content Placeholder 2"/>
          <p:cNvSpPr>
            <a:spLocks noGrp="1"/>
          </p:cNvSpPr>
          <p:nvPr>
            <p:ph idx="1"/>
          </p:nvPr>
        </p:nvSpPr>
        <p:spPr/>
        <p:txBody>
          <a:bodyPr/>
          <a:lstStyle/>
          <a:p>
            <a:pPr algn="ctr">
              <a:buFont typeface="Wingdings" pitchFamily="2" charset="2"/>
              <a:buNone/>
            </a:pPr>
            <a:r>
              <a:rPr lang="en-US" smtClean="0"/>
              <a:t>Disagreement: the mean does not represent consensus</a:t>
            </a:r>
          </a:p>
        </p:txBody>
      </p:sp>
      <p:sp>
        <p:nvSpPr>
          <p:cNvPr id="4" name="Slide Number Placeholder 3"/>
          <p:cNvSpPr>
            <a:spLocks noGrp="1"/>
          </p:cNvSpPr>
          <p:nvPr>
            <p:ph type="sldNum" sz="quarter" idx="12"/>
          </p:nvPr>
        </p:nvSpPr>
        <p:spPr/>
        <p:txBody>
          <a:bodyPr/>
          <a:lstStyle/>
          <a:p>
            <a:pPr>
              <a:defRPr/>
            </a:pPr>
            <a:fld id="{6D204482-0F90-4C78-8F09-4FAFC906A693}" type="slidenum">
              <a:rPr lang="en-US" altLang="en-US" smtClean="0"/>
              <a:pPr>
                <a:defRPr/>
              </a:pPr>
              <a:t>65</a:t>
            </a:fld>
            <a:endParaRPr lang="en-US" altLang="en-US" dirty="0"/>
          </a:p>
        </p:txBody>
      </p:sp>
      <p:pic>
        <p:nvPicPr>
          <p:cNvPr id="71685" name="Picture 2"/>
          <p:cNvPicPr>
            <a:picLocks noChangeAspect="1" noChangeArrowheads="1"/>
          </p:cNvPicPr>
          <p:nvPr/>
        </p:nvPicPr>
        <p:blipFill>
          <a:blip r:embed="rId2"/>
          <a:srcRect/>
          <a:stretch>
            <a:fillRect/>
          </a:stretch>
        </p:blipFill>
        <p:spPr bwMode="auto">
          <a:xfrm>
            <a:off x="1752600" y="2362200"/>
            <a:ext cx="5954713" cy="3532188"/>
          </a:xfrm>
          <a:prstGeom prst="rect">
            <a:avLst/>
          </a:prstGeom>
          <a:noFill/>
          <a:ln w="9525">
            <a:noFill/>
            <a:miter lim="800000"/>
            <a:headEnd/>
            <a:tailEnd/>
          </a:ln>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smtClean="0"/>
              <a:t>Examples </a:t>
            </a:r>
            <a:br>
              <a:rPr lang="en-US" smtClean="0"/>
            </a:br>
            <a:r>
              <a:rPr lang="en-US" smtClean="0"/>
              <a:t>from the Field</a:t>
            </a:r>
          </a:p>
        </p:txBody>
      </p:sp>
      <p:sp>
        <p:nvSpPr>
          <p:cNvPr id="72707" name="Content Placeholder 2"/>
          <p:cNvSpPr>
            <a:spLocks noGrp="1"/>
          </p:cNvSpPr>
          <p:nvPr>
            <p:ph idx="1"/>
          </p:nvPr>
        </p:nvSpPr>
        <p:spPr/>
        <p:txBody>
          <a:bodyPr/>
          <a:lstStyle/>
          <a:p>
            <a:pPr algn="ctr">
              <a:buFont typeface="Wingdings" pitchFamily="2" charset="2"/>
              <a:buNone/>
            </a:pPr>
            <a:r>
              <a:rPr lang="en-US" smtClean="0"/>
              <a:t>Interpretation about Split Opinion</a:t>
            </a:r>
          </a:p>
        </p:txBody>
      </p:sp>
      <p:sp>
        <p:nvSpPr>
          <p:cNvPr id="4" name="Slide Number Placeholder 3"/>
          <p:cNvSpPr>
            <a:spLocks noGrp="1"/>
          </p:cNvSpPr>
          <p:nvPr>
            <p:ph type="sldNum" sz="quarter" idx="12"/>
          </p:nvPr>
        </p:nvSpPr>
        <p:spPr/>
        <p:txBody>
          <a:bodyPr/>
          <a:lstStyle/>
          <a:p>
            <a:pPr>
              <a:defRPr/>
            </a:pPr>
            <a:fld id="{2F6349CA-8E32-4D8C-9D68-E5A84CFA9E94}" type="slidenum">
              <a:rPr lang="en-US" altLang="en-US" smtClean="0"/>
              <a:pPr>
                <a:defRPr/>
              </a:pPr>
              <a:t>66</a:t>
            </a:fld>
            <a:endParaRPr lang="en-US" altLang="en-US" dirty="0"/>
          </a:p>
        </p:txBody>
      </p:sp>
      <p:pic>
        <p:nvPicPr>
          <p:cNvPr id="72709" name="Picture 2"/>
          <p:cNvPicPr>
            <a:picLocks noChangeAspect="1" noChangeArrowheads="1"/>
          </p:cNvPicPr>
          <p:nvPr/>
        </p:nvPicPr>
        <p:blipFill>
          <a:blip r:embed="rId2"/>
          <a:srcRect/>
          <a:stretch>
            <a:fillRect/>
          </a:stretch>
        </p:blipFill>
        <p:spPr bwMode="auto">
          <a:xfrm>
            <a:off x="1295400" y="2427288"/>
            <a:ext cx="6592888" cy="3059112"/>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pPr eaLnBrk="1" hangingPunct="1"/>
            <a:r>
              <a:rPr lang="en-US" smtClean="0"/>
              <a:t>Examples </a:t>
            </a:r>
            <a:br>
              <a:rPr lang="en-US" smtClean="0"/>
            </a:br>
            <a:r>
              <a:rPr lang="en-US" smtClean="0"/>
              <a:t>from the Field</a:t>
            </a:r>
          </a:p>
        </p:txBody>
      </p:sp>
      <p:sp>
        <p:nvSpPr>
          <p:cNvPr id="3" name="Content Placeholder 2"/>
          <p:cNvSpPr>
            <a:spLocks noGrp="1"/>
          </p:cNvSpPr>
          <p:nvPr>
            <p:ph idx="1"/>
          </p:nvPr>
        </p:nvSpPr>
        <p:spPr>
          <a:xfrm>
            <a:off x="457200" y="1447800"/>
            <a:ext cx="8305800" cy="4724400"/>
          </a:xfrm>
        </p:spPr>
        <p:txBody>
          <a:bodyPr/>
          <a:lstStyle/>
          <a:p>
            <a:pPr marL="0" indent="0" algn="ctr" eaLnBrk="1" hangingPunct="1">
              <a:buFont typeface="Wingdings" pitchFamily="2" charset="2"/>
              <a:buNone/>
              <a:defRPr/>
            </a:pPr>
            <a:r>
              <a:rPr lang="en-US" dirty="0" smtClean="0"/>
              <a:t>Illinois Breastfeeding Blueprint</a:t>
            </a:r>
          </a:p>
          <a:p>
            <a:pPr marL="0" indent="0" algn="ctr" eaLnBrk="1" hangingPunct="1">
              <a:buFont typeface="Wingdings" pitchFamily="2" charset="2"/>
              <a:buNone/>
              <a:defRPr/>
            </a:pPr>
            <a:r>
              <a:rPr lang="en-US" sz="2000" dirty="0" smtClean="0">
                <a:hlinkClick r:id="rId2"/>
              </a:rPr>
              <a:t>http://www.ilbreastfeedingblueprint.org/filebin/pdf/HC1_booklet_web.pdf</a:t>
            </a:r>
            <a:endParaRPr lang="en-US" sz="2000" dirty="0" smtClean="0"/>
          </a:p>
          <a:p>
            <a:pPr marL="0" indent="0" eaLnBrk="1" hangingPunct="1">
              <a:buFont typeface="Wingdings" pitchFamily="2" charset="2"/>
              <a:buNone/>
              <a:defRPr/>
            </a:pPr>
            <a:endParaRPr lang="en-US" sz="1000" dirty="0" smtClean="0"/>
          </a:p>
          <a:p>
            <a:pPr marL="346075" indent="-346075" eaLnBrk="1" hangingPunct="1">
              <a:buSzPct val="100000"/>
              <a:buFont typeface="Wingdings" pitchFamily="2" charset="2"/>
              <a:buChar char="§"/>
              <a:defRPr/>
            </a:pPr>
            <a:r>
              <a:rPr lang="en-US" dirty="0" smtClean="0"/>
              <a:t>Organize data into sections:</a:t>
            </a:r>
          </a:p>
          <a:p>
            <a:pPr marL="1247775" lvl="1" indent="-514350" eaLnBrk="1" hangingPunct="1">
              <a:buSzPct val="100000"/>
              <a:buFont typeface="+mj-lt"/>
              <a:buAutoNum type="arabicPeriod"/>
              <a:defRPr/>
            </a:pPr>
            <a:r>
              <a:rPr lang="en-US" dirty="0" smtClean="0"/>
              <a:t>Individual level data</a:t>
            </a:r>
          </a:p>
          <a:p>
            <a:pPr marL="1544638" lvl="2" indent="-346075" eaLnBrk="1" hangingPunct="1">
              <a:buSzPct val="100000"/>
              <a:buFont typeface="Wingdings" pitchFamily="2" charset="2"/>
              <a:buNone/>
              <a:defRPr/>
            </a:pPr>
            <a:r>
              <a:rPr lang="en-US" dirty="0" smtClean="0"/>
              <a:t>—initiation, duration, exclusivity</a:t>
            </a:r>
          </a:p>
          <a:p>
            <a:pPr lvl="2" indent="-457200" eaLnBrk="1" hangingPunct="1">
              <a:buSzPct val="100000"/>
              <a:buFont typeface="+mj-lt"/>
              <a:buAutoNum type="arabicPeriod" startAt="2"/>
              <a:defRPr/>
            </a:pPr>
            <a:r>
              <a:rPr lang="en-US" dirty="0" smtClean="0"/>
              <a:t>Hospital practices</a:t>
            </a:r>
          </a:p>
          <a:p>
            <a:pPr lvl="2" indent="-457200" eaLnBrk="1" hangingPunct="1">
              <a:buSzPct val="100000"/>
              <a:buFont typeface="+mj-lt"/>
              <a:buAutoNum type="arabicPeriod" startAt="2"/>
              <a:defRPr/>
            </a:pPr>
            <a:r>
              <a:rPr lang="en-US" dirty="0" smtClean="0"/>
              <a:t>Summary: Patterns of breastfeeding, jointly considering initiation, duration and exclusivity</a:t>
            </a:r>
          </a:p>
          <a:p>
            <a:pPr lvl="2" indent="-457200" eaLnBrk="1" hangingPunct="1">
              <a:buSzPct val="100000"/>
              <a:buFont typeface="+mj-lt"/>
              <a:buAutoNum type="arabicPeriod" startAt="2"/>
              <a:defRPr/>
            </a:pPr>
            <a:r>
              <a:rPr lang="en-US" dirty="0" smtClean="0"/>
              <a:t>Data Appendix</a:t>
            </a:r>
          </a:p>
          <a:p>
            <a:pPr lvl="2" indent="-457200" eaLnBrk="1" hangingPunct="1">
              <a:buFont typeface="Wingdings" pitchFamily="2" charset="2"/>
              <a:buNone/>
              <a:defRPr/>
            </a:pPr>
            <a:endParaRPr lang="en-US" dirty="0" smtClean="0"/>
          </a:p>
        </p:txBody>
      </p:sp>
      <p:sp>
        <p:nvSpPr>
          <p:cNvPr id="4" name="Slide Number Placeholder 3"/>
          <p:cNvSpPr>
            <a:spLocks noGrp="1"/>
          </p:cNvSpPr>
          <p:nvPr>
            <p:ph type="sldNum" sz="quarter" idx="12"/>
          </p:nvPr>
        </p:nvSpPr>
        <p:spPr/>
        <p:txBody>
          <a:bodyPr/>
          <a:lstStyle/>
          <a:p>
            <a:pPr>
              <a:defRPr/>
            </a:pPr>
            <a:fld id="{FEC2125B-1A65-4FD5-9E54-173426C75924}" type="slidenum">
              <a:rPr lang="en-US" altLang="en-US"/>
              <a:pPr>
                <a:defRPr/>
              </a:pPr>
              <a:t>67</a:t>
            </a:fld>
            <a:endParaRPr lang="en-US"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pPr eaLnBrk="1" hangingPunct="1"/>
            <a:r>
              <a:rPr lang="en-US" smtClean="0"/>
              <a:t>Examples </a:t>
            </a:r>
            <a:br>
              <a:rPr lang="en-US" smtClean="0"/>
            </a:br>
            <a:r>
              <a:rPr lang="en-US" smtClean="0"/>
              <a:t>from the Field</a:t>
            </a:r>
          </a:p>
        </p:txBody>
      </p:sp>
      <p:sp>
        <p:nvSpPr>
          <p:cNvPr id="3" name="Content Placeholder 2"/>
          <p:cNvSpPr>
            <a:spLocks noGrp="1"/>
          </p:cNvSpPr>
          <p:nvPr>
            <p:ph idx="1"/>
          </p:nvPr>
        </p:nvSpPr>
        <p:spPr/>
        <p:txBody>
          <a:bodyPr/>
          <a:lstStyle/>
          <a:p>
            <a:pPr marL="0" indent="0" algn="ctr" eaLnBrk="1" hangingPunct="1">
              <a:buFont typeface="Wingdings" pitchFamily="2" charset="2"/>
              <a:buNone/>
              <a:defRPr/>
            </a:pPr>
            <a:r>
              <a:rPr lang="en-US" dirty="0" smtClean="0"/>
              <a:t>Examples of analytic decisions</a:t>
            </a:r>
          </a:p>
          <a:p>
            <a:pPr marL="0" indent="0" eaLnBrk="1" hangingPunct="1">
              <a:buFont typeface="Wingdings" pitchFamily="2" charset="2"/>
              <a:buNone/>
              <a:defRPr/>
            </a:pPr>
            <a:endParaRPr lang="en-US" sz="1000" dirty="0" smtClean="0"/>
          </a:p>
          <a:p>
            <a:pPr marL="284163" indent="-284163" eaLnBrk="1" hangingPunct="1">
              <a:buSzPct val="100000"/>
              <a:buFont typeface="Arial" pitchFamily="34" charset="0"/>
              <a:buChar char="•"/>
              <a:defRPr/>
            </a:pPr>
            <a:r>
              <a:rPr lang="en-US" sz="2400" dirty="0" smtClean="0"/>
              <a:t>Use life table analysis for duration and exclusivity</a:t>
            </a:r>
          </a:p>
          <a:p>
            <a:pPr marL="284163" indent="-284163" eaLnBrk="1" hangingPunct="1">
              <a:buSzPct val="100000"/>
              <a:buFont typeface="Arial" pitchFamily="34" charset="0"/>
              <a:buChar char="•"/>
              <a:defRPr/>
            </a:pPr>
            <a:r>
              <a:rPr lang="en-US" sz="2400" dirty="0" smtClean="0"/>
              <a:t>combine years in order to have enough sample size among Asians and Hispanics to crossclassify by income and race/ethnicity</a:t>
            </a:r>
          </a:p>
          <a:p>
            <a:pPr marL="284163" indent="-284163" eaLnBrk="1" hangingPunct="1">
              <a:buSzPct val="100000"/>
              <a:buFont typeface="Arial" pitchFamily="34" charset="0"/>
              <a:buChar char="•"/>
              <a:defRPr/>
            </a:pPr>
            <a:r>
              <a:rPr lang="en-US" sz="2400" dirty="0" smtClean="0"/>
              <a:t>create a low income measure based on an algorithm using multiple variables</a:t>
            </a:r>
          </a:p>
          <a:p>
            <a:pPr marL="284163" indent="-284163" eaLnBrk="1" hangingPunct="1">
              <a:buSzPct val="100000"/>
              <a:buFont typeface="Arial" pitchFamily="34" charset="0"/>
              <a:buChar char="•"/>
              <a:defRPr/>
            </a:pPr>
            <a:r>
              <a:rPr lang="en-US" sz="2400" dirty="0" smtClean="0"/>
              <a:t>Keep the narrative at a conversational level.  For example, mostly use the syntax of “6 in 10” rather than 60%</a:t>
            </a:r>
          </a:p>
          <a:p>
            <a:pPr marL="284163" indent="-284163" eaLnBrk="1" hangingPunct="1">
              <a:buSzPct val="100000"/>
              <a:buFont typeface="Arial" pitchFamily="34" charset="0"/>
              <a:buChar char="•"/>
              <a:defRPr/>
            </a:pPr>
            <a:r>
              <a:rPr lang="en-US" sz="2400" dirty="0" smtClean="0"/>
              <a:t>Do not include regression results in the main report</a:t>
            </a:r>
          </a:p>
        </p:txBody>
      </p:sp>
      <p:sp>
        <p:nvSpPr>
          <p:cNvPr id="4" name="Slide Number Placeholder 3"/>
          <p:cNvSpPr>
            <a:spLocks noGrp="1"/>
          </p:cNvSpPr>
          <p:nvPr>
            <p:ph type="sldNum" sz="quarter" idx="12"/>
          </p:nvPr>
        </p:nvSpPr>
        <p:spPr/>
        <p:txBody>
          <a:bodyPr/>
          <a:lstStyle/>
          <a:p>
            <a:pPr>
              <a:defRPr/>
            </a:pPr>
            <a:fld id="{5BA3769D-AD53-4070-94F0-AF549F98453C}" type="slidenum">
              <a:rPr lang="en-US" altLang="en-US"/>
              <a:pPr>
                <a:defRPr/>
              </a:pPr>
              <a:t>68</a:t>
            </a:fld>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a:xfrm>
            <a:off x="5791200" y="6400800"/>
            <a:ext cx="2895600" cy="304800"/>
          </a:xfrm>
        </p:spPr>
        <p:txBody>
          <a:bodyPr/>
          <a:lstStyle/>
          <a:p>
            <a:pPr>
              <a:defRPr/>
            </a:pPr>
            <a:fld id="{810F4565-4D99-4FFA-9648-A45A24DB981C}" type="slidenum">
              <a:rPr lang="en-US"/>
              <a:pPr>
                <a:defRPr/>
              </a:pPr>
              <a:t>6</a:t>
            </a:fld>
            <a:endParaRPr lang="en-US" dirty="0"/>
          </a:p>
        </p:txBody>
      </p:sp>
      <p:sp>
        <p:nvSpPr>
          <p:cNvPr id="609283" name="Rectangle 3"/>
          <p:cNvSpPr>
            <a:spLocks noGrp="1" noChangeArrowheads="1"/>
          </p:cNvSpPr>
          <p:nvPr>
            <p:ph type="body" idx="1"/>
          </p:nvPr>
        </p:nvSpPr>
        <p:spPr>
          <a:xfrm>
            <a:off x="457200" y="1447800"/>
            <a:ext cx="8305800" cy="4724400"/>
          </a:xfrm>
        </p:spPr>
        <p:txBody>
          <a:bodyPr/>
          <a:lstStyle/>
          <a:p>
            <a:pPr marL="53975" indent="-53975" eaLnBrk="1" hangingPunct="1">
              <a:spcBef>
                <a:spcPct val="0"/>
              </a:spcBef>
              <a:buFont typeface="Wingdings" pitchFamily="2" charset="2"/>
              <a:buNone/>
              <a:defRPr/>
            </a:pPr>
            <a:r>
              <a:rPr lang="en-US" dirty="0" smtClean="0">
                <a:solidFill>
                  <a:srgbClr val="800000"/>
                </a:solidFill>
              </a:rPr>
              <a:t>Needs Assessment / Surveillance:</a:t>
            </a:r>
            <a:r>
              <a:rPr lang="en-US" dirty="0" smtClean="0"/>
              <a:t> </a:t>
            </a:r>
          </a:p>
          <a:p>
            <a:pPr marL="457200" lvl="1" indent="-222250" eaLnBrk="1" hangingPunct="1">
              <a:spcBef>
                <a:spcPct val="0"/>
              </a:spcBef>
              <a:buFont typeface="Wingdings" pitchFamily="2" charset="2"/>
              <a:buChar char="n"/>
              <a:defRPr/>
            </a:pPr>
            <a:r>
              <a:rPr lang="en-US" sz="2400" dirty="0" smtClean="0"/>
              <a:t>Most often univariate and bivariate analyses, including time trend analyses</a:t>
            </a:r>
          </a:p>
          <a:p>
            <a:pPr marL="457200" lvl="1" indent="-222250" eaLnBrk="1" hangingPunct="1">
              <a:spcBef>
                <a:spcPct val="0"/>
              </a:spcBef>
              <a:buFont typeface="Wingdings" pitchFamily="2" charset="2"/>
              <a:buChar char="n"/>
              <a:defRPr/>
            </a:pPr>
            <a:r>
              <a:rPr lang="en-US" sz="2400" dirty="0" smtClean="0"/>
              <a:t>Prevalence and incidence / crude &amp; adjusted</a:t>
            </a:r>
          </a:p>
          <a:p>
            <a:pPr marL="457200" lvl="1" indent="-222250" eaLnBrk="1" hangingPunct="1">
              <a:spcBef>
                <a:spcPct val="0"/>
              </a:spcBef>
              <a:buFont typeface="Wingdings" pitchFamily="2" charset="2"/>
              <a:buChar char="n"/>
              <a:defRPr/>
            </a:pPr>
            <a:r>
              <a:rPr lang="en-US" sz="2400" dirty="0" smtClean="0"/>
              <a:t>Minimal statistical testing</a:t>
            </a:r>
          </a:p>
          <a:p>
            <a:pPr marL="457200" lvl="1" indent="-53975" algn="ctr" eaLnBrk="1" hangingPunct="1">
              <a:spcBef>
                <a:spcPct val="0"/>
              </a:spcBef>
              <a:buFont typeface="Wingdings" pitchFamily="2" charset="2"/>
              <a:buNone/>
              <a:defRPr/>
            </a:pPr>
            <a:r>
              <a:rPr lang="en-US" b="1" dirty="0" smtClean="0">
                <a:solidFill>
                  <a:srgbClr val="800000"/>
                </a:solidFill>
              </a:rPr>
              <a:t>v.</a:t>
            </a:r>
          </a:p>
          <a:p>
            <a:pPr marL="0" indent="0" eaLnBrk="1" hangingPunct="1">
              <a:spcBef>
                <a:spcPct val="0"/>
              </a:spcBef>
              <a:buFont typeface="Wingdings" pitchFamily="2" charset="2"/>
              <a:buNone/>
              <a:defRPr/>
            </a:pPr>
            <a:r>
              <a:rPr lang="en-US" dirty="0" smtClean="0">
                <a:solidFill>
                  <a:srgbClr val="800000"/>
                </a:solidFill>
              </a:rPr>
              <a:t>Research / hypothesis testing:</a:t>
            </a:r>
          </a:p>
          <a:p>
            <a:pPr marL="457200" lvl="1" indent="-222250" eaLnBrk="1" hangingPunct="1">
              <a:spcBef>
                <a:spcPct val="0"/>
              </a:spcBef>
              <a:buFont typeface="Wingdings" pitchFamily="2" charset="2"/>
              <a:buChar char="n"/>
              <a:defRPr/>
            </a:pPr>
            <a:r>
              <a:rPr lang="en-US" sz="2400" dirty="0" smtClean="0"/>
              <a:t>Typically multivariable analyses, including regression modeling</a:t>
            </a:r>
          </a:p>
          <a:p>
            <a:pPr marL="457200" lvl="1" indent="-222250" eaLnBrk="1" hangingPunct="1">
              <a:spcBef>
                <a:spcPct val="0"/>
              </a:spcBef>
              <a:buFont typeface="Wingdings" pitchFamily="2" charset="2"/>
              <a:buChar char="n"/>
              <a:defRPr/>
            </a:pPr>
            <a:r>
              <a:rPr lang="en-US" sz="2400" dirty="0" smtClean="0"/>
              <a:t>Measures of association—odds ratios, relative risks / prevalences</a:t>
            </a:r>
          </a:p>
          <a:p>
            <a:pPr marL="457200" lvl="1" indent="-222250" eaLnBrk="1" hangingPunct="1">
              <a:spcBef>
                <a:spcPct val="0"/>
              </a:spcBef>
              <a:buFont typeface="Wingdings" pitchFamily="2" charset="2"/>
              <a:buChar char="n"/>
              <a:defRPr/>
            </a:pPr>
            <a:r>
              <a:rPr lang="en-US" sz="2400" dirty="0" smtClean="0"/>
              <a:t>Almost always statistical testing</a:t>
            </a:r>
          </a:p>
        </p:txBody>
      </p:sp>
      <p:sp>
        <p:nvSpPr>
          <p:cNvPr id="11268" name="Title 4"/>
          <p:cNvSpPr>
            <a:spLocks noGrp="1"/>
          </p:cNvSpPr>
          <p:nvPr>
            <p:ph type="title"/>
          </p:nvPr>
        </p:nvSpPr>
        <p:spPr/>
        <p:txBody>
          <a:bodyPr/>
          <a:lstStyle/>
          <a:p>
            <a:pPr eaLnBrk="1" hangingPunct="1"/>
            <a:r>
              <a:rPr lang="en-US" smtClean="0"/>
              <a:t>The Landscape for Summarizing Data</a:t>
            </a:r>
          </a:p>
        </p:txBody>
      </p:sp>
    </p:spTree>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pPr eaLnBrk="1" hangingPunct="1"/>
            <a:r>
              <a:rPr lang="en-US" smtClean="0"/>
              <a:t>Examples </a:t>
            </a:r>
            <a:br>
              <a:rPr lang="en-US" smtClean="0"/>
            </a:br>
            <a:r>
              <a:rPr lang="en-US" smtClean="0"/>
              <a:t>from the Field</a:t>
            </a:r>
          </a:p>
        </p:txBody>
      </p:sp>
      <p:sp>
        <p:nvSpPr>
          <p:cNvPr id="75779" name="Content Placeholder 2"/>
          <p:cNvSpPr>
            <a:spLocks noGrp="1"/>
          </p:cNvSpPr>
          <p:nvPr>
            <p:ph idx="1"/>
          </p:nvPr>
        </p:nvSpPr>
        <p:spPr/>
        <p:txBody>
          <a:bodyPr/>
          <a:lstStyle/>
          <a:p>
            <a:pPr marL="346075" indent="-346075" eaLnBrk="1" hangingPunct="1">
              <a:buSzPct val="120000"/>
              <a:buFont typeface="Arial" pitchFamily="34" charset="0"/>
              <a:buChar char="•"/>
            </a:pPr>
            <a:r>
              <a:rPr lang="en-US" smtClean="0"/>
              <a:t>For initiation, graphs and accompanying narrative</a:t>
            </a:r>
          </a:p>
          <a:p>
            <a:pPr marL="1079500" lvl="1" indent="-346075" eaLnBrk="1" hangingPunct="1">
              <a:buSzPct val="120000"/>
              <a:buFont typeface="Arial" pitchFamily="34" charset="0"/>
              <a:buChar char="•"/>
            </a:pPr>
            <a:r>
              <a:rPr lang="en-US" smtClean="0"/>
              <a:t>Overall trend in initiation over time</a:t>
            </a:r>
          </a:p>
          <a:p>
            <a:pPr marL="1079500" lvl="1" indent="-346075" eaLnBrk="1" hangingPunct="1">
              <a:buSzPct val="120000"/>
              <a:buFont typeface="Arial" pitchFamily="34" charset="0"/>
              <a:buChar char="•"/>
            </a:pPr>
            <a:r>
              <a:rPr lang="en-US" smtClean="0"/>
              <a:t>Trend over time in initiation by income level</a:t>
            </a:r>
          </a:p>
          <a:p>
            <a:pPr marL="1079500" lvl="1" indent="-346075" eaLnBrk="1" hangingPunct="1">
              <a:buSzPct val="120000"/>
              <a:buFont typeface="Arial" pitchFamily="34" charset="0"/>
              <a:buChar char="•"/>
            </a:pPr>
            <a:r>
              <a:rPr lang="en-US" smtClean="0"/>
              <a:t>Trend over time in initiation by race/ethnicity</a:t>
            </a:r>
          </a:p>
          <a:p>
            <a:pPr marL="1079500" lvl="1" indent="-346075" eaLnBrk="1" hangingPunct="1">
              <a:buSzPct val="120000"/>
              <a:buFont typeface="Arial" pitchFamily="34" charset="0"/>
              <a:buChar char="•"/>
            </a:pPr>
            <a:r>
              <a:rPr lang="en-US" smtClean="0"/>
              <a:t>Combined recent years, % initiation , by crossclassification of income and race/ethnicity (increased sample size)</a:t>
            </a:r>
          </a:p>
          <a:p>
            <a:pPr marL="1079500" lvl="1" indent="-346075" eaLnBrk="1" hangingPunct="1">
              <a:buSzPct val="120000"/>
              <a:buFont typeface="Arial" pitchFamily="34" charset="0"/>
              <a:buChar char="•"/>
            </a:pPr>
            <a:r>
              <a:rPr lang="en-US" smtClean="0"/>
              <a:t>Barriers to initiation</a:t>
            </a:r>
          </a:p>
          <a:p>
            <a:pPr marL="1079500" lvl="1" indent="-346075" eaLnBrk="1" hangingPunct="1">
              <a:buSzPct val="120000"/>
              <a:buFont typeface="Arial" pitchFamily="34" charset="0"/>
              <a:buChar char="•"/>
            </a:pPr>
            <a:endParaRPr lang="en-US" smtClean="0"/>
          </a:p>
        </p:txBody>
      </p:sp>
      <p:sp>
        <p:nvSpPr>
          <p:cNvPr id="4" name="Slide Number Placeholder 3"/>
          <p:cNvSpPr>
            <a:spLocks noGrp="1"/>
          </p:cNvSpPr>
          <p:nvPr>
            <p:ph type="sldNum" sz="quarter" idx="12"/>
          </p:nvPr>
        </p:nvSpPr>
        <p:spPr/>
        <p:txBody>
          <a:bodyPr/>
          <a:lstStyle/>
          <a:p>
            <a:pPr>
              <a:defRPr/>
            </a:pPr>
            <a:fld id="{BEE961F9-4B0D-45CF-A453-33D1774CDDC5}" type="slidenum">
              <a:rPr lang="en-US" altLang="en-US"/>
              <a:pPr>
                <a:defRPr/>
              </a:pPr>
              <a:t>69</a:t>
            </a:fld>
            <a:endParaRPr lang="en-US"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pPr eaLnBrk="1" hangingPunct="1"/>
            <a:r>
              <a:rPr lang="en-US" smtClean="0"/>
              <a:t>Examples </a:t>
            </a:r>
            <a:br>
              <a:rPr lang="en-US" smtClean="0"/>
            </a:br>
            <a:r>
              <a:rPr lang="en-US" smtClean="0"/>
              <a:t>from the Field</a:t>
            </a:r>
          </a:p>
        </p:txBody>
      </p:sp>
      <p:sp>
        <p:nvSpPr>
          <p:cNvPr id="3" name="Content Placeholder 2"/>
          <p:cNvSpPr>
            <a:spLocks noGrp="1"/>
          </p:cNvSpPr>
          <p:nvPr>
            <p:ph idx="1"/>
          </p:nvPr>
        </p:nvSpPr>
        <p:spPr>
          <a:xfrm>
            <a:off x="457200" y="1600200"/>
            <a:ext cx="8382000" cy="4572000"/>
          </a:xfrm>
        </p:spPr>
        <p:txBody>
          <a:bodyPr/>
          <a:lstStyle/>
          <a:p>
            <a:pPr marL="346075" indent="-346075" eaLnBrk="1" hangingPunct="1">
              <a:buSzPct val="120000"/>
              <a:buFont typeface="Arial" pitchFamily="34" charset="0"/>
              <a:buChar char="•"/>
              <a:defRPr/>
            </a:pPr>
            <a:r>
              <a:rPr lang="en-US" dirty="0" smtClean="0"/>
              <a:t>For duration, graphs and accompanying narrative</a:t>
            </a:r>
          </a:p>
          <a:p>
            <a:pPr marL="1079500" lvl="1" indent="-346075" eaLnBrk="1" hangingPunct="1">
              <a:buSzPct val="120000"/>
              <a:buFont typeface="Arial" pitchFamily="34" charset="0"/>
              <a:buChar char="•"/>
              <a:defRPr/>
            </a:pPr>
            <a:r>
              <a:rPr lang="en-US" sz="2400" dirty="0" smtClean="0"/>
              <a:t>Overall pattern of duration from birth to 12 weeks</a:t>
            </a:r>
          </a:p>
          <a:p>
            <a:pPr marL="1079500" lvl="1" indent="-346075" eaLnBrk="1" hangingPunct="1">
              <a:buSzPct val="120000"/>
              <a:buFont typeface="Arial" pitchFamily="34" charset="0"/>
              <a:buChar char="•"/>
              <a:defRPr/>
            </a:pPr>
            <a:r>
              <a:rPr lang="en-US" sz="2400" dirty="0" smtClean="0"/>
              <a:t>Pattern of duration 0-12 weeks by income level</a:t>
            </a:r>
          </a:p>
          <a:p>
            <a:pPr marL="1079500" lvl="1" indent="-346075" eaLnBrk="1" hangingPunct="1">
              <a:buSzPct val="120000"/>
              <a:buFont typeface="Arial" pitchFamily="34" charset="0"/>
              <a:buChar char="•"/>
              <a:defRPr/>
            </a:pPr>
            <a:r>
              <a:rPr lang="en-US" sz="2400" dirty="0" smtClean="0"/>
              <a:t>Pattern of duration 0-12 weeks by race/ethnicity</a:t>
            </a:r>
          </a:p>
          <a:p>
            <a:pPr marL="1079500" lvl="1" indent="-346075" eaLnBrk="1" hangingPunct="1">
              <a:buSzPct val="120000"/>
              <a:buFont typeface="Arial" pitchFamily="34" charset="0"/>
              <a:buChar char="•"/>
              <a:defRPr/>
            </a:pPr>
            <a:r>
              <a:rPr lang="en-US" sz="2400" dirty="0" smtClean="0"/>
              <a:t>Combined recent years, % duration &gt;=12 weeks, by  crossclassification of income and race/ethnicity (increased sample size)</a:t>
            </a:r>
          </a:p>
          <a:p>
            <a:pPr marL="1079500" lvl="1" indent="-346075" eaLnBrk="1" hangingPunct="1">
              <a:buSzPct val="120000"/>
              <a:buFont typeface="Arial" pitchFamily="34" charset="0"/>
              <a:buChar char="•"/>
              <a:defRPr/>
            </a:pPr>
            <a:r>
              <a:rPr lang="en-US" sz="2400" dirty="0" smtClean="0"/>
              <a:t>Barriers to duration</a:t>
            </a:r>
          </a:p>
          <a:p>
            <a:pPr marL="1079500" lvl="1" indent="-346075" eaLnBrk="1" hangingPunct="1">
              <a:buSzPct val="120000"/>
              <a:buFont typeface="Arial" pitchFamily="34" charset="0"/>
              <a:buChar char="•"/>
              <a:defRPr/>
            </a:pPr>
            <a:endParaRPr lang="en-US" sz="2400" dirty="0" smtClean="0"/>
          </a:p>
          <a:p>
            <a:pPr marL="346075" indent="-346075" eaLnBrk="1" hangingPunct="1">
              <a:buSzPct val="120000"/>
              <a:buFont typeface="Wingdings" pitchFamily="2" charset="2"/>
              <a:buNone/>
              <a:defRPr/>
            </a:pPr>
            <a:endParaRPr lang="en-US" dirty="0" smtClean="0"/>
          </a:p>
          <a:p>
            <a:pPr marL="0" indent="0" eaLnBrk="1" hangingPunct="1">
              <a:buFont typeface="Wingdings" pitchFamily="2" charset="2"/>
              <a:buNone/>
              <a:defRPr/>
            </a:pPr>
            <a:endParaRPr lang="en-US" dirty="0" smtClean="0"/>
          </a:p>
        </p:txBody>
      </p:sp>
      <p:sp>
        <p:nvSpPr>
          <p:cNvPr id="4" name="Slide Number Placeholder 3"/>
          <p:cNvSpPr>
            <a:spLocks noGrp="1"/>
          </p:cNvSpPr>
          <p:nvPr>
            <p:ph type="sldNum" sz="quarter" idx="12"/>
          </p:nvPr>
        </p:nvSpPr>
        <p:spPr/>
        <p:txBody>
          <a:bodyPr/>
          <a:lstStyle/>
          <a:p>
            <a:pPr>
              <a:defRPr/>
            </a:pPr>
            <a:fld id="{2E38FB67-D5BF-4030-A47B-4B2DD1379A46}" type="slidenum">
              <a:rPr lang="en-US" altLang="en-US"/>
              <a:pPr>
                <a:defRPr/>
              </a:pPr>
              <a:t>70</a:t>
            </a:fld>
            <a:endParaRPr lang="en-US"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pPr eaLnBrk="1" hangingPunct="1"/>
            <a:r>
              <a:rPr lang="en-US" smtClean="0"/>
              <a:t>Examples </a:t>
            </a:r>
            <a:br>
              <a:rPr lang="en-US" smtClean="0"/>
            </a:br>
            <a:r>
              <a:rPr lang="en-US" smtClean="0"/>
              <a:t>from the Field</a:t>
            </a:r>
          </a:p>
        </p:txBody>
      </p:sp>
      <p:sp>
        <p:nvSpPr>
          <p:cNvPr id="3" name="Content Placeholder 2"/>
          <p:cNvSpPr>
            <a:spLocks noGrp="1"/>
          </p:cNvSpPr>
          <p:nvPr>
            <p:ph idx="1"/>
          </p:nvPr>
        </p:nvSpPr>
        <p:spPr>
          <a:xfrm>
            <a:off x="457200" y="1447800"/>
            <a:ext cx="8382000" cy="4724400"/>
          </a:xfrm>
        </p:spPr>
        <p:txBody>
          <a:bodyPr/>
          <a:lstStyle/>
          <a:p>
            <a:pPr marL="346075" indent="-346075" eaLnBrk="1" hangingPunct="1">
              <a:spcBef>
                <a:spcPts val="0"/>
              </a:spcBef>
              <a:buSzPct val="120000"/>
              <a:buFont typeface="Arial" pitchFamily="34" charset="0"/>
              <a:buChar char="•"/>
              <a:defRPr/>
            </a:pPr>
            <a:r>
              <a:rPr lang="en-US" dirty="0" smtClean="0"/>
              <a:t>For exclusivity, graphs and accompanying narrative</a:t>
            </a:r>
          </a:p>
          <a:p>
            <a:pPr marL="1079500" lvl="1" indent="-346075" eaLnBrk="1" hangingPunct="1">
              <a:spcBef>
                <a:spcPts val="0"/>
              </a:spcBef>
              <a:buSzPct val="120000"/>
              <a:buFont typeface="Arial" pitchFamily="34" charset="0"/>
              <a:buChar char="•"/>
              <a:defRPr/>
            </a:pPr>
            <a:r>
              <a:rPr lang="en-US" sz="2400" dirty="0" smtClean="0"/>
              <a:t>Overall pattern of exclusivity from birth to </a:t>
            </a:r>
            <a:r>
              <a:rPr lang="en-US" sz="2400" smtClean="0"/>
              <a:t>12 weeks</a:t>
            </a:r>
            <a:endParaRPr lang="en-US" sz="2400" dirty="0" smtClean="0"/>
          </a:p>
          <a:p>
            <a:pPr marL="1079500" lvl="1" indent="-346075" eaLnBrk="1" hangingPunct="1">
              <a:spcBef>
                <a:spcPts val="0"/>
              </a:spcBef>
              <a:buSzPct val="120000"/>
              <a:buFont typeface="Arial" pitchFamily="34" charset="0"/>
              <a:buChar char="•"/>
              <a:defRPr/>
            </a:pPr>
            <a:r>
              <a:rPr lang="en-US" sz="2400" dirty="0" smtClean="0"/>
              <a:t>Pattern of exclusivity 0-12 weeks by </a:t>
            </a:r>
            <a:r>
              <a:rPr lang="en-US" sz="2400" smtClean="0"/>
              <a:t>income level</a:t>
            </a:r>
            <a:endParaRPr lang="en-US" sz="2400" dirty="0" smtClean="0"/>
          </a:p>
          <a:p>
            <a:pPr marL="1079500" lvl="1" indent="-346075" eaLnBrk="1" hangingPunct="1">
              <a:spcBef>
                <a:spcPts val="0"/>
              </a:spcBef>
              <a:buSzPct val="120000"/>
              <a:buFont typeface="Arial" pitchFamily="34" charset="0"/>
              <a:buChar char="•"/>
              <a:defRPr/>
            </a:pPr>
            <a:r>
              <a:rPr lang="en-US" sz="2400" dirty="0" smtClean="0"/>
              <a:t>Pattern of exclusivity 0-12 weeks </a:t>
            </a:r>
            <a:r>
              <a:rPr lang="en-US" sz="2400" smtClean="0"/>
              <a:t>by race/ethnicity</a:t>
            </a:r>
            <a:endParaRPr lang="en-US" sz="2400" dirty="0" smtClean="0"/>
          </a:p>
          <a:p>
            <a:pPr marL="1079500" lvl="1" indent="-346075" eaLnBrk="1" hangingPunct="1">
              <a:spcBef>
                <a:spcPts val="0"/>
              </a:spcBef>
              <a:buSzPct val="120000"/>
              <a:buFont typeface="Arial" pitchFamily="34" charset="0"/>
              <a:buChar char="•"/>
              <a:defRPr/>
            </a:pPr>
            <a:r>
              <a:rPr lang="en-US" sz="2400" dirty="0" smtClean="0"/>
              <a:t>Combined recent years, % exclusive &gt;=12 weeks, by  crossclassification of income and race/ethnicity (increased sample size)</a:t>
            </a:r>
          </a:p>
          <a:p>
            <a:pPr marL="1079500" lvl="1" indent="-346075" eaLnBrk="1" hangingPunct="1">
              <a:spcBef>
                <a:spcPts val="0"/>
              </a:spcBef>
              <a:buSzPct val="120000"/>
              <a:buFont typeface="Arial" pitchFamily="34" charset="0"/>
              <a:buChar char="•"/>
              <a:defRPr/>
            </a:pPr>
            <a:endParaRPr lang="en-US" sz="800" dirty="0" smtClean="0"/>
          </a:p>
          <a:p>
            <a:pPr marL="346075" indent="-346075" algn="ctr" eaLnBrk="1" hangingPunct="1">
              <a:spcBef>
                <a:spcPts val="0"/>
              </a:spcBef>
              <a:buSzPct val="120000"/>
              <a:buFont typeface="Wingdings" pitchFamily="2" charset="2"/>
              <a:buNone/>
              <a:defRPr/>
            </a:pPr>
            <a:endParaRPr lang="en-US" sz="1800" dirty="0" smtClean="0">
              <a:solidFill>
                <a:srgbClr val="C00000"/>
              </a:solidFill>
            </a:endParaRPr>
          </a:p>
          <a:p>
            <a:pPr marL="284163" indent="-284163" eaLnBrk="1" hangingPunct="1">
              <a:spcBef>
                <a:spcPts val="0"/>
              </a:spcBef>
              <a:buSzPct val="100000"/>
              <a:buFont typeface="Arial" pitchFamily="34" charset="0"/>
              <a:buChar char="•"/>
              <a:defRPr/>
            </a:pPr>
            <a:r>
              <a:rPr lang="en-US" dirty="0" smtClean="0"/>
              <a:t>Hospital Practices</a:t>
            </a:r>
          </a:p>
          <a:p>
            <a:pPr marL="1017588" lvl="1" indent="-284163" eaLnBrk="1" hangingPunct="1">
              <a:spcBef>
                <a:spcPts val="0"/>
              </a:spcBef>
              <a:buSzPct val="100000"/>
              <a:buFont typeface="Arial" pitchFamily="34" charset="0"/>
              <a:buChar char="•"/>
              <a:defRPr/>
            </a:pPr>
            <a:r>
              <a:rPr lang="en-US" sz="2400" dirty="0" smtClean="0"/>
              <a:t>Practices in IL hospitals</a:t>
            </a:r>
          </a:p>
          <a:p>
            <a:pPr marL="1017588" lvl="1" indent="-284163" eaLnBrk="1" hangingPunct="1">
              <a:spcBef>
                <a:spcPts val="0"/>
              </a:spcBef>
              <a:buSzPct val="100000"/>
              <a:buFont typeface="Arial" pitchFamily="34" charset="0"/>
              <a:buChar char="•"/>
              <a:defRPr/>
            </a:pPr>
            <a:r>
              <a:rPr lang="en-US" sz="2400" dirty="0" smtClean="0"/>
              <a:t>Comparison of Illinois to other states—nation rankings</a:t>
            </a:r>
          </a:p>
          <a:p>
            <a:pPr marL="346075" indent="-346075" eaLnBrk="1" hangingPunct="1">
              <a:buSzPct val="120000"/>
              <a:buFont typeface="Wingdings" pitchFamily="2" charset="2"/>
              <a:buNone/>
              <a:defRPr/>
            </a:pPr>
            <a:endParaRPr lang="en-US" sz="2400" dirty="0" smtClean="0"/>
          </a:p>
          <a:p>
            <a:pPr marL="0" indent="0" eaLnBrk="1" hangingPunct="1">
              <a:buFont typeface="Wingdings" pitchFamily="2" charset="2"/>
              <a:buNone/>
              <a:defRPr/>
            </a:pPr>
            <a:endParaRPr lang="en-US" sz="2400" dirty="0" smtClean="0"/>
          </a:p>
        </p:txBody>
      </p:sp>
      <p:sp>
        <p:nvSpPr>
          <p:cNvPr id="4" name="Slide Number Placeholder 3"/>
          <p:cNvSpPr>
            <a:spLocks noGrp="1"/>
          </p:cNvSpPr>
          <p:nvPr>
            <p:ph type="sldNum" sz="quarter" idx="12"/>
          </p:nvPr>
        </p:nvSpPr>
        <p:spPr/>
        <p:txBody>
          <a:bodyPr/>
          <a:lstStyle/>
          <a:p>
            <a:pPr>
              <a:defRPr/>
            </a:pPr>
            <a:fld id="{D332B94F-25E4-4E34-9631-46E9B5F3CB92}" type="slidenum">
              <a:rPr lang="en-US" altLang="en-US"/>
              <a:pPr>
                <a:defRPr/>
              </a:pPr>
              <a:t>71</a:t>
            </a:fld>
            <a:endParaRPr lang="en-US"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pPr eaLnBrk="1" hangingPunct="1"/>
            <a:r>
              <a:rPr lang="en-US" smtClean="0"/>
              <a:t>Examples </a:t>
            </a:r>
            <a:br>
              <a:rPr lang="en-US" smtClean="0"/>
            </a:br>
            <a:r>
              <a:rPr lang="en-US" smtClean="0"/>
              <a:t>from the Field</a:t>
            </a:r>
          </a:p>
        </p:txBody>
      </p:sp>
      <p:sp>
        <p:nvSpPr>
          <p:cNvPr id="78851" name="Content Placeholder 2"/>
          <p:cNvSpPr>
            <a:spLocks noGrp="1"/>
          </p:cNvSpPr>
          <p:nvPr>
            <p:ph idx="1"/>
          </p:nvPr>
        </p:nvSpPr>
        <p:spPr/>
        <p:txBody>
          <a:bodyPr/>
          <a:lstStyle/>
          <a:p>
            <a:pPr marL="234950" indent="-234950" eaLnBrk="1" hangingPunct="1">
              <a:spcBef>
                <a:spcPct val="0"/>
              </a:spcBef>
              <a:buSzPct val="100000"/>
              <a:buFont typeface="Wingdings" pitchFamily="2" charset="2"/>
              <a:buChar char="§"/>
            </a:pPr>
            <a:r>
              <a:rPr lang="en-US" smtClean="0"/>
              <a:t>Data Appendix</a:t>
            </a:r>
          </a:p>
          <a:p>
            <a:pPr marL="968375" lvl="1" indent="-234950" eaLnBrk="1" hangingPunct="1">
              <a:spcBef>
                <a:spcPts val="600"/>
              </a:spcBef>
              <a:buSzPct val="100000"/>
              <a:buFont typeface="Wingdings" pitchFamily="2" charset="2"/>
              <a:buChar char="§"/>
            </a:pPr>
            <a:r>
              <a:rPr lang="en-US" smtClean="0"/>
              <a:t>Description of data sources</a:t>
            </a:r>
          </a:p>
          <a:p>
            <a:pPr marL="968375" lvl="1" indent="-234950" eaLnBrk="1" hangingPunct="1">
              <a:spcBef>
                <a:spcPts val="600"/>
              </a:spcBef>
              <a:buSzPct val="100000"/>
              <a:buFont typeface="Wingdings" pitchFamily="2" charset="2"/>
              <a:buChar char="§"/>
            </a:pPr>
            <a:r>
              <a:rPr lang="en-US" smtClean="0"/>
              <a:t>Description of analytic decisions</a:t>
            </a:r>
          </a:p>
          <a:p>
            <a:pPr marL="968375" lvl="1" indent="-234950" eaLnBrk="1" hangingPunct="1">
              <a:spcBef>
                <a:spcPts val="600"/>
              </a:spcBef>
              <a:buSzPct val="100000"/>
              <a:buFont typeface="Wingdings" pitchFamily="2" charset="2"/>
              <a:buChar char="§"/>
            </a:pPr>
            <a:r>
              <a:rPr lang="en-US" smtClean="0"/>
              <a:t>Separate analysis of WIC clients</a:t>
            </a:r>
          </a:p>
          <a:p>
            <a:pPr marL="968375" lvl="1" indent="-234950" eaLnBrk="1" hangingPunct="1">
              <a:spcBef>
                <a:spcPts val="600"/>
              </a:spcBef>
              <a:buSzPct val="100000"/>
              <a:buFont typeface="Wingdings" pitchFamily="2" charset="2"/>
              <a:buChar char="§"/>
            </a:pPr>
            <a:r>
              <a:rPr lang="en-US" smtClean="0"/>
              <a:t>Separate analysis of Hispanic women using a proxy of acculturation</a:t>
            </a:r>
          </a:p>
          <a:p>
            <a:pPr marL="968375" lvl="1" indent="-234950" eaLnBrk="1" hangingPunct="1">
              <a:spcBef>
                <a:spcPts val="600"/>
              </a:spcBef>
              <a:buSzPct val="100000"/>
              <a:buFont typeface="Wingdings" pitchFamily="2" charset="2"/>
              <a:buChar char="§"/>
            </a:pPr>
            <a:r>
              <a:rPr lang="en-US" smtClean="0"/>
              <a:t>Regression analysis of the associations between hospital practices and duration and exclusivity</a:t>
            </a:r>
          </a:p>
        </p:txBody>
      </p:sp>
      <p:sp>
        <p:nvSpPr>
          <p:cNvPr id="4" name="Slide Number Placeholder 3"/>
          <p:cNvSpPr>
            <a:spLocks noGrp="1"/>
          </p:cNvSpPr>
          <p:nvPr>
            <p:ph type="sldNum" sz="quarter" idx="12"/>
          </p:nvPr>
        </p:nvSpPr>
        <p:spPr/>
        <p:txBody>
          <a:bodyPr/>
          <a:lstStyle/>
          <a:p>
            <a:pPr>
              <a:defRPr/>
            </a:pPr>
            <a:fld id="{A9992E17-8D6E-4D71-ADE4-BCE8524D721C}" type="slidenum">
              <a:rPr lang="en-US" altLang="en-US"/>
              <a:pPr>
                <a:defRPr/>
              </a:pPr>
              <a:t>72</a:t>
            </a:fld>
            <a:endParaRPr lang="en-US"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smtClean="0"/>
              <a:t>Examples </a:t>
            </a:r>
            <a:br>
              <a:rPr lang="en-US" smtClean="0"/>
            </a:br>
            <a:r>
              <a:rPr lang="en-US" smtClean="0"/>
              <a:t>from the Field</a:t>
            </a:r>
          </a:p>
        </p:txBody>
      </p:sp>
      <p:sp>
        <p:nvSpPr>
          <p:cNvPr id="79875" name="Content Placeholder 2"/>
          <p:cNvSpPr>
            <a:spLocks noGrp="1"/>
          </p:cNvSpPr>
          <p:nvPr>
            <p:ph idx="1"/>
          </p:nvPr>
        </p:nvSpPr>
        <p:spPr>
          <a:xfrm>
            <a:off x="457200" y="1371600"/>
            <a:ext cx="8305800" cy="4800600"/>
          </a:xfrm>
        </p:spPr>
        <p:txBody>
          <a:bodyPr/>
          <a:lstStyle/>
          <a:p>
            <a:pPr marL="346075" indent="-346075" algn="ctr">
              <a:spcBef>
                <a:spcPts val="600"/>
              </a:spcBef>
              <a:buFont typeface="Wingdings" pitchFamily="2" charset="2"/>
              <a:buNone/>
            </a:pPr>
            <a:r>
              <a:rPr lang="en-US" smtClean="0"/>
              <a:t>Georgia 2010 Needs Assessment</a:t>
            </a:r>
          </a:p>
          <a:p>
            <a:pPr marL="346075" indent="-346075" algn="ctr">
              <a:spcBef>
                <a:spcPts val="600"/>
              </a:spcBef>
              <a:buFont typeface="Wingdings" pitchFamily="2" charset="2"/>
              <a:buNone/>
            </a:pPr>
            <a:endParaRPr lang="en-US" sz="800" smtClean="0"/>
          </a:p>
          <a:p>
            <a:pPr marL="346075" indent="-346075">
              <a:spcBef>
                <a:spcPts val="0"/>
              </a:spcBef>
              <a:buFont typeface="Wingdings" pitchFamily="2" charset="2"/>
              <a:buChar char="§"/>
            </a:pPr>
            <a:r>
              <a:rPr lang="en-US" sz="2400" smtClean="0"/>
              <a:t>Review and analysis of quantitative data;</a:t>
            </a:r>
          </a:p>
          <a:p>
            <a:pPr marL="346075" indent="-346075">
              <a:spcBef>
                <a:spcPts val="200"/>
              </a:spcBef>
              <a:buFont typeface="Wingdings" pitchFamily="2" charset="2"/>
              <a:buChar char="§"/>
            </a:pPr>
            <a:r>
              <a:rPr lang="en-US" sz="2400" smtClean="0"/>
              <a:t>Collection of current qualitative information on consumer and stakeholder views of the health care needs of women, children, infants, and children with special health care needs;</a:t>
            </a:r>
          </a:p>
          <a:p>
            <a:pPr marL="346075" indent="-346075">
              <a:spcBef>
                <a:spcPts val="200"/>
              </a:spcBef>
              <a:buFont typeface="Wingdings" pitchFamily="2" charset="2"/>
              <a:buChar char="§"/>
            </a:pPr>
            <a:r>
              <a:rPr lang="en-US" sz="2400" smtClean="0"/>
              <a:t>Engagement of current and potential partners...through a day‐long focus groups meeting specifically for  representatives from statewide professional associations, advocacy organizations, academia, and service organizations;</a:t>
            </a:r>
          </a:p>
          <a:p>
            <a:pPr marL="346075" indent="-346075">
              <a:spcBef>
                <a:spcPts val="200"/>
              </a:spcBef>
              <a:buFont typeface="Wingdings" pitchFamily="2" charset="2"/>
              <a:buChar char="§"/>
            </a:pPr>
            <a:r>
              <a:rPr lang="en-US" sz="2400" smtClean="0"/>
              <a:t>Focus group on the needs and health care priorities of infants and young children...with steering comm. of Early Childhood Comprehensive System (ECCS);</a:t>
            </a:r>
          </a:p>
          <a:p>
            <a:pPr marL="346075" indent="-346075">
              <a:spcBef>
                <a:spcPts val="800"/>
              </a:spcBef>
              <a:buFont typeface="Wingdings" pitchFamily="2" charset="2"/>
              <a:buChar char="§"/>
            </a:pPr>
            <a:endParaRPr lang="en-US" sz="2400" smtClean="0"/>
          </a:p>
        </p:txBody>
      </p:sp>
      <p:sp>
        <p:nvSpPr>
          <p:cNvPr id="4" name="Slide Number Placeholder 3"/>
          <p:cNvSpPr>
            <a:spLocks noGrp="1"/>
          </p:cNvSpPr>
          <p:nvPr>
            <p:ph type="sldNum" sz="quarter" idx="12"/>
          </p:nvPr>
        </p:nvSpPr>
        <p:spPr/>
        <p:txBody>
          <a:bodyPr/>
          <a:lstStyle/>
          <a:p>
            <a:pPr>
              <a:defRPr/>
            </a:pPr>
            <a:fld id="{A484F733-D7CD-468F-BB83-B9DB2CBEDD75}" type="slidenum">
              <a:rPr lang="en-US" altLang="en-US" smtClean="0"/>
              <a:pPr>
                <a:defRPr/>
              </a:pPr>
              <a:t>73</a:t>
            </a:fld>
            <a:endParaRPr lang="en-US"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smtClean="0"/>
              <a:t>Examples </a:t>
            </a:r>
            <a:br>
              <a:rPr lang="en-US" smtClean="0"/>
            </a:br>
            <a:r>
              <a:rPr lang="en-US" smtClean="0"/>
              <a:t>from the Field</a:t>
            </a:r>
          </a:p>
        </p:txBody>
      </p:sp>
      <p:sp>
        <p:nvSpPr>
          <p:cNvPr id="80899" name="Content Placeholder 2"/>
          <p:cNvSpPr>
            <a:spLocks noGrp="1"/>
          </p:cNvSpPr>
          <p:nvPr>
            <p:ph idx="1"/>
          </p:nvPr>
        </p:nvSpPr>
        <p:spPr>
          <a:xfrm>
            <a:off x="457200" y="1371600"/>
            <a:ext cx="8305800" cy="4800600"/>
          </a:xfrm>
        </p:spPr>
        <p:txBody>
          <a:bodyPr/>
          <a:lstStyle/>
          <a:p>
            <a:pPr marL="284163" indent="-284163">
              <a:spcBef>
                <a:spcPts val="800"/>
              </a:spcBef>
              <a:buFont typeface="Wingdings" pitchFamily="2" charset="2"/>
              <a:buChar char="§"/>
            </a:pPr>
            <a:r>
              <a:rPr lang="en-US" sz="2400" smtClean="0"/>
              <a:t>Needs assessment dialogues between the MCH Director and state agency leaders, resulting in new partnerships and activities;</a:t>
            </a:r>
          </a:p>
          <a:p>
            <a:pPr marL="284163" indent="-284163">
              <a:spcBef>
                <a:spcPts val="800"/>
              </a:spcBef>
              <a:buFont typeface="Wingdings" pitchFamily="2" charset="2"/>
              <a:buChar char="§"/>
            </a:pPr>
            <a:r>
              <a:rPr lang="en-US" sz="2400" smtClean="0"/>
              <a:t>MCH program staff develops a list of 55 needs from the focus group themes, as well as others they thought were important but not addressed by the qualitative data</a:t>
            </a:r>
          </a:p>
          <a:p>
            <a:pPr marL="284163" indent="-284163">
              <a:spcBef>
                <a:spcPts val="800"/>
              </a:spcBef>
              <a:buFont typeface="Wingdings" pitchFamily="2" charset="2"/>
              <a:buChar char="§"/>
            </a:pPr>
            <a:r>
              <a:rPr lang="en-US" sz="2400" smtClean="0"/>
              <a:t>Survey of physicians and District Health Directors and a separate survey of all public health agency staff (MCH and non-MCH) .  Respondents were asked to select top 15 needs.  </a:t>
            </a:r>
          </a:p>
          <a:p>
            <a:pPr marL="284163" indent="-284163">
              <a:spcBef>
                <a:spcPts val="800"/>
              </a:spcBef>
              <a:buFont typeface="Wingdings" pitchFamily="2" charset="2"/>
              <a:buChar char="§"/>
            </a:pPr>
            <a:r>
              <a:rPr lang="en-US" sz="2400" smtClean="0"/>
              <a:t>Items ranked in the top 15 by at least 20% of the approximately 350 survey respondents moved on to the prioritization exercise in the next stage – 44 priorities met this criteria. “</a:t>
            </a:r>
          </a:p>
          <a:p>
            <a:pPr marL="173038" indent="-173038">
              <a:spcBef>
                <a:spcPts val="800"/>
              </a:spcBef>
              <a:buFont typeface="Wingdings" pitchFamily="2" charset="2"/>
              <a:buChar char="§"/>
            </a:pPr>
            <a:endParaRPr lang="en-US" sz="2200" smtClean="0"/>
          </a:p>
        </p:txBody>
      </p:sp>
      <p:sp>
        <p:nvSpPr>
          <p:cNvPr id="4" name="Slide Number Placeholder 3"/>
          <p:cNvSpPr>
            <a:spLocks noGrp="1"/>
          </p:cNvSpPr>
          <p:nvPr>
            <p:ph type="sldNum" sz="quarter" idx="12"/>
          </p:nvPr>
        </p:nvSpPr>
        <p:spPr/>
        <p:txBody>
          <a:bodyPr/>
          <a:lstStyle/>
          <a:p>
            <a:pPr>
              <a:defRPr/>
            </a:pPr>
            <a:fld id="{0BFACCA9-2343-47DC-B308-B3CC030C62DC}" type="slidenum">
              <a:rPr lang="en-US" altLang="en-US" smtClean="0"/>
              <a:pPr>
                <a:defRPr/>
              </a:pPr>
              <a:t>74</a:t>
            </a:fld>
            <a:endParaRPr lang="en-US"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lstStyle/>
          <a:p>
            <a:r>
              <a:rPr lang="en-US" smtClean="0"/>
              <a:t>Examples </a:t>
            </a:r>
            <a:br>
              <a:rPr lang="en-US" smtClean="0"/>
            </a:br>
            <a:r>
              <a:rPr lang="en-US" smtClean="0"/>
              <a:t>from the Field</a:t>
            </a:r>
          </a:p>
        </p:txBody>
      </p:sp>
      <p:sp>
        <p:nvSpPr>
          <p:cNvPr id="81923" name="Content Placeholder 2"/>
          <p:cNvSpPr>
            <a:spLocks noGrp="1"/>
          </p:cNvSpPr>
          <p:nvPr>
            <p:ph idx="1"/>
          </p:nvPr>
        </p:nvSpPr>
        <p:spPr/>
        <p:txBody>
          <a:bodyPr/>
          <a:lstStyle/>
          <a:p>
            <a:pPr marL="0" indent="0">
              <a:spcBef>
                <a:spcPct val="0"/>
              </a:spcBef>
              <a:buFont typeface="Wingdings" pitchFamily="2" charset="2"/>
              <a:buNone/>
            </a:pPr>
            <a:r>
              <a:rPr lang="en-US" sz="2600" smtClean="0"/>
              <a:t>“The quantitative data analyzed for the 2010 Needs Assessment represents the single most comprehensive report of the state of the health of MCH populations currently available in Georgia. More than ten unique sources of quantitative data were analyzed as part of the 2010 Needs Assessment. Trends over time were presented for all data sources for a period of time for which data were available and accessible. Where possible, data were stratified by age, race/ethnicity, maternal educational attainment, and/or sex; and maps were included that displayed point estimates for each of the public health districts.”</a:t>
            </a:r>
          </a:p>
        </p:txBody>
      </p:sp>
      <p:sp>
        <p:nvSpPr>
          <p:cNvPr id="4" name="Slide Number Placeholder 3"/>
          <p:cNvSpPr>
            <a:spLocks noGrp="1"/>
          </p:cNvSpPr>
          <p:nvPr>
            <p:ph type="sldNum" sz="quarter" idx="12"/>
          </p:nvPr>
        </p:nvSpPr>
        <p:spPr/>
        <p:txBody>
          <a:bodyPr/>
          <a:lstStyle/>
          <a:p>
            <a:pPr>
              <a:defRPr/>
            </a:pPr>
            <a:fld id="{34509779-C41F-4D65-B738-889DA8C13A07}" type="slidenum">
              <a:rPr lang="en-US" altLang="en-US" smtClean="0"/>
              <a:pPr>
                <a:defRPr/>
              </a:pPr>
              <a:t>75</a:t>
            </a:fld>
            <a:endParaRPr lang="en-US"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10AA348-65FF-487E-BEBC-3167ECADE6FB}" type="slidenum">
              <a:rPr lang="en-US" altLang="en-US"/>
              <a:pPr>
                <a:defRPr/>
              </a:pPr>
              <a:t>76</a:t>
            </a:fld>
            <a:endParaRPr lang="en-US" altLang="en-US" dirty="0"/>
          </a:p>
        </p:txBody>
      </p:sp>
      <p:sp>
        <p:nvSpPr>
          <p:cNvPr id="82947" name="Rectangle 2"/>
          <p:cNvSpPr>
            <a:spLocks noGrp="1" noChangeArrowheads="1"/>
          </p:cNvSpPr>
          <p:nvPr>
            <p:ph type="body" idx="1"/>
          </p:nvPr>
        </p:nvSpPr>
        <p:spPr/>
        <p:txBody>
          <a:bodyPr/>
          <a:lstStyle/>
          <a:p>
            <a:pPr marL="533400" indent="-533400" algn="ctr" eaLnBrk="1" hangingPunct="1">
              <a:lnSpc>
                <a:spcPct val="90000"/>
              </a:lnSpc>
              <a:buFont typeface="Wingdings" pitchFamily="2" charset="2"/>
              <a:buNone/>
            </a:pPr>
            <a:r>
              <a:rPr lang="en-US" smtClean="0">
                <a:cs typeface="Times New Roman" pitchFamily="18" charset="0"/>
              </a:rPr>
              <a:t>Two Approaches for Reducing the Data Burden</a:t>
            </a:r>
          </a:p>
          <a:p>
            <a:pPr marL="533400" indent="-533400" eaLnBrk="1" hangingPunct="1">
              <a:lnSpc>
                <a:spcPct val="90000"/>
              </a:lnSpc>
              <a:buFont typeface="Wingdings" pitchFamily="2" charset="2"/>
              <a:buNone/>
            </a:pPr>
            <a:endParaRPr lang="en-US" smtClean="0">
              <a:cs typeface="Times New Roman" pitchFamily="18" charset="0"/>
            </a:endParaRPr>
          </a:p>
          <a:p>
            <a:pPr marL="942975" lvl="1" indent="-428625" eaLnBrk="1" hangingPunct="1">
              <a:lnSpc>
                <a:spcPct val="90000"/>
              </a:lnSpc>
              <a:buClr>
                <a:srgbClr val="A8907C"/>
              </a:buClr>
              <a:buFont typeface="Wingdings" pitchFamily="2" charset="2"/>
              <a:buChar char="n"/>
            </a:pPr>
            <a:r>
              <a:rPr lang="en-US" smtClean="0">
                <a:cs typeface="Times New Roman" pitchFamily="18" charset="0"/>
              </a:rPr>
              <a:t>directly by limiting the amount of data analyzed and reported—restricting the number of indicators or values reported</a:t>
            </a:r>
          </a:p>
          <a:p>
            <a:pPr marL="942975" lvl="1" indent="-428625" eaLnBrk="1" hangingPunct="1">
              <a:lnSpc>
                <a:spcPct val="90000"/>
              </a:lnSpc>
              <a:buClr>
                <a:srgbClr val="A8907C"/>
              </a:buClr>
              <a:buFont typeface="Wingdings" pitchFamily="2" charset="2"/>
              <a:buChar char="n"/>
            </a:pPr>
            <a:endParaRPr lang="en-US" sz="1300" smtClean="0">
              <a:cs typeface="Times New Roman" pitchFamily="18" charset="0"/>
            </a:endParaRPr>
          </a:p>
          <a:p>
            <a:pPr marL="942975" lvl="1" indent="-428625" eaLnBrk="1" hangingPunct="1">
              <a:lnSpc>
                <a:spcPct val="90000"/>
              </a:lnSpc>
              <a:buClr>
                <a:srgbClr val="A8907C"/>
              </a:buClr>
              <a:buFont typeface="Wingdings" pitchFamily="2" charset="2"/>
              <a:buChar char="n"/>
            </a:pPr>
            <a:r>
              <a:rPr lang="en-US" smtClean="0">
                <a:cs typeface="Times New Roman" pitchFamily="18" charset="0"/>
              </a:rPr>
              <a:t>indirectly by increasing the interpretability of the data--transforming the data in ways that make it easier for an audience to assimilate </a:t>
            </a:r>
          </a:p>
          <a:p>
            <a:pPr marL="533400" indent="-533400" eaLnBrk="1" hangingPunct="1">
              <a:lnSpc>
                <a:spcPct val="90000"/>
              </a:lnSpc>
              <a:buFont typeface="Wingdings" pitchFamily="2" charset="2"/>
              <a:buNone/>
            </a:pPr>
            <a:endParaRPr lang="en-US" smtClean="0">
              <a:cs typeface="Times New Roman" pitchFamily="18" charset="0"/>
            </a:endParaRPr>
          </a:p>
          <a:p>
            <a:pPr marL="533400" indent="-533400" algn="ctr" eaLnBrk="1" hangingPunct="1">
              <a:lnSpc>
                <a:spcPct val="90000"/>
              </a:lnSpc>
              <a:buFont typeface="Wingdings" pitchFamily="2" charset="2"/>
              <a:buNone/>
            </a:pPr>
            <a:r>
              <a:rPr lang="en-US" smtClean="0">
                <a:cs typeface="Times New Roman" pitchFamily="18" charset="0"/>
              </a:rPr>
              <a:t> Typically, both approaches are used in combination</a:t>
            </a:r>
          </a:p>
        </p:txBody>
      </p:sp>
      <p:sp>
        <p:nvSpPr>
          <p:cNvPr id="82948" name="Rectangle 3"/>
          <p:cNvSpPr>
            <a:spLocks noGrp="1" noChangeArrowheads="1"/>
          </p:cNvSpPr>
          <p:nvPr>
            <p:ph type="title"/>
          </p:nvPr>
        </p:nvSpPr>
        <p:spPr/>
        <p:txBody>
          <a:bodyPr/>
          <a:lstStyle/>
          <a:p>
            <a:pPr eaLnBrk="1" hangingPunct="1"/>
            <a:r>
              <a:rPr lang="en-US" smtClean="0"/>
              <a:t>Summary</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FCD7BA4-B7E4-4B15-9AC5-70E37D16416A}" type="slidenum">
              <a:rPr lang="en-US" altLang="en-US"/>
              <a:pPr>
                <a:defRPr/>
              </a:pPr>
              <a:t>77</a:t>
            </a:fld>
            <a:endParaRPr lang="en-US" altLang="en-US" dirty="0"/>
          </a:p>
        </p:txBody>
      </p:sp>
      <p:sp>
        <p:nvSpPr>
          <p:cNvPr id="83971" name="Rectangle 2"/>
          <p:cNvSpPr>
            <a:spLocks noGrp="1" noChangeArrowheads="1"/>
          </p:cNvSpPr>
          <p:nvPr>
            <p:ph type="body" idx="1"/>
          </p:nvPr>
        </p:nvSpPr>
        <p:spPr/>
        <p:txBody>
          <a:bodyPr/>
          <a:lstStyle/>
          <a:p>
            <a:pPr marL="0" indent="0" eaLnBrk="1" hangingPunct="1">
              <a:buFont typeface="Wingdings" pitchFamily="2" charset="2"/>
              <a:buNone/>
            </a:pPr>
            <a:r>
              <a:rPr lang="en-US" smtClean="0"/>
              <a:t> </a:t>
            </a:r>
          </a:p>
        </p:txBody>
      </p:sp>
      <p:sp>
        <p:nvSpPr>
          <p:cNvPr id="83972" name="Rectangle 3"/>
          <p:cNvSpPr>
            <a:spLocks noGrp="1" noChangeArrowheads="1"/>
          </p:cNvSpPr>
          <p:nvPr>
            <p:ph type="title"/>
          </p:nvPr>
        </p:nvSpPr>
        <p:spPr/>
        <p:txBody>
          <a:bodyPr/>
          <a:lstStyle/>
          <a:p>
            <a:pPr eaLnBrk="1" hangingPunct="1"/>
            <a:r>
              <a:rPr lang="en-US" smtClean="0"/>
              <a:t>Summary</a:t>
            </a:r>
          </a:p>
        </p:txBody>
      </p:sp>
      <p:pic>
        <p:nvPicPr>
          <p:cNvPr id="83973" name="Picture 4" descr="summarizing matrix"/>
          <p:cNvPicPr>
            <a:picLocks noChangeAspect="1" noChangeArrowheads="1"/>
          </p:cNvPicPr>
          <p:nvPr/>
        </p:nvPicPr>
        <p:blipFill>
          <a:blip r:embed="rId2"/>
          <a:srcRect l="859" t="5499" r="4189" b="9666"/>
          <a:stretch>
            <a:fillRect/>
          </a:stretch>
        </p:blipFill>
        <p:spPr bwMode="auto">
          <a:xfrm>
            <a:off x="355600" y="1371600"/>
            <a:ext cx="8483600" cy="4884738"/>
          </a:xfrm>
          <a:prstGeom prst="rect">
            <a:avLst/>
          </a:prstGeom>
          <a:noFill/>
          <a:ln w="25400">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a:xfrm>
            <a:off x="5791200" y="6400800"/>
            <a:ext cx="2895600" cy="304800"/>
          </a:xfrm>
        </p:spPr>
        <p:txBody>
          <a:bodyPr/>
          <a:lstStyle/>
          <a:p>
            <a:pPr>
              <a:defRPr/>
            </a:pPr>
            <a:fld id="{944ADBF0-0AA7-44D1-ADD2-6B5B61A52E9C}" type="slidenum">
              <a:rPr lang="en-US"/>
              <a:pPr>
                <a:defRPr/>
              </a:pPr>
              <a:t>7</a:t>
            </a:fld>
            <a:endParaRPr lang="en-US" dirty="0"/>
          </a:p>
        </p:txBody>
      </p:sp>
      <p:sp>
        <p:nvSpPr>
          <p:cNvPr id="12291" name="Rectangle 3"/>
          <p:cNvSpPr>
            <a:spLocks noGrp="1" noChangeArrowheads="1"/>
          </p:cNvSpPr>
          <p:nvPr>
            <p:ph type="body" idx="1"/>
          </p:nvPr>
        </p:nvSpPr>
        <p:spPr>
          <a:xfrm>
            <a:off x="381000" y="1371600"/>
            <a:ext cx="8305800" cy="4953000"/>
          </a:xfrm>
        </p:spPr>
        <p:txBody>
          <a:bodyPr/>
          <a:lstStyle/>
          <a:p>
            <a:pPr marL="0" indent="0" eaLnBrk="1" hangingPunct="1">
              <a:buFont typeface="Wingdings" pitchFamily="2" charset="2"/>
              <a:buNone/>
            </a:pPr>
            <a:r>
              <a:rPr lang="en-US" b="1" i="1" smtClean="0"/>
              <a:t>From the Alabama, 2005 Needs Assessment:</a:t>
            </a:r>
            <a:endParaRPr lang="en-US" b="1" smtClean="0"/>
          </a:p>
          <a:p>
            <a:pPr marL="0" indent="0" eaLnBrk="1" hangingPunct="1">
              <a:buFont typeface="Wingdings" pitchFamily="2" charset="2"/>
              <a:buNone/>
            </a:pPr>
            <a:r>
              <a:rPr lang="en-US" sz="2600" smtClean="0"/>
              <a:t>“Quantitative and qualitative methods were used in the Needs Assessment. Particular analytic techniques varied according to the data source. Only some analyses included formal statistical assessment in the form of p-values ... or confidence intervals ... . </a:t>
            </a:r>
          </a:p>
          <a:p>
            <a:pPr marL="0" indent="0" eaLnBrk="1" hangingPunct="1">
              <a:buFont typeface="Wingdings" pitchFamily="2" charset="2"/>
              <a:buNone/>
            </a:pPr>
            <a:endParaRPr lang="en-US" sz="1400" smtClean="0"/>
          </a:p>
          <a:p>
            <a:pPr marL="0" indent="0" eaLnBrk="1" hangingPunct="1">
              <a:buFont typeface="Wingdings" pitchFamily="2" charset="2"/>
              <a:buNone/>
            </a:pPr>
            <a:r>
              <a:rPr lang="en-US" sz="2600" smtClean="0"/>
              <a:t>Unless stated otherwise in the description of methods for particular findings, </a:t>
            </a:r>
            <a:r>
              <a:rPr lang="en-US" sz="2600" b="1" u="sng" smtClean="0">
                <a:solidFill>
                  <a:srgbClr val="663300"/>
                </a:solidFill>
              </a:rPr>
              <a:t>neither confidence intervals nor statistical testing was performed</a:t>
            </a:r>
            <a:r>
              <a:rPr lang="en-US" sz="2600" smtClean="0"/>
              <a:t>. Many analyses focused on general pictures and, if available, patterns over time or across groups, rather than statistical precision ... .”</a:t>
            </a:r>
          </a:p>
        </p:txBody>
      </p:sp>
      <p:sp>
        <p:nvSpPr>
          <p:cNvPr id="12292" name="Title 4"/>
          <p:cNvSpPr>
            <a:spLocks noGrp="1"/>
          </p:cNvSpPr>
          <p:nvPr>
            <p:ph type="title"/>
          </p:nvPr>
        </p:nvSpPr>
        <p:spPr/>
        <p:txBody>
          <a:bodyPr/>
          <a:lstStyle/>
          <a:p>
            <a:pPr eaLnBrk="1" hangingPunct="1"/>
            <a:r>
              <a:rPr lang="en-US" smtClean="0"/>
              <a:t>The Landscape for Summarizing Data</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a:xfrm>
            <a:off x="5791200" y="6400800"/>
            <a:ext cx="2895600" cy="304800"/>
          </a:xfrm>
        </p:spPr>
        <p:txBody>
          <a:bodyPr/>
          <a:lstStyle/>
          <a:p>
            <a:pPr>
              <a:defRPr/>
            </a:pPr>
            <a:fld id="{AFF3C4A4-6999-463C-A674-2F2B794925FB}" type="slidenum">
              <a:rPr lang="en-US"/>
              <a:pPr>
                <a:defRPr/>
              </a:pPr>
              <a:t>8</a:t>
            </a:fld>
            <a:endParaRPr lang="en-US" dirty="0"/>
          </a:p>
        </p:txBody>
      </p:sp>
      <p:sp>
        <p:nvSpPr>
          <p:cNvPr id="13315" name="Rectangle 3"/>
          <p:cNvSpPr>
            <a:spLocks noGrp="1" noChangeArrowheads="1"/>
          </p:cNvSpPr>
          <p:nvPr>
            <p:ph type="body" idx="1"/>
          </p:nvPr>
        </p:nvSpPr>
        <p:spPr/>
        <p:txBody>
          <a:bodyPr/>
          <a:lstStyle/>
          <a:p>
            <a:pPr marL="0" indent="0" eaLnBrk="1" hangingPunct="1">
              <a:buFont typeface="Wingdings" pitchFamily="2" charset="2"/>
              <a:buNone/>
            </a:pPr>
            <a:endParaRPr lang="en-US" sz="1200" smtClean="0">
              <a:solidFill>
                <a:srgbClr val="800000"/>
              </a:solidFill>
            </a:endParaRPr>
          </a:p>
          <a:p>
            <a:pPr marL="0" indent="0" eaLnBrk="1" hangingPunct="1">
              <a:buFont typeface="Wingdings" pitchFamily="2" charset="2"/>
              <a:buNone/>
            </a:pPr>
            <a:r>
              <a:rPr lang="en-US" smtClean="0">
                <a:solidFill>
                  <a:srgbClr val="800000"/>
                </a:solidFill>
              </a:rPr>
              <a:t>Needs assessment / Surveillance:</a:t>
            </a:r>
            <a:r>
              <a:rPr lang="en-US" smtClean="0"/>
              <a:t> Graphs and charts; fewer tables and brief narrative; presentation that facilitates cross-indicator comparisons </a:t>
            </a:r>
          </a:p>
          <a:p>
            <a:pPr marL="0" indent="0" eaLnBrk="1" hangingPunct="1">
              <a:buFont typeface="Wingdings" pitchFamily="2" charset="2"/>
              <a:buNone/>
            </a:pPr>
            <a:endParaRPr lang="en-US" sz="1000" smtClean="0"/>
          </a:p>
          <a:p>
            <a:pPr marL="0" indent="0" algn="ctr" eaLnBrk="1" hangingPunct="1">
              <a:buFont typeface="Wingdings" pitchFamily="2" charset="2"/>
              <a:buNone/>
            </a:pPr>
            <a:r>
              <a:rPr lang="en-US" b="1" smtClean="0">
                <a:solidFill>
                  <a:srgbClr val="800000"/>
                </a:solidFill>
              </a:rPr>
              <a:t>v.</a:t>
            </a:r>
          </a:p>
          <a:p>
            <a:pPr marL="0" indent="0" algn="ctr" eaLnBrk="1" hangingPunct="1">
              <a:buFont typeface="Wingdings" pitchFamily="2" charset="2"/>
              <a:buNone/>
            </a:pPr>
            <a:endParaRPr lang="en-US" sz="1000" smtClean="0"/>
          </a:p>
          <a:p>
            <a:pPr marL="0" indent="0" eaLnBrk="1" hangingPunct="1">
              <a:buFont typeface="Wingdings" pitchFamily="2" charset="2"/>
              <a:buNone/>
            </a:pPr>
            <a:r>
              <a:rPr lang="en-US" smtClean="0">
                <a:solidFill>
                  <a:srgbClr val="800000"/>
                </a:solidFill>
              </a:rPr>
              <a:t>Research / hypothesis testing: </a:t>
            </a:r>
            <a:r>
              <a:rPr lang="en-US" smtClean="0"/>
              <a:t>Tables and detailed narrative; fewer graphs and charts; presentation customized for the particular research question being addressed</a:t>
            </a:r>
          </a:p>
        </p:txBody>
      </p:sp>
      <p:sp>
        <p:nvSpPr>
          <p:cNvPr id="13316" name="Rectangle 2"/>
          <p:cNvSpPr>
            <a:spLocks noGrp="1" noChangeArrowheads="1"/>
          </p:cNvSpPr>
          <p:nvPr>
            <p:ph type="title"/>
          </p:nvPr>
        </p:nvSpPr>
        <p:spPr/>
        <p:txBody>
          <a:bodyPr/>
          <a:lstStyle/>
          <a:p>
            <a:pPr eaLnBrk="1" hangingPunct="1"/>
            <a:r>
              <a:rPr lang="en-US" smtClean="0"/>
              <a:t>The Landscape for Summarizing Data</a:t>
            </a:r>
            <a:endParaRPr lang="en-US" sz="320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tatistics and epidemiology 2005">
  <a:themeElements>
    <a:clrScheme name="statistics and epidemiology 2005 6">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statistics and epidemiology 2005">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tistics and epidemiology 2005 1">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statistics and epidemiology 2005 2">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statistics and epidemiology 2005 3">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statistics and epidemiology 2005 4">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statistics and epidemiology 2005 5">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statistics and epidemiology 2005 6">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statistics and epidemiology 2005 7">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statistics and epidemiology 2005 8">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statistics and epidemiology 2005 9">
        <a:dk1>
          <a:srgbClr val="5F5F5F"/>
        </a:dk1>
        <a:lt1>
          <a:srgbClr val="CCFFCC"/>
        </a:lt1>
        <a:dk2>
          <a:srgbClr val="660066"/>
        </a:dk2>
        <a:lt2>
          <a:srgbClr val="006633"/>
        </a:lt2>
        <a:accent1>
          <a:srgbClr val="CC9900"/>
        </a:accent1>
        <a:accent2>
          <a:srgbClr val="3B812F"/>
        </a:accent2>
        <a:accent3>
          <a:srgbClr val="B8AAB8"/>
        </a:accent3>
        <a:accent4>
          <a:srgbClr val="AEDAAE"/>
        </a:accent4>
        <a:accent5>
          <a:srgbClr val="E2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
      <a:clrScheme name="statistics and epidemiology 2005 10">
        <a:dk1>
          <a:srgbClr val="5F5F5F"/>
        </a:dk1>
        <a:lt1>
          <a:srgbClr val="CCFFCC"/>
        </a:lt1>
        <a:dk2>
          <a:srgbClr val="666633"/>
        </a:dk2>
        <a:lt2>
          <a:srgbClr val="CFFFE7"/>
        </a:lt2>
        <a:accent1>
          <a:srgbClr val="CC9900"/>
        </a:accent1>
        <a:accent2>
          <a:srgbClr val="3B812F"/>
        </a:accent2>
        <a:accent3>
          <a:srgbClr val="B8B8AD"/>
        </a:accent3>
        <a:accent4>
          <a:srgbClr val="AEDAAE"/>
        </a:accent4>
        <a:accent5>
          <a:srgbClr val="E2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
      <a:clrScheme name="statistics and epidemiology 2005 11">
        <a:dk1>
          <a:srgbClr val="5F5F5F"/>
        </a:dk1>
        <a:lt1>
          <a:srgbClr val="FFFFCC"/>
        </a:lt1>
        <a:dk2>
          <a:srgbClr val="777777"/>
        </a:dk2>
        <a:lt2>
          <a:srgbClr val="00B058"/>
        </a:lt2>
        <a:accent1>
          <a:srgbClr val="FF9900"/>
        </a:accent1>
        <a:accent2>
          <a:srgbClr val="3B812F"/>
        </a:accent2>
        <a:accent3>
          <a:srgbClr val="BDBDBD"/>
        </a:accent3>
        <a:accent4>
          <a:srgbClr val="DADAAE"/>
        </a:accent4>
        <a:accent5>
          <a:srgbClr val="FF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atistics and epidemiology 2005">
  <a:themeElements>
    <a:clrScheme name="1_statistics and epidemiology 2005 6">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1_statistics and epidemiology 2005">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atistics and epidemiology 2005 1">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statistics and epidemiology 2005 2">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statistics and epidemiology 2005 3">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1_statistics and epidemiology 2005 4">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1_statistics and epidemiology 2005 5">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1_statistics and epidemiology 2005 6">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1_statistics and epidemiology 2005 7">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1_statistics and epidemiology 2005 8">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1_statistics and epidemiology 2005 9">
        <a:dk1>
          <a:srgbClr val="5F5F5F"/>
        </a:dk1>
        <a:lt1>
          <a:srgbClr val="CCFFCC"/>
        </a:lt1>
        <a:dk2>
          <a:srgbClr val="660066"/>
        </a:dk2>
        <a:lt2>
          <a:srgbClr val="006633"/>
        </a:lt2>
        <a:accent1>
          <a:srgbClr val="CC9900"/>
        </a:accent1>
        <a:accent2>
          <a:srgbClr val="3B812F"/>
        </a:accent2>
        <a:accent3>
          <a:srgbClr val="B8AAB8"/>
        </a:accent3>
        <a:accent4>
          <a:srgbClr val="AEDAAE"/>
        </a:accent4>
        <a:accent5>
          <a:srgbClr val="E2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
      <a:clrScheme name="1_statistics and epidemiology 2005 10">
        <a:dk1>
          <a:srgbClr val="5F5F5F"/>
        </a:dk1>
        <a:lt1>
          <a:srgbClr val="CCFFCC"/>
        </a:lt1>
        <a:dk2>
          <a:srgbClr val="666633"/>
        </a:dk2>
        <a:lt2>
          <a:srgbClr val="CFFFE7"/>
        </a:lt2>
        <a:accent1>
          <a:srgbClr val="CC9900"/>
        </a:accent1>
        <a:accent2>
          <a:srgbClr val="3B812F"/>
        </a:accent2>
        <a:accent3>
          <a:srgbClr val="B8B8AD"/>
        </a:accent3>
        <a:accent4>
          <a:srgbClr val="AEDAAE"/>
        </a:accent4>
        <a:accent5>
          <a:srgbClr val="E2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
      <a:clrScheme name="1_statistics and epidemiology 2005 11">
        <a:dk1>
          <a:srgbClr val="5F5F5F"/>
        </a:dk1>
        <a:lt1>
          <a:srgbClr val="FFFFCC"/>
        </a:lt1>
        <a:dk2>
          <a:srgbClr val="777777"/>
        </a:dk2>
        <a:lt2>
          <a:srgbClr val="00B058"/>
        </a:lt2>
        <a:accent1>
          <a:srgbClr val="FF9900"/>
        </a:accent1>
        <a:accent2>
          <a:srgbClr val="3B812F"/>
        </a:accent2>
        <a:accent3>
          <a:srgbClr val="BDBDBD"/>
        </a:accent3>
        <a:accent4>
          <a:srgbClr val="DADAAE"/>
        </a:accent4>
        <a:accent5>
          <a:srgbClr val="FF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1396</TotalTime>
  <Words>3734</Words>
  <Application>Microsoft Macintosh PowerPoint</Application>
  <PresentationFormat>On-screen Show (4:3)</PresentationFormat>
  <Paragraphs>653</Paragraphs>
  <Slides>78</Slides>
  <Notes>18</Notes>
  <HiddenSlides>0</HiddenSlides>
  <MMClips>0</MMClips>
  <ScaleCrop>false</ScaleCrop>
  <HeadingPairs>
    <vt:vector size="4" baseType="variant">
      <vt:variant>
        <vt:lpstr>Theme</vt:lpstr>
      </vt:variant>
      <vt:variant>
        <vt:i4>2</vt:i4>
      </vt:variant>
      <vt:variant>
        <vt:lpstr>Slide Titles</vt:lpstr>
      </vt:variant>
      <vt:variant>
        <vt:i4>78</vt:i4>
      </vt:variant>
    </vt:vector>
  </HeadingPairs>
  <TitlesOfParts>
    <vt:vector size="80" baseType="lpstr">
      <vt:lpstr>statistics and epidemiology 2005</vt:lpstr>
      <vt:lpstr>1_statistics and epidemiology 2005</vt:lpstr>
      <vt:lpstr>Approaches for  Priority Setting Friday, June 3 1:00</vt:lpstr>
      <vt:lpstr>The Landscape for Summarizing Data</vt:lpstr>
      <vt:lpstr>The Landscape for Summarizing Data</vt:lpstr>
      <vt:lpstr>The Landscape for Summarizing Data</vt:lpstr>
      <vt:lpstr>The Landscape for Summarizing Data</vt:lpstr>
      <vt:lpstr>The Landscape for Summarizing Data</vt:lpstr>
      <vt:lpstr>The Landscape for Summarizing Data</vt:lpstr>
      <vt:lpstr>The Landscape for Summarizing Data</vt:lpstr>
      <vt:lpstr>The Landscape for Summarizing Data</vt:lpstr>
      <vt:lpstr>The Landscape for Summarizing Data</vt:lpstr>
      <vt:lpstr>The Landscape for Summarizing Data</vt:lpstr>
      <vt:lpstr>Analysis Considerations</vt:lpstr>
      <vt:lpstr>Analysis Considerations</vt:lpstr>
      <vt:lpstr>Analysis Considerations</vt:lpstr>
      <vt:lpstr>Analysis Considerations</vt:lpstr>
      <vt:lpstr>Analysis Considerations</vt:lpstr>
      <vt:lpstr>Analysis Considerations</vt:lpstr>
      <vt:lpstr>Analysis Considerations</vt:lpstr>
      <vt:lpstr>Analysis Considerations</vt:lpstr>
      <vt:lpstr>Analysis Considerations</vt:lpstr>
      <vt:lpstr>Analysis Considerations</vt:lpstr>
      <vt:lpstr>Analysis Considerations</vt:lpstr>
      <vt:lpstr>Analysis Considerations</vt:lpstr>
      <vt:lpstr>Analysis Considerations</vt:lpstr>
      <vt:lpstr>Analysis Considerations</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Example:  Aggregate Data</vt:lpstr>
      <vt:lpstr>Example:  Aggregate Data</vt:lpstr>
      <vt:lpstr>Example:  Aggregate Data</vt:lpstr>
      <vt:lpstr>Example:  Aggregate Data </vt:lpstr>
      <vt:lpstr>Example: Aggregate Data</vt:lpstr>
      <vt:lpstr>Example:  Aggregate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vt:lpstr>
      <vt:lpstr>Methods for Summarizing Data </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Examples  from the Field</vt:lpstr>
      <vt:lpstr>Summary</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Needs Assessment:  Analytic Considerations</dc:title>
  <dc:creator>Deb Rosenberg</dc:creator>
  <cp:lastModifiedBy>Joe Hidalgo</cp:lastModifiedBy>
  <cp:revision>144</cp:revision>
  <dcterms:created xsi:type="dcterms:W3CDTF">2008-05-14T14:57:34Z</dcterms:created>
  <dcterms:modified xsi:type="dcterms:W3CDTF">2011-08-04T01:38:14Z</dcterms:modified>
</cp:coreProperties>
</file>